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58A4"/>
    <a:srgbClr val="228998"/>
    <a:srgbClr val="C361A4"/>
    <a:srgbClr val="26A0B2"/>
    <a:srgbClr val="26A4B6"/>
    <a:srgbClr val="66ABC1"/>
    <a:srgbClr val="C261A4"/>
    <a:srgbClr val="784D8D"/>
    <a:srgbClr val="83B469"/>
    <a:srgbClr val="B65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5918"/>
  </p:normalViewPr>
  <p:slideViewPr>
    <p:cSldViewPr snapToGrid="0">
      <p:cViewPr varScale="1">
        <p:scale>
          <a:sx n="83" d="100"/>
          <a:sy n="83" d="100"/>
        </p:scale>
        <p:origin x="2368" y="224"/>
      </p:cViewPr>
      <p:guideLst>
        <p:guide orient="horz" pos="3168"/>
        <p:guide pos="2448"/>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5FB98D-1BDE-3F47-A8B9-5461312C4FA4}" type="datetimeFigureOut">
              <a:rPr lang="en-US" smtClean="0"/>
              <a:t>7/9/26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098430-9E0E-F947-80F2-29F42C8BD0F8}" type="slidenum">
              <a:rPr lang="en-US" smtClean="0"/>
              <a:t>‹#›</a:t>
            </a:fld>
            <a:endParaRPr lang="en-US"/>
          </a:p>
        </p:txBody>
      </p:sp>
    </p:spTree>
    <p:extLst>
      <p:ext uri="{BB962C8B-B14F-4D97-AF65-F5344CB8AC3E}">
        <p14:creationId xmlns:p14="http://schemas.microsoft.com/office/powerpoint/2010/main" val="3392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98430-9E0E-F947-80F2-29F42C8BD0F8}" type="slidenum">
              <a:rPr lang="en-US" smtClean="0"/>
              <a:t>1</a:t>
            </a:fld>
            <a:endParaRPr lang="en-US"/>
          </a:p>
        </p:txBody>
      </p:sp>
    </p:spTree>
    <p:extLst>
      <p:ext uri="{BB962C8B-B14F-4D97-AF65-F5344CB8AC3E}">
        <p14:creationId xmlns:p14="http://schemas.microsoft.com/office/powerpoint/2010/main" val="265210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870AA4-3DBF-2F42-B0AE-16FF4922BA15}" type="datetimeFigureOut">
              <a:rPr lang="en-US" smtClean="0"/>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744865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870AA4-3DBF-2F42-B0AE-16FF4922BA15}" type="datetimeFigureOut">
              <a:rPr lang="en-US" smtClean="0"/>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3424993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870AA4-3DBF-2F42-B0AE-16FF4922BA15}" type="datetimeFigureOut">
              <a:rPr lang="en-US" smtClean="0"/>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172368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870AA4-3DBF-2F42-B0AE-16FF4922BA15}" type="datetimeFigureOut">
              <a:rPr lang="en-US" smtClean="0"/>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2121571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870AA4-3DBF-2F42-B0AE-16FF4922BA15}" type="datetimeFigureOut">
              <a:rPr lang="en-US" smtClean="0"/>
              <a:t>7/9/26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1859285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870AA4-3DBF-2F42-B0AE-16FF4922BA15}" type="datetimeFigureOut">
              <a:rPr lang="en-US" smtClean="0"/>
              <a:t>7/9/26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4060824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870AA4-3DBF-2F42-B0AE-16FF4922BA15}" type="datetimeFigureOut">
              <a:rPr lang="en-US" smtClean="0"/>
              <a:t>7/9/26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1848723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870AA4-3DBF-2F42-B0AE-16FF4922BA15}" type="datetimeFigureOut">
              <a:rPr lang="en-US" smtClean="0"/>
              <a:t>7/9/26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250657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70AA4-3DBF-2F42-B0AE-16FF4922BA15}" type="datetimeFigureOut">
              <a:rPr lang="en-US" smtClean="0"/>
              <a:t>7/9/26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1774830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2870AA4-3DBF-2F42-B0AE-16FF4922BA15}" type="datetimeFigureOut">
              <a:rPr lang="en-US" smtClean="0"/>
              <a:t>7/9/26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1239955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2870AA4-3DBF-2F42-B0AE-16FF4922BA15}" type="datetimeFigureOut">
              <a:rPr lang="en-US" smtClean="0"/>
              <a:t>7/9/26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E03B92-3DE5-C940-B1CF-FEAC02C2D97C}" type="slidenum">
              <a:rPr lang="en-US" smtClean="0"/>
              <a:t>‹#›</a:t>
            </a:fld>
            <a:endParaRPr lang="en-US"/>
          </a:p>
        </p:txBody>
      </p:sp>
    </p:spTree>
    <p:extLst>
      <p:ext uri="{BB962C8B-B14F-4D97-AF65-F5344CB8AC3E}">
        <p14:creationId xmlns:p14="http://schemas.microsoft.com/office/powerpoint/2010/main" val="3298116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E2870AA4-3DBF-2F42-B0AE-16FF4922BA15}" type="datetimeFigureOut">
              <a:rPr lang="en-US" smtClean="0"/>
              <a:t>7/9/26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E2E03B92-3DE5-C940-B1CF-FEAC02C2D97C}" type="slidenum">
              <a:rPr lang="en-US" smtClean="0"/>
              <a:t>‹#›</a:t>
            </a:fld>
            <a:endParaRPr lang="en-US"/>
          </a:p>
        </p:txBody>
      </p:sp>
    </p:spTree>
    <p:extLst>
      <p:ext uri="{BB962C8B-B14F-4D97-AF65-F5344CB8AC3E}">
        <p14:creationId xmlns:p14="http://schemas.microsoft.com/office/powerpoint/2010/main" val="42459822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EE9F31D1-FD58-6D25-F36D-D79CE556C3EB}"/>
              </a:ext>
            </a:extLst>
          </p:cNvPr>
          <p:cNvPicPr>
            <a:picLocks noChangeAspect="1"/>
          </p:cNvPicPr>
          <p:nvPr/>
        </p:nvPicPr>
        <p:blipFill>
          <a:blip r:embed="rId3">
            <a:duotone>
              <a:schemeClr val="accent5">
                <a:shade val="45000"/>
                <a:satMod val="135000"/>
              </a:schemeClr>
              <a:prstClr val="white"/>
            </a:duotone>
          </a:blip>
          <a:stretch>
            <a:fillRect/>
          </a:stretch>
        </p:blipFill>
        <p:spPr>
          <a:xfrm>
            <a:off x="-140090" y="0"/>
            <a:ext cx="8049491" cy="10101413"/>
          </a:xfrm>
          <a:prstGeom prst="rect">
            <a:avLst/>
          </a:prstGeom>
        </p:spPr>
      </p:pic>
      <p:sp>
        <p:nvSpPr>
          <p:cNvPr id="6" name="TextBox 4">
            <a:extLst>
              <a:ext uri="{FF2B5EF4-FFF2-40B4-BE49-F238E27FC236}">
                <a16:creationId xmlns:a16="http://schemas.microsoft.com/office/drawing/2014/main" id="{2C82491B-4DE7-C1C6-63A5-8E978E84CD65}"/>
              </a:ext>
            </a:extLst>
          </p:cNvPr>
          <p:cNvSpPr txBox="1"/>
          <p:nvPr/>
        </p:nvSpPr>
        <p:spPr>
          <a:xfrm>
            <a:off x="1592502" y="530598"/>
            <a:ext cx="4754880" cy="1237556"/>
          </a:xfrm>
          <a:prstGeom prst="rect">
            <a:avLst/>
          </a:prstGeom>
          <a:noFill/>
        </p:spPr>
        <p:txBody>
          <a:bodyPr wrap="square" rtlCol="0">
            <a:noAutofit/>
          </a:bodyPr>
          <a:lstStyle/>
          <a:p>
            <a:pPr algn="ctr"/>
            <a:r>
              <a:rPr lang="en-US" sz="2000" kern="1200" dirty="0">
                <a:solidFill>
                  <a:srgbClr val="000000"/>
                </a:solidFill>
                <a:effectLst/>
                <a:latin typeface="Kids On The Moon" pitchFamily="2" charset="0"/>
                <a:ea typeface="Calibri" panose="020F0502020204030204" pitchFamily="34" charset="0"/>
                <a:cs typeface="Times New Roman" panose="02020603050405020304" pitchFamily="18" charset="0"/>
              </a:rPr>
              <a:t>Calvary Kids Monthly Family </a:t>
            </a:r>
            <a:r>
              <a:rPr lang="en-US" sz="2000" dirty="0">
                <a:solidFill>
                  <a:srgbClr val="000000"/>
                </a:solidFill>
                <a:latin typeface="Kids On The Moon" pitchFamily="2" charset="0"/>
                <a:ea typeface="Calibri" panose="020F0502020204030204" pitchFamily="34" charset="0"/>
                <a:cs typeface="Times New Roman" panose="02020603050405020304" pitchFamily="18" charset="0"/>
              </a:rPr>
              <a:t>Handout</a:t>
            </a:r>
            <a:endParaRPr lang="en-US" sz="2000" kern="1200" dirty="0">
              <a:solidFill>
                <a:srgbClr val="000000"/>
              </a:solidFill>
              <a:effectLst/>
              <a:latin typeface="Kids On The Moon" pitchFamily="2" charset="0"/>
              <a:ea typeface="Calibri" panose="020F0502020204030204" pitchFamily="34" charset="0"/>
              <a:cs typeface="Times New Roman" panose="02020603050405020304" pitchFamily="18" charset="0"/>
            </a:endParaRPr>
          </a:p>
          <a:p>
            <a:pPr marL="0" marR="0" algn="ctr">
              <a:spcBef>
                <a:spcPts val="0"/>
              </a:spcBef>
              <a:spcAft>
                <a:spcPts val="200"/>
              </a:spcAft>
            </a:pPr>
            <a:r>
              <a:rPr lang="en-US" sz="1100" kern="1200" dirty="0">
                <a:solidFill>
                  <a:srgbClr val="000000"/>
                </a:solidFill>
                <a:effectLst/>
                <a:latin typeface="Kids On The Moon" pitchFamily="2" charset="0"/>
                <a:ea typeface="Calibri" panose="020F0502020204030204" pitchFamily="34" charset="0"/>
                <a:cs typeface="Times New Roman" panose="02020603050405020304" pitchFamily="18" charset="0"/>
              </a:rPr>
              <a:t> </a:t>
            </a:r>
            <a:r>
              <a:rPr lang="en-US" sz="1200" kern="1200" dirty="0">
                <a:solidFill>
                  <a:srgbClr val="000000"/>
                </a:solidFill>
                <a:effectLst/>
                <a:latin typeface="Kids On The Moon" pitchFamily="2" charset="0"/>
                <a:ea typeface="Calibri" panose="020F0502020204030204" pitchFamily="34" charset="0"/>
                <a:cs typeface="Times New Roman" panose="02020603050405020304" pitchFamily="18" charset="0"/>
              </a:rPr>
              <a:t>Calvary Kids Is A Joyful And Safe Community, Where Every Ch</a:t>
            </a:r>
            <a:r>
              <a:rPr lang="en-US" sz="1200" dirty="0">
                <a:solidFill>
                  <a:srgbClr val="000000"/>
                </a:solidFill>
                <a:latin typeface="Kids On The Moon" pitchFamily="2" charset="0"/>
                <a:ea typeface="Calibri" panose="020F0502020204030204" pitchFamily="34" charset="0"/>
                <a:cs typeface="Times New Roman" panose="02020603050405020304" pitchFamily="18" charset="0"/>
              </a:rPr>
              <a:t>ild </a:t>
            </a:r>
            <a:r>
              <a:rPr lang="en-US" sz="1200" kern="1200" dirty="0">
                <a:solidFill>
                  <a:srgbClr val="000000"/>
                </a:solidFill>
                <a:effectLst/>
                <a:latin typeface="Kids On The Moon" pitchFamily="2" charset="0"/>
                <a:ea typeface="Calibri" panose="020F0502020204030204" pitchFamily="34" charset="0"/>
                <a:cs typeface="Times New Roman" panose="02020603050405020304" pitchFamily="18" charset="0"/>
              </a:rPr>
              <a:t>Is     Celebrated, Experiences God’s Love, And Grows In Their Curiosity Of                 Who Jesus Is.</a:t>
            </a:r>
            <a:endParaRPr lang="en-US" sz="1200" dirty="0">
              <a:solidFill>
                <a:srgbClr val="000000"/>
              </a:solidFill>
              <a:latin typeface="cream DEMO" pitchFamily="2" charset="0"/>
              <a:ea typeface="Calibri" panose="020F0502020204030204" pitchFamily="34" charset="0"/>
              <a:cs typeface="Times New Roman" panose="02020603050405020304" pitchFamily="18" charset="0"/>
            </a:endParaRPr>
          </a:p>
          <a:p>
            <a:pPr marL="0" marR="0" algn="ctr">
              <a:spcBef>
                <a:spcPts val="0"/>
              </a:spcBef>
              <a:spcAft>
                <a:spcPts val="200"/>
              </a:spcAft>
            </a:pPr>
            <a:endParaRPr lang="en-US" sz="1100" dirty="0">
              <a:solidFill>
                <a:srgbClr val="000000"/>
              </a:solidFill>
              <a:latin typeface="cream DEMO" pitchFamily="2" charset="0"/>
              <a:ea typeface="Calibri" panose="020F0502020204030204" pitchFamily="34" charset="0"/>
              <a:cs typeface="Times New Roman" panose="02020603050405020304" pitchFamily="18" charset="0"/>
            </a:endParaRPr>
          </a:p>
          <a:p>
            <a:pPr marL="0" marR="0" algn="ctr">
              <a:spcBef>
                <a:spcPts val="0"/>
              </a:spcBef>
              <a:spcAft>
                <a:spcPts val="200"/>
              </a:spcAft>
            </a:pPr>
            <a:r>
              <a:rPr lang="en-US" sz="1100" dirty="0">
                <a:solidFill>
                  <a:srgbClr val="000000"/>
                </a:solidFill>
                <a:latin typeface="cream DEMO" pitchFamily="2" charset="0"/>
                <a:ea typeface="Calibri" panose="020F0502020204030204" pitchFamily="34" charset="0"/>
                <a:cs typeface="Times New Roman" panose="02020603050405020304" pitchFamily="18" charset="0"/>
              </a:rPr>
              <a:t>   </a:t>
            </a:r>
          </a:p>
          <a:p>
            <a:pPr marL="0" marR="0" algn="ctr">
              <a:spcBef>
                <a:spcPts val="0"/>
              </a:spcBef>
              <a:spcAft>
                <a:spcPts val="200"/>
              </a:spcAft>
            </a:pPr>
            <a:r>
              <a:rPr lang="en-US" sz="1100" dirty="0">
                <a:solidFill>
                  <a:srgbClr val="000000"/>
                </a:solidFill>
                <a:latin typeface="cream DEMO" pitchFamily="2" charset="0"/>
                <a:ea typeface="Calibri" panose="020F0502020204030204" pitchFamily="34" charset="0"/>
                <a:cs typeface="Times New Roman" panose="02020603050405020304" pitchFamily="18" charset="0"/>
              </a:rPr>
              <a:t> </a:t>
            </a:r>
          </a:p>
          <a:p>
            <a:pPr marL="0" marR="0" algn="ctr">
              <a:spcBef>
                <a:spcPts val="0"/>
              </a:spcBef>
              <a:spcAft>
                <a:spcPts val="200"/>
              </a:spcAft>
            </a:pPr>
            <a:r>
              <a:rPr lang="en-US" sz="1200" dirty="0">
                <a:solidFill>
                  <a:srgbClr val="000000"/>
                </a:solidFill>
                <a:latin typeface="cream DEMO" pitchFamily="2" charset="0"/>
                <a:ea typeface="Calibri" panose="020F0502020204030204" pitchFamily="34" charset="0"/>
                <a:cs typeface="Times New Roman" panose="02020603050405020304" pitchFamily="18" charset="0"/>
              </a:rPr>
              <a:t> </a:t>
            </a:r>
          </a:p>
          <a:p>
            <a:pPr marL="0" marR="0" algn="ctr">
              <a:spcBef>
                <a:spcPts val="0"/>
              </a:spcBef>
              <a:spcAft>
                <a:spcPts val="0"/>
              </a:spcAft>
            </a:pPr>
            <a:r>
              <a:rPr lang="en-US" dirty="0">
                <a:solidFill>
                  <a:srgbClr val="000000"/>
                </a:solidFill>
                <a:latin typeface="cream DEMO" pitchFamily="2" charset="0"/>
                <a:ea typeface="Calibri" panose="020F0502020204030204" pitchFamily="34" charset="0"/>
                <a:cs typeface="Times New Roman" panose="02020603050405020304" pitchFamily="18" charset="0"/>
              </a:rPr>
              <a:t>     </a:t>
            </a:r>
          </a:p>
          <a:p>
            <a:pPr marL="0" marR="0" algn="ctr">
              <a:spcBef>
                <a:spcPts val="0"/>
              </a:spcBef>
              <a:spcAft>
                <a:spcPts val="0"/>
              </a:spcAft>
            </a:pPr>
            <a:r>
              <a:rPr lang="en-US" sz="2000" dirty="0">
                <a:solidFill>
                  <a:srgbClr val="000000"/>
                </a:solidFill>
                <a:latin typeface="cream DEMO" pitchFamily="2" charset="0"/>
                <a:ea typeface="Calibri" panose="020F0502020204030204" pitchFamily="34" charset="0"/>
                <a:cs typeface="Times New Roman" panose="02020603050405020304" pitchFamily="18" charset="0"/>
              </a:rPr>
              <a:t> </a:t>
            </a:r>
            <a:endParaRPr lang="en-US" sz="2000" baseline="30000" dirty="0">
              <a:solidFill>
                <a:srgbClr val="000000"/>
              </a:solidFill>
              <a:latin typeface="cream DEMO" pitchFamily="2"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000" kern="1200" dirty="0">
              <a:solidFill>
                <a:srgbClr val="000000"/>
              </a:solidFill>
              <a:effectLst/>
              <a:latin typeface="cream DEMO" pitchFamily="2"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2000" kern="1200" dirty="0">
              <a:solidFill>
                <a:srgbClr val="000000"/>
              </a:solidFill>
              <a:effectLst/>
              <a:latin typeface="cream DEMO" pitchFamily="2"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2000" kern="1200" dirty="0">
                <a:solidFill>
                  <a:srgbClr val="000000"/>
                </a:solidFill>
                <a:effectLst/>
                <a:latin typeface="cream DEMO" pitchFamily="2" charset="0"/>
                <a:ea typeface="Calibri" panose="020F0502020204030204" pitchFamily="34" charset="0"/>
                <a:cs typeface="Times New Roman" panose="02020603050405020304" pitchFamily="18" charset="0"/>
              </a:rPr>
              <a:t>  </a:t>
            </a:r>
            <a:r>
              <a:rPr lang="en-US" sz="2000" dirty="0">
                <a:solidFill>
                  <a:srgbClr val="000000"/>
                </a:solidFill>
                <a:latin typeface="cream DEMO" pitchFamily="2" charset="0"/>
                <a:ea typeface="Calibri" panose="020F0502020204030204" pitchFamily="34" charset="0"/>
                <a:cs typeface="Times New Roman" panose="02020603050405020304" pitchFamily="18" charset="0"/>
              </a:rPr>
              <a:t> </a:t>
            </a:r>
            <a:r>
              <a:rPr lang="en-US" sz="2000" kern="1200" dirty="0">
                <a:solidFill>
                  <a:srgbClr val="000000"/>
                </a:solidFill>
                <a:effectLst/>
                <a:latin typeface="cream DEMO" pitchFamily="2" charset="0"/>
                <a:ea typeface="Calibri" panose="020F0502020204030204" pitchFamily="34" charset="0"/>
                <a:cs typeface="Times New Roman" panose="02020603050405020304" pitchFamily="18" charset="0"/>
              </a:rPr>
              <a:t>     </a:t>
            </a:r>
          </a:p>
        </p:txBody>
      </p:sp>
      <p:sp>
        <p:nvSpPr>
          <p:cNvPr id="7" name="TextBox 5">
            <a:extLst>
              <a:ext uri="{FF2B5EF4-FFF2-40B4-BE49-F238E27FC236}">
                <a16:creationId xmlns:a16="http://schemas.microsoft.com/office/drawing/2014/main" id="{8FA27A91-B5A1-A99B-48D2-D8A36A53E961}"/>
              </a:ext>
            </a:extLst>
          </p:cNvPr>
          <p:cNvSpPr txBox="1"/>
          <p:nvPr/>
        </p:nvSpPr>
        <p:spPr>
          <a:xfrm>
            <a:off x="567248" y="1462341"/>
            <a:ext cx="6583680" cy="442674"/>
          </a:xfrm>
          <a:prstGeom prst="roundRect">
            <a:avLst/>
          </a:prstGeom>
          <a:solidFill>
            <a:srgbClr val="8A58A4"/>
          </a:solidFill>
          <a:ln>
            <a:noFill/>
          </a:ln>
        </p:spPr>
        <p:txBody>
          <a:bodyPr wrap="square" rtlCol="0">
            <a:spAutoFit/>
          </a:bodyPr>
          <a:lstStyle/>
          <a:p>
            <a:pPr marL="0" marR="0" algn="ctr">
              <a:spcBef>
                <a:spcPts val="0"/>
              </a:spcBef>
              <a:spcAft>
                <a:spcPts val="0"/>
              </a:spcAft>
            </a:pPr>
            <a:r>
              <a:rPr lang="en-US" sz="2000" kern="1200" dirty="0">
                <a:effectLst/>
                <a:latin typeface="Kids On The Moon" pitchFamily="2" charset="0"/>
                <a:ea typeface="Calibri" panose="020F0502020204030204" pitchFamily="34" charset="0"/>
                <a:cs typeface="Times New Roman" panose="02020603050405020304" pitchFamily="18" charset="0"/>
              </a:rPr>
              <a:t>Memory Verse </a:t>
            </a:r>
            <a:r>
              <a:rPr lang="en-US" sz="2000" dirty="0">
                <a:latin typeface="Kids On The Moon" pitchFamily="2" charset="0"/>
                <a:ea typeface="Calibri" panose="020F0502020204030204" pitchFamily="34" charset="0"/>
                <a:cs typeface="Times New Roman" panose="02020603050405020304" pitchFamily="18" charset="0"/>
              </a:rPr>
              <a:t>July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5">
            <a:extLst>
              <a:ext uri="{FF2B5EF4-FFF2-40B4-BE49-F238E27FC236}">
                <a16:creationId xmlns:a16="http://schemas.microsoft.com/office/drawing/2014/main" id="{917A851D-DFA6-5E3E-6148-60C0165A1AB2}"/>
              </a:ext>
            </a:extLst>
          </p:cNvPr>
          <p:cNvSpPr txBox="1"/>
          <p:nvPr/>
        </p:nvSpPr>
        <p:spPr>
          <a:xfrm>
            <a:off x="565611" y="2252954"/>
            <a:ext cx="6583680" cy="425648"/>
          </a:xfrm>
          <a:prstGeom prst="roundRect">
            <a:avLst/>
          </a:prstGeom>
          <a:solidFill>
            <a:srgbClr val="83B469"/>
          </a:solidFill>
        </p:spPr>
        <p:txBody>
          <a:bodyPr wrap="square" rtlCol="0">
            <a:spAutoFit/>
          </a:bodyPr>
          <a:lstStyle/>
          <a:p>
            <a:pPr marL="0" marR="0" algn="ctr">
              <a:spcBef>
                <a:spcPts val="0"/>
              </a:spcBef>
              <a:spcAft>
                <a:spcPts val="0"/>
              </a:spcAft>
            </a:pPr>
            <a:r>
              <a:rPr lang="en-US" sz="1900" dirty="0">
                <a:solidFill>
                  <a:srgbClr val="000000"/>
                </a:solidFill>
                <a:latin typeface="Kids On The Moon" pitchFamily="2" charset="0"/>
                <a:ea typeface="Calibri" panose="020F0502020204030204" pitchFamily="34" charset="0"/>
                <a:cs typeface="Times New Roman" panose="02020603050405020304" pitchFamily="18" charset="0"/>
              </a:rPr>
              <a:t>July </a:t>
            </a:r>
            <a:r>
              <a:rPr lang="en-US" sz="1900" kern="1200" dirty="0">
                <a:solidFill>
                  <a:srgbClr val="000000"/>
                </a:solidFill>
                <a:effectLst/>
                <a:latin typeface="Kids On The Moon" pitchFamily="2" charset="0"/>
                <a:ea typeface="Calibri" panose="020F0502020204030204" pitchFamily="34" charset="0"/>
                <a:cs typeface="Times New Roman" panose="02020603050405020304" pitchFamily="18" charset="0"/>
              </a:rPr>
              <a:t>Bible Story Theme: Braving the Wilderness</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5">
            <a:extLst>
              <a:ext uri="{FF2B5EF4-FFF2-40B4-BE49-F238E27FC236}">
                <a16:creationId xmlns:a16="http://schemas.microsoft.com/office/drawing/2014/main" id="{A8F4CF4F-4883-5EFF-ABDC-FA84D964664C}"/>
              </a:ext>
            </a:extLst>
          </p:cNvPr>
          <p:cNvSpPr txBox="1"/>
          <p:nvPr/>
        </p:nvSpPr>
        <p:spPr>
          <a:xfrm>
            <a:off x="595401" y="6085206"/>
            <a:ext cx="6583680" cy="442674"/>
          </a:xfrm>
          <a:prstGeom prst="roundRect">
            <a:avLst/>
          </a:prstGeom>
          <a:solidFill>
            <a:srgbClr val="DB7A41"/>
          </a:solidFill>
        </p:spPr>
        <p:txBody>
          <a:bodyPr wrap="square" rtlCol="0">
            <a:spAutoFit/>
          </a:bodyPr>
          <a:lstStyle/>
          <a:p>
            <a:pPr marL="0" marR="0" algn="ctr">
              <a:spcBef>
                <a:spcPts val="0"/>
              </a:spcBef>
              <a:spcAft>
                <a:spcPts val="0"/>
              </a:spcAft>
            </a:pPr>
            <a:r>
              <a:rPr lang="en-US" sz="2000" kern="1200" dirty="0">
                <a:solidFill>
                  <a:srgbClr val="000000"/>
                </a:solidFill>
                <a:effectLst/>
                <a:latin typeface="Kids On The Moon" pitchFamily="2" charset="0"/>
                <a:ea typeface="Calibri" panose="020F0502020204030204" pitchFamily="34" charset="0"/>
                <a:cs typeface="Times New Roman" panose="02020603050405020304" pitchFamily="18" charset="0"/>
              </a:rPr>
              <a:t>Family </a:t>
            </a:r>
            <a:r>
              <a:rPr lang="en-US" sz="2000" dirty="0">
                <a:solidFill>
                  <a:srgbClr val="000000"/>
                </a:solidFill>
                <a:latin typeface="Kids On The Moon" pitchFamily="2" charset="0"/>
                <a:ea typeface="Calibri" panose="020F0502020204030204" pitchFamily="34" charset="0"/>
                <a:cs typeface="Times New Roman" panose="02020603050405020304" pitchFamily="18" charset="0"/>
              </a:rPr>
              <a:t>Activity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9075D21D-9E92-3858-43BC-2E1CB164EC06}"/>
              </a:ext>
            </a:extLst>
          </p:cNvPr>
          <p:cNvSpPr txBox="1"/>
          <p:nvPr/>
        </p:nvSpPr>
        <p:spPr>
          <a:xfrm>
            <a:off x="556831" y="1659542"/>
            <a:ext cx="6601968" cy="769441"/>
          </a:xfrm>
          <a:prstGeom prst="rect">
            <a:avLst/>
          </a:prstGeom>
          <a:noFill/>
          <a:ln>
            <a:noFill/>
          </a:ln>
        </p:spPr>
        <p:txBody>
          <a:bodyPr wrap="square" rtlCol="0">
            <a:spAutoFit/>
          </a:bodyPr>
          <a:lstStyle/>
          <a:p>
            <a:endParaRPr lang="en-US" dirty="0"/>
          </a:p>
          <a:p>
            <a:pPr algn="ctr"/>
            <a:r>
              <a:rPr lang="en-US" sz="1400" dirty="0">
                <a:latin typeface="cream DEMO" pitchFamily="2" charset="0"/>
              </a:rPr>
              <a:t>“Never will I leave you; never will I forsake you.” Hebrews 13:5</a:t>
            </a:r>
          </a:p>
          <a:p>
            <a:endParaRPr lang="en-US" sz="1200" dirty="0">
              <a:latin typeface="cream DEMO" pitchFamily="2" charset="0"/>
            </a:endParaRPr>
          </a:p>
        </p:txBody>
      </p:sp>
      <p:sp>
        <p:nvSpPr>
          <p:cNvPr id="13" name="TextBox 12">
            <a:extLst>
              <a:ext uri="{FF2B5EF4-FFF2-40B4-BE49-F238E27FC236}">
                <a16:creationId xmlns:a16="http://schemas.microsoft.com/office/drawing/2014/main" id="{41B77B25-CC8B-E6A5-4F02-6C6065685940}"/>
              </a:ext>
            </a:extLst>
          </p:cNvPr>
          <p:cNvSpPr txBox="1"/>
          <p:nvPr/>
        </p:nvSpPr>
        <p:spPr>
          <a:xfrm>
            <a:off x="553207" y="2510027"/>
            <a:ext cx="6598504" cy="3152145"/>
          </a:xfrm>
          <a:prstGeom prst="rect">
            <a:avLst/>
          </a:prstGeom>
          <a:noFill/>
          <a:ln>
            <a:noFill/>
          </a:ln>
        </p:spPr>
        <p:txBody>
          <a:bodyPr wrap="square" rtlCol="0">
            <a:spAutoFit/>
          </a:bodyPr>
          <a:lstStyle/>
          <a:p>
            <a:pPr algn="ctr"/>
            <a:endParaRPr lang="en-US" sz="200" dirty="0">
              <a:latin typeface="cream DEMO" pitchFamily="2" charset="0"/>
            </a:endParaRPr>
          </a:p>
          <a:p>
            <a:pPr algn="ctr"/>
            <a:endParaRPr lang="en-US" sz="400" b="1" dirty="0">
              <a:latin typeface="Kids On The Moon" pitchFamily="2" charset="0"/>
            </a:endParaRPr>
          </a:p>
          <a:p>
            <a:pPr algn="just">
              <a:spcBef>
                <a:spcPts val="800"/>
              </a:spcBef>
              <a:spcAft>
                <a:spcPts val="800"/>
              </a:spcAft>
            </a:pPr>
            <a:r>
              <a:rPr lang="en-US" sz="1300" b="1" dirty="0">
                <a:latin typeface="cream DEMO" pitchFamily="2" charset="0"/>
              </a:rPr>
              <a:t>Monthly Summary: </a:t>
            </a:r>
            <a:r>
              <a:rPr lang="en-US" sz="1300" dirty="0">
                <a:latin typeface="cream DEMO" pitchFamily="2" charset="0"/>
              </a:rPr>
              <a:t>In July, we discover that God is always with us, even during difficult, lonely, or uncertain times. We begin with Hagar in the Wilderness (Genesis 16; 21), where Hagar learns that God sees her and cares for her wherever she is. Next, Elijah and God's Voice (1 Kings 19:1–18) teaches us that God often speaks in gentle ways and guides us when we listen closely. Finally, David Hiding in a Cave (Psalm 63) reminds us that even when life feels dark or scary, God is our refuge, strength, and source of hope. Throughout these stories, children will learn that God never leaves us and is always with us on every adventure. </a:t>
            </a:r>
          </a:p>
          <a:p>
            <a:pPr algn="just">
              <a:spcBef>
                <a:spcPts val="600"/>
              </a:spcBef>
              <a:spcAft>
                <a:spcPts val="600"/>
              </a:spcAft>
            </a:pPr>
            <a:endParaRPr lang="en-US" sz="1200" dirty="0">
              <a:latin typeface="cream DEMO" pitchFamily="2" charset="0"/>
            </a:endParaRPr>
          </a:p>
          <a:p>
            <a:pPr algn="just">
              <a:spcBef>
                <a:spcPts val="300"/>
              </a:spcBef>
              <a:spcAft>
                <a:spcPts val="300"/>
              </a:spcAft>
            </a:pPr>
            <a:endParaRPr lang="en-US" sz="1200" dirty="0">
              <a:latin typeface="cream DEMO" pitchFamily="2" charset="0"/>
            </a:endParaRPr>
          </a:p>
          <a:p>
            <a:endParaRPr lang="en-US" sz="1200" dirty="0">
              <a:latin typeface="cream DEMO" pitchFamily="2" charset="0"/>
            </a:endParaRPr>
          </a:p>
          <a:p>
            <a:pPr algn="just"/>
            <a:endParaRPr lang="en-US" sz="1150" dirty="0">
              <a:latin typeface="cream DEMO" pitchFamily="2" charset="0"/>
            </a:endParaRPr>
          </a:p>
        </p:txBody>
      </p:sp>
      <p:pic>
        <p:nvPicPr>
          <p:cNvPr id="2" name="Picture 1">
            <a:extLst>
              <a:ext uri="{FF2B5EF4-FFF2-40B4-BE49-F238E27FC236}">
                <a16:creationId xmlns:a16="http://schemas.microsoft.com/office/drawing/2014/main" id="{EC790983-2AD8-7DD5-846C-069654B85312}"/>
              </a:ext>
            </a:extLst>
          </p:cNvPr>
          <p:cNvPicPr>
            <a:picLocks noChangeAspect="1"/>
          </p:cNvPicPr>
          <p:nvPr/>
        </p:nvPicPr>
        <p:blipFill rotWithShape="1">
          <a:blip r:embed="rId4"/>
          <a:srcRect l="7943" t="8207" r="7862" b="7881"/>
          <a:stretch/>
        </p:blipFill>
        <p:spPr bwMode="auto">
          <a:xfrm>
            <a:off x="6530277" y="572568"/>
            <a:ext cx="457200" cy="455580"/>
          </a:xfrm>
          <a:prstGeom prst="rect">
            <a:avLst/>
          </a:prstGeom>
          <a:ln>
            <a:noFill/>
          </a:ln>
          <a:extLst>
            <a:ext uri="{53640926-AAD7-44D8-BBD7-CCE9431645EC}">
              <a14:shadowObscured xmlns:a14="http://schemas.microsoft.com/office/drawing/2010/main"/>
            </a:ext>
          </a:extLst>
        </p:spPr>
      </p:pic>
      <p:pic>
        <p:nvPicPr>
          <p:cNvPr id="4" name="Picture 3" descr="A logo for a company&#10;&#10;Description automatically generated">
            <a:extLst>
              <a:ext uri="{FF2B5EF4-FFF2-40B4-BE49-F238E27FC236}">
                <a16:creationId xmlns:a16="http://schemas.microsoft.com/office/drawing/2014/main" id="{919CECAA-4562-71F5-BBFB-1E045202B7D9}"/>
              </a:ext>
            </a:extLst>
          </p:cNvPr>
          <p:cNvPicPr>
            <a:picLocks noChangeAspect="1"/>
          </p:cNvPicPr>
          <p:nvPr/>
        </p:nvPicPr>
        <p:blipFill>
          <a:blip r:embed="rId5"/>
          <a:stretch>
            <a:fillRect/>
          </a:stretch>
        </p:blipFill>
        <p:spPr>
          <a:xfrm>
            <a:off x="591819" y="608433"/>
            <a:ext cx="1072005" cy="640080"/>
          </a:xfrm>
          <a:prstGeom prst="rect">
            <a:avLst/>
          </a:prstGeom>
        </p:spPr>
      </p:pic>
      <p:sp>
        <p:nvSpPr>
          <p:cNvPr id="16" name="TextBox 15">
            <a:extLst>
              <a:ext uri="{FF2B5EF4-FFF2-40B4-BE49-F238E27FC236}">
                <a16:creationId xmlns:a16="http://schemas.microsoft.com/office/drawing/2014/main" id="{A17B5B58-093F-352E-0822-478262DDACCB}"/>
              </a:ext>
            </a:extLst>
          </p:cNvPr>
          <p:cNvSpPr txBox="1"/>
          <p:nvPr/>
        </p:nvSpPr>
        <p:spPr>
          <a:xfrm>
            <a:off x="6014478" y="992242"/>
            <a:ext cx="1463040" cy="369332"/>
          </a:xfrm>
          <a:prstGeom prst="rect">
            <a:avLst/>
          </a:prstGeom>
          <a:noFill/>
        </p:spPr>
        <p:txBody>
          <a:bodyPr wrap="square" rtlCol="0">
            <a:spAutoFit/>
          </a:bodyPr>
          <a:lstStyle/>
          <a:p>
            <a:pPr algn="ctr"/>
            <a:r>
              <a:rPr lang="en-US" sz="900" dirty="0">
                <a:latin typeface="cream DEMO" pitchFamily="2" charset="0"/>
              </a:rPr>
              <a:t>Calvary Kids        Pre-Check</a:t>
            </a:r>
          </a:p>
        </p:txBody>
      </p:sp>
      <p:sp>
        <p:nvSpPr>
          <p:cNvPr id="20" name="TextBox 19">
            <a:extLst>
              <a:ext uri="{FF2B5EF4-FFF2-40B4-BE49-F238E27FC236}">
                <a16:creationId xmlns:a16="http://schemas.microsoft.com/office/drawing/2014/main" id="{124DFC31-31CC-2D0F-B133-81848F42D22E}"/>
              </a:ext>
            </a:extLst>
          </p:cNvPr>
          <p:cNvSpPr txBox="1"/>
          <p:nvPr/>
        </p:nvSpPr>
        <p:spPr>
          <a:xfrm>
            <a:off x="548953" y="6295067"/>
            <a:ext cx="6601968" cy="2015936"/>
          </a:xfrm>
          <a:prstGeom prst="rect">
            <a:avLst/>
          </a:prstGeom>
          <a:noFill/>
        </p:spPr>
        <p:txBody>
          <a:bodyPr wrap="square" rtlCol="0">
            <a:spAutoFit/>
          </a:bodyPr>
          <a:lstStyle/>
          <a:p>
            <a:pPr algn="ctr"/>
            <a:endParaRPr lang="en-US" sz="1400" b="1" dirty="0">
              <a:latin typeface="Kids On The Moon" pitchFamily="2" charset="0"/>
            </a:endParaRPr>
          </a:p>
          <a:p>
            <a:pPr algn="ctr">
              <a:spcBef>
                <a:spcPts val="300"/>
              </a:spcBef>
              <a:spcAft>
                <a:spcPts val="300"/>
              </a:spcAft>
            </a:pPr>
            <a:r>
              <a:rPr lang="en-US" sz="1300" b="1" dirty="0">
                <a:latin typeface="cream DEMO" pitchFamily="2" charset="0"/>
              </a:rPr>
              <a:t>Wilderness Walk</a:t>
            </a:r>
          </a:p>
          <a:p>
            <a:pPr algn="just">
              <a:spcBef>
                <a:spcPts val="300"/>
              </a:spcBef>
              <a:spcAft>
                <a:spcPts val="300"/>
              </a:spcAft>
            </a:pPr>
            <a:r>
              <a:rPr lang="en-US" sz="1300" dirty="0">
                <a:latin typeface="cream DEMO" pitchFamily="2" charset="0"/>
              </a:rPr>
              <a:t>Take a family walk through a local park, neighborhood trail, or your backyard. As you walk, look for signs of God's creation around you. Pause occasionally and ask, "What do you notice about God from what you see?" End your walk by thanking God for always being with your family wherever you go. </a:t>
            </a:r>
          </a:p>
          <a:p>
            <a:endParaRPr lang="en-US" sz="1200" dirty="0">
              <a:latin typeface="cream DEMO" pitchFamily="2" charset="0"/>
            </a:endParaRPr>
          </a:p>
          <a:p>
            <a:br>
              <a:rPr lang="en-US" sz="1200" dirty="0">
                <a:latin typeface="cream DEMO" pitchFamily="2" charset="0"/>
              </a:rPr>
            </a:br>
            <a:endParaRPr lang="en-US" sz="1200" dirty="0">
              <a:latin typeface="cream DEMO" pitchFamily="2" charset="0"/>
            </a:endParaRPr>
          </a:p>
        </p:txBody>
      </p:sp>
      <p:sp>
        <p:nvSpPr>
          <p:cNvPr id="3" name="TextBox 5">
            <a:extLst>
              <a:ext uri="{FF2B5EF4-FFF2-40B4-BE49-F238E27FC236}">
                <a16:creationId xmlns:a16="http://schemas.microsoft.com/office/drawing/2014/main" id="{BAA09CA9-BFA0-330F-EC7C-F5D26A5B3D54}"/>
              </a:ext>
            </a:extLst>
          </p:cNvPr>
          <p:cNvSpPr txBox="1"/>
          <p:nvPr/>
        </p:nvSpPr>
        <p:spPr>
          <a:xfrm>
            <a:off x="595397" y="4584052"/>
            <a:ext cx="6583680" cy="442674"/>
          </a:xfrm>
          <a:prstGeom prst="roundRect">
            <a:avLst/>
          </a:prstGeom>
          <a:solidFill>
            <a:srgbClr val="228998"/>
          </a:solidFill>
          <a:ln>
            <a:noFill/>
          </a:ln>
        </p:spPr>
        <p:txBody>
          <a:bodyPr wrap="square" rtlCol="0">
            <a:spAutoFit/>
          </a:bodyPr>
          <a:lstStyle/>
          <a:p>
            <a:pPr marL="0" marR="0" algn="ctr">
              <a:spcBef>
                <a:spcPts val="0"/>
              </a:spcBef>
              <a:spcAft>
                <a:spcPts val="0"/>
              </a:spcAft>
            </a:pPr>
            <a:r>
              <a:rPr lang="en-US" sz="2000" dirty="0">
                <a:latin typeface="Kids On The Moon" pitchFamily="2" charset="0"/>
                <a:ea typeface="Calibri" panose="020F0502020204030204" pitchFamily="34" charset="0"/>
                <a:cs typeface="Times New Roman" panose="02020603050405020304" pitchFamily="18" charset="0"/>
              </a:rPr>
              <a:t>Family Discussion Questions</a:t>
            </a:r>
            <a:r>
              <a:rPr lang="en-US" sz="2000" kern="1200" dirty="0">
                <a:effectLst/>
                <a:latin typeface="Kids On The Moon" pitchFamily="2"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5">
            <a:extLst>
              <a:ext uri="{FF2B5EF4-FFF2-40B4-BE49-F238E27FC236}">
                <a16:creationId xmlns:a16="http://schemas.microsoft.com/office/drawing/2014/main" id="{9F934A3F-9B96-0C69-9638-0E1492D42C27}"/>
              </a:ext>
            </a:extLst>
          </p:cNvPr>
          <p:cNvSpPr txBox="1"/>
          <p:nvPr/>
        </p:nvSpPr>
        <p:spPr>
          <a:xfrm>
            <a:off x="591819" y="7725953"/>
            <a:ext cx="6601968" cy="442674"/>
          </a:xfrm>
          <a:prstGeom prst="roundRect">
            <a:avLst/>
          </a:prstGeom>
          <a:solidFill>
            <a:srgbClr val="C361A4"/>
          </a:solidFill>
        </p:spPr>
        <p:txBody>
          <a:bodyPr wrap="square" rtlCol="0">
            <a:spAutoFit/>
          </a:bodyPr>
          <a:lstStyle/>
          <a:p>
            <a:pPr marL="0" marR="0" algn="ctr">
              <a:spcBef>
                <a:spcPts val="0"/>
              </a:spcBef>
              <a:spcAft>
                <a:spcPts val="0"/>
              </a:spcAft>
            </a:pPr>
            <a:r>
              <a:rPr lang="en-US" sz="2000" kern="1200" dirty="0">
                <a:solidFill>
                  <a:srgbClr val="000000"/>
                </a:solidFill>
                <a:effectLst/>
                <a:latin typeface="Kids On The Moon" pitchFamily="2" charset="0"/>
                <a:ea typeface="Calibri" panose="020F0502020204030204" pitchFamily="34" charset="0"/>
                <a:cs typeface="Times New Roman" panose="02020603050405020304" pitchFamily="18" charset="0"/>
              </a:rPr>
              <a:t>Calvary Kids Upcoming Events July 2026</a:t>
            </a:r>
            <a:endParaRPr lang="en-US" sz="2000" dirty="0"/>
          </a:p>
        </p:txBody>
      </p:sp>
      <p:sp>
        <p:nvSpPr>
          <p:cNvPr id="14" name="TextBox 13">
            <a:extLst>
              <a:ext uri="{FF2B5EF4-FFF2-40B4-BE49-F238E27FC236}">
                <a16:creationId xmlns:a16="http://schemas.microsoft.com/office/drawing/2014/main" id="{EF3623A4-4A37-45E4-BCC3-DA6EADA6A4D4}"/>
              </a:ext>
            </a:extLst>
          </p:cNvPr>
          <p:cNvSpPr txBox="1"/>
          <p:nvPr/>
        </p:nvSpPr>
        <p:spPr>
          <a:xfrm>
            <a:off x="563241" y="4772662"/>
            <a:ext cx="6601968" cy="1508105"/>
          </a:xfrm>
          <a:prstGeom prst="rect">
            <a:avLst/>
          </a:prstGeom>
          <a:noFill/>
        </p:spPr>
        <p:txBody>
          <a:bodyPr wrap="square">
            <a:spAutoFit/>
          </a:bodyPr>
          <a:lstStyle/>
          <a:p>
            <a:endParaRPr lang="en-US" dirty="0"/>
          </a:p>
          <a:p>
            <a:pPr marL="285750" indent="-285750">
              <a:spcBef>
                <a:spcPts val="200"/>
              </a:spcBef>
              <a:spcAft>
                <a:spcPts val="200"/>
              </a:spcAft>
              <a:buFont typeface="Wingdings" pitchFamily="2" charset="2"/>
              <a:buChar char="v"/>
            </a:pPr>
            <a:r>
              <a:rPr lang="en-US" sz="1300" dirty="0">
                <a:latin typeface="cream DEMO" pitchFamily="2" charset="0"/>
              </a:rPr>
              <a:t>Have you ever felt alone or afraid? </a:t>
            </a:r>
          </a:p>
          <a:p>
            <a:pPr marL="285750" indent="-285750">
              <a:spcBef>
                <a:spcPts val="200"/>
              </a:spcBef>
              <a:spcAft>
                <a:spcPts val="200"/>
              </a:spcAft>
              <a:buFont typeface="Wingdings" pitchFamily="2" charset="2"/>
              <a:buChar char="v"/>
            </a:pPr>
            <a:r>
              <a:rPr lang="en-US" sz="1300" dirty="0">
                <a:latin typeface="cream DEMO" pitchFamily="2" charset="0"/>
              </a:rPr>
              <a:t>How does talking to Jesus help you during hard moments? </a:t>
            </a:r>
          </a:p>
          <a:p>
            <a:pPr marL="285750" indent="-285750">
              <a:spcBef>
                <a:spcPts val="200"/>
              </a:spcBef>
              <a:spcAft>
                <a:spcPts val="200"/>
              </a:spcAft>
              <a:buFont typeface="Wingdings" pitchFamily="2" charset="2"/>
              <a:buChar char="v"/>
            </a:pPr>
            <a:r>
              <a:rPr lang="en-US" sz="1300" dirty="0">
                <a:latin typeface="cream DEMO" pitchFamily="2" charset="0"/>
              </a:rPr>
              <a:t>How does it make you feel knowing God is always with you, wherever you go? </a:t>
            </a:r>
          </a:p>
          <a:p>
            <a:endParaRPr lang="en-US" sz="1200" dirty="0">
              <a:latin typeface="cream DEMO" pitchFamily="2" charset="0"/>
            </a:endParaRPr>
          </a:p>
        </p:txBody>
      </p:sp>
      <p:sp>
        <p:nvSpPr>
          <p:cNvPr id="18" name="TextBox 17">
            <a:extLst>
              <a:ext uri="{FF2B5EF4-FFF2-40B4-BE49-F238E27FC236}">
                <a16:creationId xmlns:a16="http://schemas.microsoft.com/office/drawing/2014/main" id="{F6E6D8A1-7F34-1B9B-3A7E-04226BB9373A}"/>
              </a:ext>
            </a:extLst>
          </p:cNvPr>
          <p:cNvSpPr txBox="1"/>
          <p:nvPr/>
        </p:nvSpPr>
        <p:spPr>
          <a:xfrm>
            <a:off x="619931" y="8066182"/>
            <a:ext cx="6601968" cy="1292662"/>
          </a:xfrm>
          <a:prstGeom prst="rect">
            <a:avLst/>
          </a:prstGeom>
          <a:noFill/>
        </p:spPr>
        <p:txBody>
          <a:bodyPr wrap="square" rtlCol="0">
            <a:spAutoFit/>
          </a:bodyPr>
          <a:lstStyle/>
          <a:p>
            <a:endParaRPr lang="en-US" sz="1000" i="1" dirty="0">
              <a:latin typeface="cream DEMO" pitchFamily="2" charset="0"/>
            </a:endParaRPr>
          </a:p>
          <a:p>
            <a:endParaRPr lang="en-US" sz="500" dirty="0">
              <a:latin typeface="cream DEMO" pitchFamily="2" charset="0"/>
            </a:endParaRPr>
          </a:p>
          <a:p>
            <a:pPr algn="ctr">
              <a:spcAft>
                <a:spcPts val="600"/>
              </a:spcAft>
            </a:pPr>
            <a:r>
              <a:rPr lang="en-US" sz="1200" dirty="0">
                <a:latin typeface="cream DEMO" pitchFamily="2" charset="0"/>
              </a:rPr>
              <a:t>July 11</a:t>
            </a:r>
            <a:r>
              <a:rPr lang="en-US" sz="1200" baseline="30000" dirty="0">
                <a:latin typeface="cream DEMO" pitchFamily="2" charset="0"/>
              </a:rPr>
              <a:t>th</a:t>
            </a:r>
            <a:r>
              <a:rPr lang="en-US" sz="1200" dirty="0">
                <a:latin typeface="cream DEMO" pitchFamily="2" charset="0"/>
              </a:rPr>
              <a:t> &amp; 12</a:t>
            </a:r>
            <a:r>
              <a:rPr lang="en-US" sz="1200" baseline="30000" dirty="0">
                <a:latin typeface="cream DEMO" pitchFamily="2" charset="0"/>
              </a:rPr>
              <a:t>th</a:t>
            </a:r>
            <a:r>
              <a:rPr lang="en-US" sz="1200" dirty="0">
                <a:latin typeface="cream DEMO" pitchFamily="2" charset="0"/>
              </a:rPr>
              <a:t> – Move Up Weekend Calvary Kids</a:t>
            </a:r>
          </a:p>
          <a:p>
            <a:pPr algn="ctr">
              <a:spcAft>
                <a:spcPts val="600"/>
              </a:spcAft>
            </a:pPr>
            <a:r>
              <a:rPr lang="en-US" sz="1200" dirty="0">
                <a:latin typeface="cream DEMO" pitchFamily="2" charset="0"/>
              </a:rPr>
              <a:t>July 12</a:t>
            </a:r>
            <a:r>
              <a:rPr lang="en-US" sz="1200" baseline="30000" dirty="0">
                <a:latin typeface="cream DEMO" pitchFamily="2" charset="0"/>
              </a:rPr>
              <a:t>th</a:t>
            </a:r>
            <a:r>
              <a:rPr lang="en-US" sz="1200" dirty="0">
                <a:latin typeface="cream DEMO" pitchFamily="2" charset="0"/>
              </a:rPr>
              <a:t> – Move Up Sunday C7 </a:t>
            </a:r>
          </a:p>
          <a:p>
            <a:pPr algn="ctr">
              <a:spcAft>
                <a:spcPts val="600"/>
              </a:spcAft>
            </a:pPr>
            <a:r>
              <a:rPr lang="en-US" sz="1200" dirty="0">
                <a:latin typeface="cream DEMO" pitchFamily="2" charset="0"/>
              </a:rPr>
              <a:t>July 25</a:t>
            </a:r>
            <a:r>
              <a:rPr lang="en-US" sz="1200" baseline="30000" dirty="0">
                <a:latin typeface="cream DEMO" pitchFamily="2" charset="0"/>
              </a:rPr>
              <a:t>th</a:t>
            </a:r>
            <a:r>
              <a:rPr lang="en-US" sz="1200" dirty="0">
                <a:latin typeface="cream DEMO" pitchFamily="2" charset="0"/>
              </a:rPr>
              <a:t> – Men’s Breakfast</a:t>
            </a:r>
          </a:p>
          <a:p>
            <a:pPr algn="ctr">
              <a:spcAft>
                <a:spcPts val="600"/>
              </a:spcAft>
            </a:pPr>
            <a:r>
              <a:rPr lang="en-US" sz="1200" dirty="0">
                <a:latin typeface="cream DEMO" pitchFamily="2" charset="0"/>
              </a:rPr>
              <a:t>                   July 28</a:t>
            </a:r>
            <a:r>
              <a:rPr lang="en-US" sz="1200" baseline="30000" dirty="0">
                <a:latin typeface="cream DEMO" pitchFamily="2" charset="0"/>
              </a:rPr>
              <a:t>th</a:t>
            </a:r>
            <a:r>
              <a:rPr lang="en-US" sz="1200" dirty="0">
                <a:latin typeface="cream DEMO" pitchFamily="2" charset="0"/>
              </a:rPr>
              <a:t> – Mochas and Monkey Bars				</a:t>
            </a:r>
          </a:p>
        </p:txBody>
      </p:sp>
    </p:spTree>
    <p:extLst>
      <p:ext uri="{BB962C8B-B14F-4D97-AF65-F5344CB8AC3E}">
        <p14:creationId xmlns:p14="http://schemas.microsoft.com/office/powerpoint/2010/main" val="2209700975"/>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3031</TotalTime>
  <Words>353</Words>
  <Application>Microsoft Macintosh PowerPoint</Application>
  <PresentationFormat>Custom</PresentationFormat>
  <Paragraphs>40</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Calibri</vt:lpstr>
      <vt:lpstr>Calibri Light</vt:lpstr>
      <vt:lpstr>cream DEMO</vt:lpstr>
      <vt:lpstr>Kids On The Moon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Kendall Gibbs</dc:creator>
  <cp:lastModifiedBy>Sydnie Heitzman</cp:lastModifiedBy>
  <cp:revision>210</cp:revision>
  <cp:lastPrinted>2026-04-01T16:23:11Z</cp:lastPrinted>
  <dcterms:created xsi:type="dcterms:W3CDTF">2023-09-07T03:41:43Z</dcterms:created>
  <dcterms:modified xsi:type="dcterms:W3CDTF">2026-07-09T23:30:08Z</dcterms:modified>
</cp:coreProperties>
</file>