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4"/>
  </p:notesMasterIdLst>
  <p:sldIdLst>
    <p:sldId id="256" r:id="rId2"/>
    <p:sldId id="257" r:id="rId3"/>
  </p:sldIdLst>
  <p:sldSz cx="6858000" cy="9144000" type="screen4x3"/>
  <p:notesSz cx="7315200" cy="9601200"/>
  <p:embeddedFontLst>
    <p:embeddedFont>
      <p:font typeface="Arial Narrow" panose="020B0606020202030204" pitchFamily="34" charset="0"/>
      <p:regular r:id="rId5"/>
      <p:bold r:id="rId6"/>
      <p:italic r:id="rId7"/>
      <p:boldItalic r:id="rId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640"/>
    <a:srgbClr val="FFFFFF"/>
    <a:srgbClr val="FFABAB"/>
    <a:srgbClr val="C9A4E4"/>
    <a:srgbClr val="B07AD8"/>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F46D0-98B2-9460-E895-A73FC9B71B20}" v="602" dt="2024-08-01T22:34:31.955"/>
  </p1510:revLst>
</p1510:revInfo>
</file>

<file path=ppt/tableStyles.xml><?xml version="1.0" encoding="utf-8"?>
<a:tblStyleLst xmlns:a="http://schemas.openxmlformats.org/drawingml/2006/main" def="{92D3144F-B5EE-4A72-9106-0FAAB2541730}">
  <a:tblStyle styleId="{92D3144F-B5EE-4A72-9106-0FAAB254173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AF10909-39BA-4C3D-B98B-5D1D2E2553B6}"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7761" autoAdjust="0"/>
  </p:normalViewPr>
  <p:slideViewPr>
    <p:cSldViewPr snapToGrid="0">
      <p:cViewPr>
        <p:scale>
          <a:sx n="79" d="100"/>
          <a:sy n="79" d="100"/>
        </p:scale>
        <p:origin x="1584" y="-66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theme" Target="theme/theme1.xml"/><Relationship Id="rId5" Type="http://schemas.openxmlformats.org/officeDocument/2006/relationships/font" Target="fonts/font1.fntdata"/><Relationship Id="rId10"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17" tIns="48283" rIns="96617" bIns="48283"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9" y="0"/>
            <a:ext cx="3169920" cy="481727"/>
          </a:xfrm>
          <a:prstGeom prst="rect">
            <a:avLst/>
          </a:prstGeom>
          <a:noFill/>
          <a:ln>
            <a:noFill/>
          </a:ln>
        </p:spPr>
        <p:txBody>
          <a:bodyPr spcFirstLastPara="1" wrap="square" lIns="96617" tIns="48283" rIns="96617" bIns="48283"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443163" y="1200150"/>
            <a:ext cx="24288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80"/>
            <a:ext cx="5852160" cy="3780473"/>
          </a:xfrm>
          <a:prstGeom prst="rect">
            <a:avLst/>
          </a:prstGeom>
          <a:noFill/>
          <a:ln>
            <a:noFill/>
          </a:ln>
        </p:spPr>
        <p:txBody>
          <a:bodyPr spcFirstLastPara="1" wrap="square" lIns="96617" tIns="48283" rIns="96617" bIns="48283"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6617" tIns="48283" rIns="96617" bIns="48283"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9" y="9119475"/>
            <a:ext cx="3169920" cy="481726"/>
          </a:xfrm>
          <a:prstGeom prst="rect">
            <a:avLst/>
          </a:prstGeom>
          <a:noFill/>
          <a:ln>
            <a:noFill/>
          </a:ln>
        </p:spPr>
        <p:txBody>
          <a:bodyPr spcFirstLastPara="1" wrap="square" lIns="96617" tIns="48283" rIns="96617" bIns="48283"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2443163" y="1200150"/>
            <a:ext cx="24288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31521" y="4620580"/>
            <a:ext cx="5852160" cy="3780473"/>
          </a:xfrm>
          <a:prstGeom prst="rect">
            <a:avLst/>
          </a:prstGeom>
          <a:noFill/>
          <a:ln>
            <a:noFill/>
          </a:ln>
        </p:spPr>
        <p:txBody>
          <a:bodyPr spcFirstLastPara="1" wrap="square" lIns="96617" tIns="48283" rIns="96617" bIns="48283" anchor="t" anchorCtr="0">
            <a:noAutofit/>
          </a:bodyPr>
          <a:lstStyle/>
          <a:p>
            <a:pPr marL="473452" indent="-236726"/>
            <a:endParaRPr dirty="0"/>
          </a:p>
        </p:txBody>
      </p:sp>
      <p:sp>
        <p:nvSpPr>
          <p:cNvPr id="75" name="Google Shape;75;p1:notes"/>
          <p:cNvSpPr txBox="1">
            <a:spLocks noGrp="1"/>
          </p:cNvSpPr>
          <p:nvPr>
            <p:ph type="sldNum" idx="12"/>
          </p:nvPr>
        </p:nvSpPr>
        <p:spPr>
          <a:xfrm>
            <a:off x="4143589" y="9119475"/>
            <a:ext cx="3169920" cy="481726"/>
          </a:xfrm>
          <a:prstGeom prst="rect">
            <a:avLst/>
          </a:prstGeom>
          <a:noFill/>
          <a:ln>
            <a:noFill/>
          </a:ln>
        </p:spPr>
        <p:txBody>
          <a:bodyPr spcFirstLastPara="1" wrap="square" lIns="96617" tIns="48283" rIns="96617" bIns="48283"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562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72381" y="486836"/>
            <a:ext cx="5915025" cy="1767417"/>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472381" y="2241551"/>
            <a:ext cx="2901255" cy="1098549"/>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375"/>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2"/>
          </p:nvPr>
        </p:nvSpPr>
        <p:spPr>
          <a:xfrm>
            <a:off x="472381" y="3340100"/>
            <a:ext cx="2901255" cy="4912784"/>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3"/>
          </p:nvPr>
        </p:nvSpPr>
        <p:spPr>
          <a:xfrm>
            <a:off x="3471863" y="2241551"/>
            <a:ext cx="2915543" cy="1098549"/>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75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375"/>
              </a:spcBef>
              <a:spcAft>
                <a:spcPts val="0"/>
              </a:spcAft>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828800" marR="0" lvl="3"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body" idx="4"/>
          </p:nvPr>
        </p:nvSpPr>
        <p:spPr>
          <a:xfrm>
            <a:off x="3471863" y="3340100"/>
            <a:ext cx="2915543" cy="4912784"/>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5"/>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72381" y="609600"/>
            <a:ext cx="2211884" cy="21336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body" idx="1"/>
          </p:nvPr>
        </p:nvSpPr>
        <p:spPr>
          <a:xfrm>
            <a:off x="2915543" y="1316569"/>
            <a:ext cx="3471863" cy="6498167"/>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2"/>
          </p:nvPr>
        </p:nvSpPr>
        <p:spPr>
          <a:xfrm>
            <a:off x="472381" y="2743200"/>
            <a:ext cx="2211884" cy="5082117"/>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2pPr>
            <a:lvl3pPr marL="1371600" marR="0" lvl="2" indent="-228600" algn="l">
              <a:lnSpc>
                <a:spcPct val="90000"/>
              </a:lnSpc>
              <a:spcBef>
                <a:spcPts val="375"/>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4pPr>
            <a:lvl5pPr marL="2286000" marR="0" lvl="4"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72381" y="609600"/>
            <a:ext cx="2211884" cy="21336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8"/>
          <p:cNvSpPr>
            <a:spLocks noGrp="1"/>
          </p:cNvSpPr>
          <p:nvPr>
            <p:ph type="pic" idx="2"/>
          </p:nvPr>
        </p:nvSpPr>
        <p:spPr>
          <a:xfrm>
            <a:off x="2915543" y="1316569"/>
            <a:ext cx="3471863" cy="6498167"/>
          </a:xfrm>
          <a:prstGeom prst="rect">
            <a:avLst/>
          </a:prstGeom>
          <a:noFill/>
          <a:ln>
            <a:noFill/>
          </a:ln>
        </p:spPr>
      </p:sp>
      <p:sp>
        <p:nvSpPr>
          <p:cNvPr id="56" name="Google Shape;56;p8"/>
          <p:cNvSpPr txBox="1">
            <a:spLocks noGrp="1"/>
          </p:cNvSpPr>
          <p:nvPr>
            <p:ph type="body" idx="1"/>
          </p:nvPr>
        </p:nvSpPr>
        <p:spPr>
          <a:xfrm>
            <a:off x="472381" y="2743200"/>
            <a:ext cx="2211884" cy="5082117"/>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2pPr>
            <a:lvl3pPr marL="1371600" marR="0" lvl="2" indent="-228600" algn="l">
              <a:lnSpc>
                <a:spcPct val="90000"/>
              </a:lnSpc>
              <a:spcBef>
                <a:spcPts val="375"/>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4pPr>
            <a:lvl5pPr marL="2286000" marR="0" lvl="4"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9"/>
          <p:cNvSpPr txBox="1">
            <a:spLocks noGrp="1"/>
          </p:cNvSpPr>
          <p:nvPr>
            <p:ph type="body" idx="1"/>
          </p:nvPr>
        </p:nvSpPr>
        <p:spPr>
          <a:xfrm rot="5400000">
            <a:off x="528108" y="2377546"/>
            <a:ext cx="5801784" cy="5915025"/>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9"/>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rot="5400000">
            <a:off x="1772576" y="3622015"/>
            <a:ext cx="7749117" cy="1478756"/>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rot="5400000">
            <a:off x="-1227799" y="2186121"/>
            <a:ext cx="7749117" cy="4350544"/>
          </a:xfrm>
          <a:prstGeom prst="rect">
            <a:avLst/>
          </a:prstGeom>
          <a:noFill/>
          <a:ln>
            <a:noFill/>
          </a:ln>
        </p:spPr>
        <p:txBody>
          <a:bodyPr spcFirstLastPara="1" wrap="square" lIns="91425" tIns="45700" rIns="91425" bIns="45700" anchor="t" anchorCtr="0">
            <a:no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hyperlink" Target="https://1drv.ms/w/c/68363d47b9011a13/EcjKDLJ62qlPspPWxeixQ3QBpm0LUplYENY3IbO-GatZ0g?e=bQf99X" TargetMode="External"/><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slide" Target="slide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0" name="Google Shape;80;p11"/>
          <p:cNvSpPr/>
          <p:nvPr/>
        </p:nvSpPr>
        <p:spPr>
          <a:xfrm>
            <a:off x="-13168" y="1244843"/>
            <a:ext cx="6858000" cy="3304154"/>
          </a:xfrm>
          <a:prstGeom prst="rect">
            <a:avLst/>
          </a:prstGeom>
          <a:solidFill>
            <a:srgbClr val="8DA9DB"/>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 name="Google Shape;81;p11"/>
          <p:cNvSpPr txBox="1"/>
          <p:nvPr/>
        </p:nvSpPr>
        <p:spPr>
          <a:xfrm>
            <a:off x="183235" y="4106138"/>
            <a:ext cx="6251585" cy="338194"/>
          </a:xfrm>
          <a:prstGeom prst="rect">
            <a:avLst/>
          </a:prstGeom>
          <a:noFill/>
          <a:ln>
            <a:noFill/>
          </a:ln>
        </p:spPr>
        <p:txBody>
          <a:bodyPr spcFirstLastPara="1" wrap="square" lIns="91425" tIns="45700" rIns="91425" bIns="45700" anchor="t" anchorCtr="0">
            <a:spAutoFit/>
          </a:bodyPr>
          <a:lstStyle/>
          <a:p>
            <a:pPr algn="ctr">
              <a:buSzPts val="800"/>
            </a:pPr>
            <a:r>
              <a:rPr lang="en-US" sz="800" b="1" i="1" dirty="0">
                <a:solidFill>
                  <a:schemeClr val="lt1"/>
                </a:solidFill>
              </a:rPr>
              <a:t>* </a:t>
            </a:r>
            <a:r>
              <a:rPr lang="en-US" sz="800" b="1" i="1" u="none" strike="noStrike" cap="none" dirty="0">
                <a:solidFill>
                  <a:schemeClr val="lt1"/>
                </a:solidFill>
                <a:latin typeface="Arial"/>
                <a:ea typeface="Arial"/>
                <a:cs typeface="Arial"/>
                <a:sym typeface="Arial"/>
              </a:rPr>
              <a:t>During Thanksgiving / Christmas / Spring Break – </a:t>
            </a:r>
            <a:r>
              <a:rPr lang="en-US" sz="800" b="1" i="1" u="sng" strike="noStrike" cap="none" dirty="0">
                <a:solidFill>
                  <a:schemeClr val="lt1"/>
                </a:solidFill>
                <a:latin typeface="Arial"/>
                <a:ea typeface="Arial"/>
                <a:cs typeface="Arial"/>
                <a:sym typeface="Arial"/>
              </a:rPr>
              <a:t>No</a:t>
            </a:r>
            <a:r>
              <a:rPr lang="en-US" sz="800" b="1" i="1" u="none" strike="noStrike" cap="none" dirty="0">
                <a:solidFill>
                  <a:schemeClr val="lt1"/>
                </a:solidFill>
                <a:latin typeface="Arial"/>
                <a:ea typeface="Arial"/>
                <a:cs typeface="Arial"/>
                <a:sym typeface="Arial"/>
              </a:rPr>
              <a:t> Wednesday activities</a:t>
            </a:r>
            <a:endParaRPr lang="en-US" sz="1400" b="0" i="0" u="none" strike="noStrike" cap="none" dirty="0">
              <a:solidFill>
                <a:schemeClr val="lt1"/>
              </a:solidFill>
              <a:latin typeface="Arial"/>
              <a:ea typeface="Arial"/>
              <a:cs typeface="Arial"/>
            </a:endParaRPr>
          </a:p>
          <a:p>
            <a:pPr algn="ctr">
              <a:lnSpc>
                <a:spcPct val="114285"/>
              </a:lnSpc>
              <a:buSzPts val="700"/>
            </a:pPr>
            <a:r>
              <a:rPr lang="en-US" sz="700" b="1" i="1" u="none" strike="noStrike" cap="none" dirty="0">
                <a:solidFill>
                  <a:schemeClr val="lt1"/>
                </a:solidFill>
                <a:latin typeface="Arial"/>
                <a:ea typeface="Arial"/>
                <a:cs typeface="Arial"/>
                <a:sym typeface="Arial"/>
              </a:rPr>
              <a:t>HS</a:t>
            </a:r>
            <a:r>
              <a:rPr lang="en-US" sz="700" b="0" i="1" u="none" strike="noStrike" cap="none" dirty="0">
                <a:solidFill>
                  <a:schemeClr val="lt1"/>
                </a:solidFill>
                <a:latin typeface="Arial"/>
                <a:ea typeface="Arial"/>
                <a:cs typeface="Arial"/>
                <a:sym typeface="Arial"/>
              </a:rPr>
              <a:t> – High School</a:t>
            </a:r>
            <a:r>
              <a:rPr lang="en-US" sz="700" i="1" dirty="0">
                <a:solidFill>
                  <a:schemeClr val="lt1"/>
                </a:solidFill>
              </a:rPr>
              <a:t> (9th-12th)</a:t>
            </a:r>
          </a:p>
        </p:txBody>
      </p:sp>
      <p:grpSp>
        <p:nvGrpSpPr>
          <p:cNvPr id="82" name="Google Shape;82;p11"/>
          <p:cNvGrpSpPr/>
          <p:nvPr/>
        </p:nvGrpSpPr>
        <p:grpSpPr>
          <a:xfrm>
            <a:off x="231792" y="1517971"/>
            <a:ext cx="6288746" cy="598960"/>
            <a:chOff x="1294938" y="6332879"/>
            <a:chExt cx="4369540" cy="540808"/>
          </a:xfrm>
        </p:grpSpPr>
        <p:pic>
          <p:nvPicPr>
            <p:cNvPr id="83" name="Google Shape;83;p11"/>
            <p:cNvPicPr preferRelativeResize="0"/>
            <p:nvPr/>
          </p:nvPicPr>
          <p:blipFill rotWithShape="1">
            <a:blip r:embed="rId3">
              <a:alphaModFix/>
            </a:blip>
            <a:srcRect/>
            <a:stretch/>
          </p:blipFill>
          <p:spPr>
            <a:xfrm>
              <a:off x="5236540" y="6370971"/>
              <a:ext cx="427938" cy="436075"/>
            </a:xfrm>
            <a:prstGeom prst="rect">
              <a:avLst/>
            </a:prstGeom>
            <a:noFill/>
            <a:ln>
              <a:noFill/>
            </a:ln>
          </p:spPr>
        </p:pic>
        <p:pic>
          <p:nvPicPr>
            <p:cNvPr id="84" name="Google Shape;84;p11"/>
            <p:cNvPicPr preferRelativeResize="0"/>
            <p:nvPr/>
          </p:nvPicPr>
          <p:blipFill rotWithShape="1">
            <a:blip r:embed="rId4">
              <a:alphaModFix/>
            </a:blip>
            <a:srcRect/>
            <a:stretch/>
          </p:blipFill>
          <p:spPr>
            <a:xfrm>
              <a:off x="1294938" y="6332879"/>
              <a:ext cx="316865" cy="540808"/>
            </a:xfrm>
            <a:prstGeom prst="rect">
              <a:avLst/>
            </a:prstGeom>
            <a:noFill/>
            <a:ln>
              <a:noFill/>
            </a:ln>
          </p:spPr>
        </p:pic>
        <p:sp>
          <p:nvSpPr>
            <p:cNvPr id="85" name="Google Shape;85;p11"/>
            <p:cNvSpPr txBox="1"/>
            <p:nvPr/>
          </p:nvSpPr>
          <p:spPr>
            <a:xfrm>
              <a:off x="1673366" y="6390613"/>
              <a:ext cx="3305333" cy="368330"/>
            </a:xfrm>
            <a:prstGeom prst="rect">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500"/>
                <a:buFont typeface="Calibri"/>
                <a:buNone/>
              </a:pPr>
              <a:r>
                <a:rPr lang="en-US" sz="1800" b="0" i="0" u="none" strike="noStrike" cap="none">
                  <a:solidFill>
                    <a:schemeClr val="dk1"/>
                  </a:solidFill>
                  <a:latin typeface="Arial"/>
                  <a:ea typeface="Arial"/>
                  <a:cs typeface="Arial"/>
                  <a:sym typeface="Arial"/>
                </a:rPr>
                <a:t>What’s going on</a:t>
              </a:r>
              <a:r>
                <a:rPr lang="en-US" sz="1800" b="0" i="0" u="none" strike="noStrike" cap="none">
                  <a:solidFill>
                    <a:srgbClr val="0070C0"/>
                  </a:solidFill>
                  <a:latin typeface="Arial"/>
                  <a:ea typeface="Arial"/>
                  <a:cs typeface="Arial"/>
                  <a:sym typeface="Arial"/>
                </a:rPr>
                <a:t> </a:t>
              </a:r>
              <a:r>
                <a:rPr lang="en-US" sz="1800" b="1" i="0" u="sng" strike="noStrike" cap="none">
                  <a:solidFill>
                    <a:srgbClr val="0070C0"/>
                  </a:solidFill>
                  <a:latin typeface="Arial"/>
                  <a:ea typeface="Arial"/>
                  <a:cs typeface="Arial"/>
                  <a:sym typeface="Arial"/>
                </a:rPr>
                <a:t>EVERY</a:t>
              </a:r>
              <a:r>
                <a:rPr lang="en-US" sz="1800" b="1" i="0" u="none" strike="noStrike" cap="none">
                  <a:solidFill>
                    <a:srgbClr val="0070C0"/>
                  </a:solidFill>
                  <a:latin typeface="Arial"/>
                  <a:ea typeface="Arial"/>
                  <a:cs typeface="Arial"/>
                  <a:sym typeface="Arial"/>
                </a:rPr>
                <a:t>*</a:t>
              </a:r>
              <a:r>
                <a:rPr lang="en-US" sz="1800" b="0" i="0" u="none" strike="noStrike" cap="none">
                  <a:solidFill>
                    <a:srgbClr val="0070C0"/>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week?</a:t>
              </a:r>
              <a:endParaRPr sz="1400" b="0" i="0" u="none" strike="noStrike" cap="none">
                <a:solidFill>
                  <a:srgbClr val="000000"/>
                </a:solidFill>
                <a:latin typeface="Arial"/>
                <a:ea typeface="Arial"/>
                <a:cs typeface="Arial"/>
                <a:sym typeface="Arial"/>
              </a:endParaRPr>
            </a:p>
          </p:txBody>
        </p:sp>
      </p:grpSp>
      <p:graphicFrame>
        <p:nvGraphicFramePr>
          <p:cNvPr id="86" name="Google Shape;86;p11"/>
          <p:cNvGraphicFramePr/>
          <p:nvPr>
            <p:extLst>
              <p:ext uri="{D42A27DB-BD31-4B8C-83A1-F6EECF244321}">
                <p14:modId xmlns:p14="http://schemas.microsoft.com/office/powerpoint/2010/main" val="8368895"/>
              </p:ext>
            </p:extLst>
          </p:nvPr>
        </p:nvGraphicFramePr>
        <p:xfrm>
          <a:off x="182880" y="2277263"/>
          <a:ext cx="6492240" cy="1701975"/>
        </p:xfrm>
        <a:graphic>
          <a:graphicData uri="http://schemas.openxmlformats.org/drawingml/2006/table">
            <a:tbl>
              <a:tblPr firstRow="1" bandRow="1">
                <a:noFill/>
                <a:tableStyleId>{FAF10909-39BA-4C3D-B98B-5D1D2E2553B6}</a:tableStyleId>
              </a:tblPr>
              <a:tblGrid>
                <a:gridCol w="577787">
                  <a:extLst>
                    <a:ext uri="{9D8B030D-6E8A-4147-A177-3AD203B41FA5}">
                      <a16:colId xmlns:a16="http://schemas.microsoft.com/office/drawing/2014/main" val="20000"/>
                    </a:ext>
                  </a:extLst>
                </a:gridCol>
                <a:gridCol w="928458">
                  <a:extLst>
                    <a:ext uri="{9D8B030D-6E8A-4147-A177-3AD203B41FA5}">
                      <a16:colId xmlns:a16="http://schemas.microsoft.com/office/drawing/2014/main" val="20001"/>
                    </a:ext>
                  </a:extLst>
                </a:gridCol>
                <a:gridCol w="2342988">
                  <a:extLst>
                    <a:ext uri="{9D8B030D-6E8A-4147-A177-3AD203B41FA5}">
                      <a16:colId xmlns:a16="http://schemas.microsoft.com/office/drawing/2014/main" val="20002"/>
                    </a:ext>
                  </a:extLst>
                </a:gridCol>
                <a:gridCol w="937238">
                  <a:extLst>
                    <a:ext uri="{9D8B030D-6E8A-4147-A177-3AD203B41FA5}">
                      <a16:colId xmlns:a16="http://schemas.microsoft.com/office/drawing/2014/main" val="20003"/>
                    </a:ext>
                  </a:extLst>
                </a:gridCol>
                <a:gridCol w="1705769">
                  <a:extLst>
                    <a:ext uri="{9D8B030D-6E8A-4147-A177-3AD203B41FA5}">
                      <a16:colId xmlns:a16="http://schemas.microsoft.com/office/drawing/2014/main" val="20004"/>
                    </a:ext>
                  </a:extLst>
                </a:gridCol>
              </a:tblGrid>
              <a:tr h="261025">
                <a:tc gridSpan="2">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dirty="0">
                          <a:solidFill>
                            <a:schemeClr val="lt1"/>
                          </a:solidFill>
                          <a:latin typeface="Arial"/>
                          <a:ea typeface="Arial"/>
                          <a:cs typeface="Arial"/>
                          <a:sym typeface="Arial"/>
                        </a:rPr>
                        <a:t>WHEN</a:t>
                      </a:r>
                      <a:endParaRPr sz="1400" u="none" strike="noStrike" cap="none" dirty="0"/>
                    </a:p>
                  </a:txBody>
                  <a:tcPr marL="121925" marR="121925" marT="60950" marB="60950"/>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dirty="0"/>
                        <a:t>WHAT</a:t>
                      </a:r>
                      <a:endParaRPr sz="1400" u="none" strike="noStrike" cap="none" dirty="0"/>
                    </a:p>
                  </a:txBody>
                  <a:tcPr marL="121925" marR="121925" marT="60950" marB="60950"/>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dirty="0"/>
                        <a:t>WHO</a:t>
                      </a:r>
                      <a:endParaRPr sz="1400" u="none" strike="noStrike" cap="none" dirty="0"/>
                    </a:p>
                  </a:txBody>
                  <a:tcPr marL="121925" marR="121925" marT="60950" marB="60950"/>
                </a:tc>
                <a:tc>
                  <a:txBody>
                    <a:bodyPr/>
                    <a:lstStyle/>
                    <a:p>
                      <a:pPr marL="0" marR="0" lvl="0" indent="0" algn="ctr" rtl="0">
                        <a:lnSpc>
                          <a:spcPct val="100000"/>
                        </a:lnSpc>
                        <a:spcBef>
                          <a:spcPts val="0"/>
                        </a:spcBef>
                        <a:spcAft>
                          <a:spcPts val="0"/>
                        </a:spcAft>
                        <a:buClr>
                          <a:srgbClr val="000000"/>
                        </a:buClr>
                        <a:buSzPts val="900"/>
                        <a:buFont typeface="Arial"/>
                        <a:buNone/>
                      </a:pPr>
                      <a:r>
                        <a:rPr lang="en-US" sz="900" u="none" strike="noStrike" cap="none" dirty="0"/>
                        <a:t>WHERE</a:t>
                      </a:r>
                      <a:endParaRPr sz="1400" u="none" strike="noStrike" cap="none" dirty="0"/>
                    </a:p>
                  </a:txBody>
                  <a:tcPr marL="121925" marR="121925" marT="60950" marB="60950"/>
                </a:tc>
                <a:extLst>
                  <a:ext uri="{0D108BD9-81ED-4DB2-BD59-A6C34878D82A}">
                    <a16:rowId xmlns:a16="http://schemas.microsoft.com/office/drawing/2014/main" val="10000"/>
                  </a:ext>
                </a:extLst>
              </a:tr>
              <a:tr h="365125">
                <a:tc rowSpan="2">
                  <a:txBody>
                    <a:bodyPr/>
                    <a:lstStyle/>
                    <a:p>
                      <a:pPr marL="0" marR="0" lvl="0" indent="0" algn="ctr">
                        <a:lnSpc>
                          <a:spcPct val="100000"/>
                        </a:lnSpc>
                        <a:spcBef>
                          <a:spcPts val="0"/>
                        </a:spcBef>
                        <a:spcAft>
                          <a:spcPts val="0"/>
                        </a:spcAft>
                        <a:buNone/>
                      </a:pPr>
                      <a:r>
                        <a:rPr lang="en-US" sz="800" b="1" u="none" strike="noStrike" cap="none" dirty="0"/>
                        <a:t>SUN</a:t>
                      </a:r>
                      <a:endParaRPr dirty="0"/>
                    </a:p>
                  </a:txBody>
                  <a:tcPr marL="121925" marR="121925" marT="60950" marB="60950" anchor="ctr">
                    <a:solidFill>
                      <a:srgbClr val="D8E2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9:30a</a:t>
                      </a:r>
                      <a:endParaRPr sz="800" u="none" strike="noStrike" cap="none" dirty="0">
                        <a:solidFill>
                          <a:schemeClr val="dk1"/>
                        </a:solidFill>
                      </a:endParaRPr>
                    </a:p>
                  </a:txBody>
                  <a:tcPr marL="121925" marR="121925" marT="60950" marB="60950" anchor="ctr">
                    <a:solidFill>
                      <a:srgbClr val="D8E2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rgbClr val="B07AD8"/>
                          </a:solidFill>
                          <a:latin typeface="Arial"/>
                          <a:ea typeface="Arial"/>
                          <a:cs typeface="Arial"/>
                          <a:sym typeface="Arial"/>
                          <a:hlinkClick r:id="rId5" action="ppaction://hlinksldjump" tooltip="Sunday Small Group is a weekly Sunday morning Bible Study and exploration of challenges faced by our youth and how scripture can be applied to real life.">
                            <a:extLst>
                              <a:ext uri="{A12FA001-AC4F-418D-AE19-62706E023703}">
                                <ahyp:hlinkClr xmlns:ahyp="http://schemas.microsoft.com/office/drawing/2018/hyperlinkcolor" val="tx"/>
                              </a:ext>
                            </a:extLst>
                          </a:hlinkClick>
                        </a:rPr>
                        <a:t>Sunday Small Groups</a:t>
                      </a:r>
                      <a:endParaRPr sz="1400" b="1" u="none" strike="noStrike" cap="none" dirty="0">
                        <a:solidFill>
                          <a:srgbClr val="B07AD8"/>
                        </a:solidFill>
                      </a:endParaRPr>
                    </a:p>
                  </a:txBody>
                  <a:tcPr marL="121925" marR="121925" marT="60950" marB="60950" anchor="ctr">
                    <a:solidFill>
                      <a:srgbClr val="DAE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7th-8th, HS</a:t>
                      </a:r>
                      <a:endParaRPr sz="1400" u="none" strike="noStrike" cap="none" dirty="0"/>
                    </a:p>
                  </a:txBody>
                  <a:tcPr marL="121925" marR="121925" marT="60950" marB="60950" anchor="ctr">
                    <a:solidFill>
                      <a:srgbClr val="D8E2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Youth Building</a:t>
                      </a:r>
                      <a:endParaRPr sz="800" u="none" strike="noStrike" cap="none" dirty="0">
                        <a:solidFill>
                          <a:schemeClr val="dk1"/>
                        </a:solidFill>
                      </a:endParaRPr>
                    </a:p>
                  </a:txBody>
                  <a:tcPr marL="121925" marR="121925" marT="60950" marB="60950" anchor="ctr">
                    <a:solidFill>
                      <a:srgbClr val="D8E2F3"/>
                    </a:solidFill>
                  </a:tcPr>
                </a:tc>
                <a:extLst>
                  <a:ext uri="{0D108BD9-81ED-4DB2-BD59-A6C34878D82A}">
                    <a16:rowId xmlns:a16="http://schemas.microsoft.com/office/drawing/2014/main" val="10001"/>
                  </a:ext>
                </a:extLst>
              </a:tr>
              <a:tr h="3701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12:15-1:30p</a:t>
                      </a:r>
                      <a:endParaRPr sz="1400" u="none" strike="noStrike" cap="none" dirty="0"/>
                    </a:p>
                  </a:txBody>
                  <a:tcPr marL="121925" marR="121925" marT="60950" marB="60950" anchor="ctr">
                    <a:solidFill>
                      <a:srgbClr val="D8E2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rgbClr val="EE8640"/>
                          </a:solidFill>
                          <a:latin typeface="Arial"/>
                          <a:ea typeface="Arial"/>
                          <a:cs typeface="Arial"/>
                          <a:sym typeface="Arial"/>
                          <a:hlinkClick r:id="rId5" action="ppaction://hlinksldjump" tooltip="Youth Leadership Council (YLC) is a group of youth who actively lead Youth Ministry activities/service that complement St. John’s mission. Each YLC applicant is interviewed by YLC mentors before determining the Council for the upcoming school year.">
                            <a:extLst>
                              <a:ext uri="{A12FA001-AC4F-418D-AE19-62706E023703}">
                                <ahyp:hlinkClr xmlns:ahyp="http://schemas.microsoft.com/office/drawing/2018/hyperlinkcolor" val="tx"/>
                              </a:ext>
                            </a:extLst>
                          </a:hlinkClick>
                        </a:rPr>
                        <a:t>Youth Leadership Council (YLC)</a:t>
                      </a:r>
                      <a:endParaRPr lang="en-US" sz="800" b="1" i="0" u="none" strike="noStrike" cap="none" dirty="0">
                        <a:solidFill>
                          <a:srgbClr val="EE864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600" b="0" u="none" strike="noStrike" cap="none" dirty="0">
                          <a:solidFill>
                            <a:schemeClr val="tx1"/>
                          </a:solidFill>
                        </a:rPr>
                        <a:t>(meets </a:t>
                      </a:r>
                      <a:r>
                        <a:rPr lang="en-US" sz="600" b="0" u="none" strike="noStrike" cap="none" dirty="0"/>
                        <a:t>2 times a month to build youth leadership experience)</a:t>
                      </a:r>
                      <a:endParaRPr lang="en-US" sz="1100" b="1" u="none" strike="noStrike" cap="none" dirty="0">
                        <a:solidFill>
                          <a:schemeClr val="accent2">
                            <a:lumMod val="75000"/>
                          </a:schemeClr>
                        </a:solidFill>
                      </a:endParaRPr>
                    </a:p>
                  </a:txBody>
                  <a:tcPr marL="121925" marR="121925" marT="60950" marB="60950" anchor="ctr">
                    <a:solidFill>
                      <a:srgbClr val="DAE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YLC</a:t>
                      </a:r>
                      <a:endParaRPr sz="1400" u="none" strike="noStrike" cap="none" dirty="0"/>
                    </a:p>
                  </a:txBody>
                  <a:tcPr marL="121925" marR="121925" marT="60950" marB="60950" anchor="ctr">
                    <a:solidFill>
                      <a:srgbClr val="D8E2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Youth Building</a:t>
                      </a:r>
                      <a:endParaRPr sz="800" u="none" strike="noStrike" cap="none" dirty="0">
                        <a:solidFill>
                          <a:srgbClr val="FF0000"/>
                        </a:solidFill>
                      </a:endParaRPr>
                    </a:p>
                  </a:txBody>
                  <a:tcPr marL="121925" marR="121925" marT="60950" marB="60950" anchor="ctr">
                    <a:solidFill>
                      <a:srgbClr val="D8E2F3"/>
                    </a:solidFill>
                  </a:tcPr>
                </a:tc>
                <a:extLst>
                  <a:ext uri="{0D108BD9-81ED-4DB2-BD59-A6C34878D82A}">
                    <a16:rowId xmlns:a16="http://schemas.microsoft.com/office/drawing/2014/main" val="10002"/>
                  </a:ext>
                </a:extLst>
              </a:tr>
              <a:tr h="368500">
                <a:tc rowSpan="2">
                  <a:txBody>
                    <a:bodyPr/>
                    <a:lstStyle/>
                    <a:p>
                      <a:pPr marL="0" marR="0" lvl="0" indent="0" algn="ctr">
                        <a:lnSpc>
                          <a:spcPct val="100000"/>
                        </a:lnSpc>
                        <a:spcBef>
                          <a:spcPts val="0"/>
                        </a:spcBef>
                        <a:spcAft>
                          <a:spcPts val="0"/>
                        </a:spcAft>
                        <a:buNone/>
                      </a:pPr>
                      <a:r>
                        <a:rPr lang="en-US" sz="800" b="1" i="0" u="none" strike="noStrike" cap="none" dirty="0">
                          <a:solidFill>
                            <a:schemeClr val="dk1"/>
                          </a:solidFill>
                          <a:latin typeface="Arial"/>
                          <a:cs typeface="Arial"/>
                        </a:rPr>
                        <a:t>WED*</a:t>
                      </a:r>
                      <a:endParaRPr dirty="0"/>
                    </a:p>
                  </a:txBody>
                  <a:tcPr marL="91450" marR="91450" marT="45725" marB="45725"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6:30-8:00p</a:t>
                      </a:r>
                      <a:endParaRPr sz="1400" u="none" strike="noStrike" cap="none" dirty="0"/>
                    </a:p>
                  </a:txBody>
                  <a:tcPr marL="121925" marR="121925" marT="60950" marB="60950"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rgbClr val="B07AD8"/>
                          </a:solidFill>
                          <a:latin typeface="Arial"/>
                          <a:ea typeface="Arial"/>
                          <a:cs typeface="Arial"/>
                          <a:sym typeface="Arial"/>
                          <a:hlinkClick r:id="rId5" action="ppaction://hlinksldjump" tooltip="Confirmation is a weekly exploration of the basics of the Christian faith in which our youth learn about God's truths and promises as well as the LCMS doctrine. This is also the time our youth grow their relationship with their Savior as well as with each.">
                            <a:extLst>
                              <a:ext uri="{A12FA001-AC4F-418D-AE19-62706E023703}">
                                <ahyp:hlinkClr xmlns:ahyp="http://schemas.microsoft.com/office/drawing/2018/hyperlinkcolor" val="tx"/>
                              </a:ext>
                            </a:extLst>
                          </a:hlinkClick>
                        </a:rPr>
                        <a:t>Confirmation/Foundations of Faith</a:t>
                      </a:r>
                      <a:endParaRPr sz="1400" b="1" u="none" strike="noStrike" cap="none" dirty="0">
                        <a:solidFill>
                          <a:srgbClr val="B07AD8"/>
                        </a:solidFill>
                      </a:endParaRPr>
                    </a:p>
                  </a:txBody>
                  <a:tcPr marL="121925" marR="121925" marT="60950" marB="60950" anchor="ctr">
                    <a:solidFill>
                      <a:srgbClr val="CFD5EA"/>
                    </a:solidFill>
                  </a:tcPr>
                </a:tc>
                <a:tc>
                  <a:txBody>
                    <a:bodyPr/>
                    <a:lstStyle/>
                    <a:p>
                      <a:pPr marL="0" marR="0" lvl="0" indent="0" algn="ctr">
                        <a:lnSpc>
                          <a:spcPct val="100000"/>
                        </a:lnSpc>
                        <a:spcBef>
                          <a:spcPts val="0"/>
                        </a:spcBef>
                        <a:spcAft>
                          <a:spcPts val="0"/>
                        </a:spcAft>
                        <a:buNone/>
                      </a:pPr>
                      <a:r>
                        <a:rPr lang="en-US" sz="800" b="0" i="0" u="none" strike="noStrike" cap="none" noProof="0" dirty="0">
                          <a:solidFill>
                            <a:srgbClr val="000000"/>
                          </a:solidFill>
                          <a:latin typeface="Arial"/>
                        </a:rPr>
                        <a:t>7th-8th</a:t>
                      </a:r>
                      <a:endParaRPr dirty="0"/>
                    </a:p>
                  </a:txBody>
                  <a:tcPr marL="121925" marR="121925" marT="60950" marB="60950"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Sanctuary</a:t>
                      </a:r>
                      <a:endParaRPr sz="1400" u="none" strike="noStrike" cap="none" dirty="0"/>
                    </a:p>
                  </a:txBody>
                  <a:tcPr marL="121925" marR="121925" marT="60950" marB="60950" anchor="ctr">
                    <a:solidFill>
                      <a:srgbClr val="CFD5EA"/>
                    </a:solidFill>
                  </a:tcPr>
                </a:tc>
                <a:extLst>
                  <a:ext uri="{0D108BD9-81ED-4DB2-BD59-A6C34878D82A}">
                    <a16:rowId xmlns:a16="http://schemas.microsoft.com/office/drawing/2014/main" val="10003"/>
                  </a:ext>
                </a:extLst>
              </a:tr>
              <a:tr h="3372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7:00-8:30p</a:t>
                      </a:r>
                      <a:endParaRPr sz="1400" u="none" strike="noStrike" cap="none" dirty="0"/>
                    </a:p>
                  </a:txBody>
                  <a:tcPr marL="121925" marR="121925" marT="60950" marB="60950"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rgbClr val="B07AD8"/>
                          </a:solidFill>
                          <a:latin typeface="Arial"/>
                          <a:ea typeface="Arial"/>
                          <a:cs typeface="Arial"/>
                          <a:sym typeface="Arial"/>
                          <a:hlinkClick r:id="rId5" action="ppaction://hlinksldjump" tooltip="HS Small Group Bible Study is a weekly youth-led/adult-supported study for HS youth to learn about the wisdom and teachings the Bible gives us as they grow in faith.">
                            <a:extLst>
                              <a:ext uri="{A12FA001-AC4F-418D-AE19-62706E023703}">
                                <ahyp:hlinkClr xmlns:ahyp="http://schemas.microsoft.com/office/drawing/2018/hyperlinkcolor" val="tx"/>
                              </a:ext>
                            </a:extLst>
                          </a:hlinkClick>
                        </a:rPr>
                        <a:t>HS Small Group Bible Study</a:t>
                      </a:r>
                      <a:endParaRPr sz="1400" b="1" u="none" strike="noStrike" cap="none" dirty="0">
                        <a:solidFill>
                          <a:srgbClr val="B07AD8"/>
                        </a:solidFill>
                      </a:endParaRPr>
                    </a:p>
                  </a:txBody>
                  <a:tcPr marL="121925" marR="121925" marT="60950" marB="60950"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HS</a:t>
                      </a:r>
                      <a:endParaRPr sz="1400" u="none" strike="noStrike" cap="none" dirty="0"/>
                    </a:p>
                  </a:txBody>
                  <a:tcPr marL="121925" marR="121925" marT="60950" marB="60950" anchor="ctr">
                    <a:solidFill>
                      <a:srgbClr val="CFD5EA"/>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t>Youth Building (HS)</a:t>
                      </a:r>
                      <a:endParaRPr sz="800" u="none" strike="noStrike" cap="none" dirty="0">
                        <a:solidFill>
                          <a:schemeClr val="dk1"/>
                        </a:solidFill>
                      </a:endParaRPr>
                    </a:p>
                  </a:txBody>
                  <a:tcPr marL="121925" marR="121925" marT="60950" marB="60950" anchor="ctr">
                    <a:solidFill>
                      <a:srgbClr val="CFD5EA"/>
                    </a:solidFill>
                  </a:tcPr>
                </a:tc>
                <a:extLst>
                  <a:ext uri="{0D108BD9-81ED-4DB2-BD59-A6C34878D82A}">
                    <a16:rowId xmlns:a16="http://schemas.microsoft.com/office/drawing/2014/main" val="10004"/>
                  </a:ext>
                </a:extLst>
              </a:tr>
            </a:tbl>
          </a:graphicData>
        </a:graphic>
      </p:graphicFrame>
      <p:graphicFrame>
        <p:nvGraphicFramePr>
          <p:cNvPr id="79" name="Google Shape;79;p11"/>
          <p:cNvGraphicFramePr/>
          <p:nvPr>
            <p:extLst>
              <p:ext uri="{D42A27DB-BD31-4B8C-83A1-F6EECF244321}">
                <p14:modId xmlns:p14="http://schemas.microsoft.com/office/powerpoint/2010/main" val="76669722"/>
              </p:ext>
            </p:extLst>
          </p:nvPr>
        </p:nvGraphicFramePr>
        <p:xfrm>
          <a:off x="434325" y="4675917"/>
          <a:ext cx="4866500" cy="2048050"/>
        </p:xfrm>
        <a:graphic>
          <a:graphicData uri="http://schemas.openxmlformats.org/drawingml/2006/table">
            <a:tbl>
              <a:tblPr firstRow="1" bandRow="1">
                <a:noFill/>
                <a:tableStyleId>{92D3144F-B5EE-4A72-9106-0FAAB2541730}</a:tableStyleId>
              </a:tblPr>
              <a:tblGrid>
                <a:gridCol w="973300">
                  <a:extLst>
                    <a:ext uri="{9D8B030D-6E8A-4147-A177-3AD203B41FA5}">
                      <a16:colId xmlns:a16="http://schemas.microsoft.com/office/drawing/2014/main" val="20000"/>
                    </a:ext>
                  </a:extLst>
                </a:gridCol>
                <a:gridCol w="973300">
                  <a:extLst>
                    <a:ext uri="{9D8B030D-6E8A-4147-A177-3AD203B41FA5}">
                      <a16:colId xmlns:a16="http://schemas.microsoft.com/office/drawing/2014/main" val="20001"/>
                    </a:ext>
                  </a:extLst>
                </a:gridCol>
                <a:gridCol w="973300">
                  <a:extLst>
                    <a:ext uri="{9D8B030D-6E8A-4147-A177-3AD203B41FA5}">
                      <a16:colId xmlns:a16="http://schemas.microsoft.com/office/drawing/2014/main" val="20002"/>
                    </a:ext>
                  </a:extLst>
                </a:gridCol>
                <a:gridCol w="973300">
                  <a:extLst>
                    <a:ext uri="{9D8B030D-6E8A-4147-A177-3AD203B41FA5}">
                      <a16:colId xmlns:a16="http://schemas.microsoft.com/office/drawing/2014/main" val="20003"/>
                    </a:ext>
                  </a:extLst>
                </a:gridCol>
                <a:gridCol w="973300">
                  <a:extLst>
                    <a:ext uri="{9D8B030D-6E8A-4147-A177-3AD203B41FA5}">
                      <a16:colId xmlns:a16="http://schemas.microsoft.com/office/drawing/2014/main" val="20004"/>
                    </a:ext>
                  </a:extLst>
                </a:gridCol>
              </a:tblGrid>
              <a:tr h="2910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AUGUST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SEPTEMBER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OCTOBER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NOVEMBER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DECEMBER</a:t>
                      </a:r>
                      <a:endParaRPr sz="1400" u="none" strike="noStrike" cap="none"/>
                    </a:p>
                  </a:txBody>
                  <a:tcPr marL="91450" marR="91450" marT="45725" marB="45725"/>
                </a:tc>
                <a:extLst>
                  <a:ext uri="{0D108BD9-81ED-4DB2-BD59-A6C34878D82A}">
                    <a16:rowId xmlns:a16="http://schemas.microsoft.com/office/drawing/2014/main" val="10000"/>
                  </a:ext>
                </a:extLst>
              </a:tr>
              <a:tr h="1757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extLst>
                  <a:ext uri="{0D108BD9-81ED-4DB2-BD59-A6C34878D82A}">
                    <a16:rowId xmlns:a16="http://schemas.microsoft.com/office/drawing/2014/main" val="10001"/>
                  </a:ext>
                </a:extLst>
              </a:tr>
            </a:tbl>
          </a:graphicData>
        </a:graphic>
      </p:graphicFrame>
      <p:sp>
        <p:nvSpPr>
          <p:cNvPr id="87" name="Google Shape;87;p11"/>
          <p:cNvSpPr/>
          <p:nvPr/>
        </p:nvSpPr>
        <p:spPr>
          <a:xfrm>
            <a:off x="5279440" y="4587379"/>
            <a:ext cx="1539305" cy="210133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r>
              <a:rPr lang="en-US" sz="400" b="0" i="0" u="none" strike="noStrike" cap="none" dirty="0">
                <a:solidFill>
                  <a:schemeClr val="accent1"/>
                </a:solidFill>
                <a:latin typeface="Arial"/>
                <a:ea typeface="Arial"/>
                <a:cs typeface="Arial"/>
                <a:sym typeface="Arial"/>
              </a:rPr>
              <a:t> </a:t>
            </a:r>
            <a:endParaRPr sz="600" b="0" i="0" u="none" strike="noStrike" cap="none" dirty="0">
              <a:solidFill>
                <a:srgbClr val="000000"/>
              </a:solidFill>
              <a:latin typeface="Arial"/>
              <a:ea typeface="Arial"/>
              <a:cs typeface="Arial"/>
              <a:sym typeface="Arial"/>
            </a:endParaRPr>
          </a:p>
          <a:p>
            <a:pPr algn="ctr">
              <a:buClr>
                <a:srgbClr val="7030A0"/>
              </a:buClr>
              <a:buSzPts val="800"/>
            </a:pPr>
            <a:r>
              <a:rPr lang="en-US" sz="1800" b="1" dirty="0">
                <a:solidFill>
                  <a:srgbClr val="0070C0"/>
                </a:solidFill>
                <a:sym typeface="Arial Narrow"/>
              </a:rPr>
              <a:t>YOUTH ACTIVITIES</a:t>
            </a:r>
          </a:p>
          <a:p>
            <a:pPr algn="ctr">
              <a:buClr>
                <a:srgbClr val="7030A0"/>
              </a:buClr>
              <a:buSzPts val="800"/>
            </a:pPr>
            <a:endParaRPr lang="en-US" sz="1000" b="1" i="0" u="none" strike="noStrike" cap="none" dirty="0">
              <a:solidFill>
                <a:schemeClr val="accent1">
                  <a:lumMod val="75000"/>
                </a:schemeClr>
              </a:solidFill>
              <a:latin typeface="Arial Narrow"/>
              <a:ea typeface="Arial Narrow"/>
              <a:cs typeface="Arial Narrow"/>
              <a:sym typeface="Arial Narrow"/>
            </a:endParaRPr>
          </a:p>
          <a:p>
            <a:pPr marL="115888" indent="-115888">
              <a:buClr>
                <a:srgbClr val="7030A0"/>
              </a:buClr>
              <a:buSzPts val="800"/>
              <a:buFont typeface="Wingdings" panose="05000000000000000000" pitchFamily="2" charset="2"/>
              <a:buChar char="v"/>
            </a:pPr>
            <a:r>
              <a:rPr lang="en-US" sz="1000" b="1" dirty="0">
                <a:solidFill>
                  <a:srgbClr val="7030A0"/>
                </a:solidFill>
                <a:latin typeface="Arial Narrow"/>
                <a:ea typeface="Arial Narrow"/>
                <a:cs typeface="Arial Narrow"/>
                <a:sym typeface="Arial Narrow"/>
              </a:rPr>
              <a:t>Worship</a:t>
            </a:r>
          </a:p>
          <a:p>
            <a:pPr marL="115888" indent="-115888">
              <a:buClr>
                <a:srgbClr val="C9A4E4"/>
              </a:buClr>
              <a:buSzPts val="800"/>
              <a:buFont typeface="Wingdings" panose="05000000000000000000" pitchFamily="2" charset="2"/>
              <a:buChar char="v"/>
            </a:pPr>
            <a:r>
              <a:rPr lang="en-US" sz="1000" b="1" dirty="0">
                <a:solidFill>
                  <a:srgbClr val="B07AD8"/>
                </a:solidFill>
                <a:latin typeface="Arial Narrow" panose="020B0606020202030204" pitchFamily="34" charset="0"/>
                <a:ea typeface="Arial Narrow"/>
                <a:sym typeface="Arial Narrow"/>
              </a:rPr>
              <a:t>Bible Study/Small Group</a:t>
            </a:r>
            <a:endParaRPr lang="en-US" sz="1800" dirty="0">
              <a:solidFill>
                <a:srgbClr val="B07AD8"/>
              </a:solidFill>
              <a:ea typeface="Arial Narrow"/>
              <a:sym typeface="Arial Narrow"/>
            </a:endParaRPr>
          </a:p>
          <a:p>
            <a:pPr marL="115888" indent="-115888">
              <a:buClr>
                <a:srgbClr val="FF0000"/>
              </a:buClr>
              <a:buSzPts val="800"/>
              <a:buFont typeface="Wingdings" panose="05000000000000000000" pitchFamily="2" charset="2"/>
              <a:buChar char="v"/>
            </a:pPr>
            <a:r>
              <a:rPr lang="en-US" sz="1000" b="1" dirty="0">
                <a:solidFill>
                  <a:srgbClr val="FF0066"/>
                </a:solidFill>
                <a:latin typeface="Arial Narrow"/>
                <a:ea typeface="Arial Narrow"/>
                <a:cs typeface="Arial Narrow"/>
                <a:sym typeface="Arial Narrow"/>
              </a:rPr>
              <a:t>High Impact</a:t>
            </a:r>
          </a:p>
          <a:p>
            <a:pPr marL="115888" indent="-115888">
              <a:buClr>
                <a:srgbClr val="EE8640"/>
              </a:buClr>
              <a:buSzPts val="800"/>
              <a:buFont typeface="Wingdings" panose="05000000000000000000" pitchFamily="2" charset="2"/>
              <a:buChar char="v"/>
            </a:pPr>
            <a:r>
              <a:rPr lang="en-US" sz="1000" b="1" dirty="0">
                <a:solidFill>
                  <a:srgbClr val="EE8640"/>
                </a:solidFill>
                <a:latin typeface="Arial Narrow"/>
                <a:ea typeface="Arial Narrow"/>
                <a:sym typeface="Arial Narrow"/>
              </a:rPr>
              <a:t>Leadership Experience</a:t>
            </a:r>
            <a:endParaRPr lang="en-US" sz="1800" dirty="0">
              <a:solidFill>
                <a:srgbClr val="EE8640"/>
              </a:solidFill>
              <a:ea typeface="Arial Narrow"/>
            </a:endParaRPr>
          </a:p>
          <a:p>
            <a:pPr marL="115888" indent="-115888">
              <a:buClr>
                <a:srgbClr val="00B050"/>
              </a:buClr>
              <a:buSzPts val="800"/>
              <a:buFont typeface="Wingdings" panose="05000000000000000000" pitchFamily="2" charset="2"/>
              <a:buChar char="v"/>
            </a:pPr>
            <a:r>
              <a:rPr lang="en-US" sz="1000" b="1" i="0" u="none" strike="noStrike" cap="none" dirty="0">
                <a:solidFill>
                  <a:srgbClr val="00B050"/>
                </a:solidFill>
                <a:latin typeface="Arial Narrow"/>
                <a:ea typeface="Arial Narrow"/>
                <a:cs typeface="Arial Narrow"/>
                <a:sym typeface="Arial Narrow"/>
              </a:rPr>
              <a:t>Service</a:t>
            </a:r>
            <a:endParaRPr sz="1800" b="0" i="0" u="none" strike="noStrike" cap="none" dirty="0">
              <a:solidFill>
                <a:srgbClr val="000000"/>
              </a:solidFill>
              <a:latin typeface="Arial"/>
              <a:ea typeface="Arial"/>
              <a:cs typeface="Arial"/>
            </a:endParaRPr>
          </a:p>
          <a:p>
            <a:pPr marL="115888" marR="0" lvl="0" indent="-115888" algn="l" rtl="0">
              <a:lnSpc>
                <a:spcPct val="100000"/>
              </a:lnSpc>
              <a:spcBef>
                <a:spcPts val="0"/>
              </a:spcBef>
              <a:spcAft>
                <a:spcPts val="0"/>
              </a:spcAft>
              <a:buClr>
                <a:srgbClr val="676DDB"/>
              </a:buClr>
              <a:buSzPts val="800"/>
              <a:buFont typeface="Wingdings" panose="05000000000000000000" pitchFamily="2" charset="2"/>
              <a:buChar char="v"/>
            </a:pPr>
            <a:r>
              <a:rPr lang="en-US" sz="1000" b="1" i="0" u="none" strike="noStrike" cap="none" dirty="0">
                <a:solidFill>
                  <a:srgbClr val="0070C0"/>
                </a:solidFill>
                <a:latin typeface="Arial Narrow"/>
                <a:ea typeface="Arial Narrow"/>
                <a:cs typeface="Arial Narrow"/>
                <a:sym typeface="Arial Narrow"/>
              </a:rPr>
              <a:t>Fellowship</a:t>
            </a:r>
            <a:endParaRPr sz="1800" b="0" i="0" u="none" strike="noStrike" cap="none" dirty="0">
              <a:solidFill>
                <a:srgbClr val="0070C0"/>
              </a:solidFill>
              <a:latin typeface="Arial"/>
              <a:ea typeface="Arial"/>
              <a:cs typeface="Arial"/>
            </a:endParaRPr>
          </a:p>
          <a:p>
            <a:pPr marL="115888" marR="0" lvl="0" indent="-115888" algn="l" rtl="0">
              <a:lnSpc>
                <a:spcPct val="100000"/>
              </a:lnSpc>
              <a:spcBef>
                <a:spcPts val="0"/>
              </a:spcBef>
              <a:spcAft>
                <a:spcPts val="0"/>
              </a:spcAft>
              <a:buClr>
                <a:schemeClr val="bg1">
                  <a:lumMod val="65000"/>
                </a:schemeClr>
              </a:buClr>
              <a:buSzPts val="800"/>
              <a:buFont typeface="Wingdings" panose="05000000000000000000" pitchFamily="2" charset="2"/>
              <a:buChar char="v"/>
            </a:pPr>
            <a:r>
              <a:rPr lang="en-US" sz="1000" b="1" i="0" u="none" strike="noStrike" cap="none" dirty="0">
                <a:solidFill>
                  <a:srgbClr val="7F7F7F"/>
                </a:solidFill>
                <a:latin typeface="Arial Narrow"/>
                <a:ea typeface="Arial Narrow"/>
                <a:cs typeface="Arial Narrow"/>
                <a:sym typeface="Arial Narrow"/>
              </a:rPr>
              <a:t>Fundraising</a:t>
            </a:r>
            <a:endParaRPr sz="1800" b="0" i="0" u="none" strike="noStrike" cap="none" dirty="0">
              <a:solidFill>
                <a:srgbClr val="000000"/>
              </a:solidFill>
              <a:latin typeface="Arial"/>
              <a:ea typeface="Arial"/>
              <a:cs typeface="Arial"/>
            </a:endParaRPr>
          </a:p>
          <a:p>
            <a:pPr marL="115888" marR="0" lvl="0" indent="-115888" algn="l" rtl="0">
              <a:lnSpc>
                <a:spcPct val="100000"/>
              </a:lnSpc>
              <a:spcBef>
                <a:spcPts val="0"/>
              </a:spcBef>
              <a:spcAft>
                <a:spcPts val="0"/>
              </a:spcAft>
              <a:buClr>
                <a:srgbClr val="00B0F0"/>
              </a:buClr>
              <a:buSzPts val="800"/>
              <a:buFont typeface="Wingdings" panose="05000000000000000000" pitchFamily="2" charset="2"/>
              <a:buChar char="v"/>
            </a:pPr>
            <a:r>
              <a:rPr lang="en-US" sz="1000" b="1" i="0" u="none" strike="noStrike" cap="none" dirty="0">
                <a:solidFill>
                  <a:srgbClr val="00B0F0"/>
                </a:solidFill>
                <a:latin typeface="Arial Narrow"/>
                <a:ea typeface="Arial Narrow"/>
                <a:cs typeface="Arial Narrow"/>
                <a:sym typeface="Arial Narrow"/>
              </a:rPr>
              <a:t>Church/Community</a:t>
            </a:r>
            <a:endParaRPr sz="1800" b="0" i="0" u="none" strike="noStrike" cap="none" dirty="0">
              <a:solidFill>
                <a:srgbClr val="00B0F0"/>
              </a:solidFill>
              <a:latin typeface="Arial"/>
              <a:ea typeface="Arial"/>
              <a:cs typeface="Arial"/>
            </a:endParaRPr>
          </a:p>
        </p:txBody>
      </p:sp>
      <p:pic>
        <p:nvPicPr>
          <p:cNvPr id="88" name="Google Shape;88;p11"/>
          <p:cNvPicPr preferRelativeResize="0"/>
          <p:nvPr/>
        </p:nvPicPr>
        <p:blipFill rotWithShape="1">
          <a:blip r:embed="rId6">
            <a:alphaModFix/>
          </a:blip>
          <a:srcRect/>
          <a:stretch/>
        </p:blipFill>
        <p:spPr>
          <a:xfrm>
            <a:off x="2678507" y="7221389"/>
            <a:ext cx="727356" cy="228163"/>
          </a:xfrm>
          <a:prstGeom prst="rect">
            <a:avLst/>
          </a:prstGeom>
          <a:noFill/>
          <a:ln>
            <a:noFill/>
          </a:ln>
        </p:spPr>
      </p:pic>
      <p:graphicFrame>
        <p:nvGraphicFramePr>
          <p:cNvPr id="89" name="Google Shape;89;p11"/>
          <p:cNvGraphicFramePr/>
          <p:nvPr>
            <p:extLst>
              <p:ext uri="{D42A27DB-BD31-4B8C-83A1-F6EECF244321}">
                <p14:modId xmlns:p14="http://schemas.microsoft.com/office/powerpoint/2010/main" val="2051597205"/>
              </p:ext>
            </p:extLst>
          </p:nvPr>
        </p:nvGraphicFramePr>
        <p:xfrm>
          <a:off x="411301" y="6728897"/>
          <a:ext cx="6441675" cy="2420631"/>
        </p:xfrm>
        <a:graphic>
          <a:graphicData uri="http://schemas.openxmlformats.org/drawingml/2006/table">
            <a:tbl>
              <a:tblPr firstRow="1" bandRow="1">
                <a:noFill/>
                <a:tableStyleId>{92D3144F-B5EE-4A72-9106-0FAAB2541730}</a:tableStyleId>
              </a:tblPr>
              <a:tblGrid>
                <a:gridCol w="991425">
                  <a:extLst>
                    <a:ext uri="{9D8B030D-6E8A-4147-A177-3AD203B41FA5}">
                      <a16:colId xmlns:a16="http://schemas.microsoft.com/office/drawing/2014/main" val="20000"/>
                    </a:ext>
                  </a:extLst>
                </a:gridCol>
                <a:gridCol w="976075">
                  <a:extLst>
                    <a:ext uri="{9D8B030D-6E8A-4147-A177-3AD203B41FA5}">
                      <a16:colId xmlns:a16="http://schemas.microsoft.com/office/drawing/2014/main" val="20001"/>
                    </a:ext>
                  </a:extLst>
                </a:gridCol>
                <a:gridCol w="972600">
                  <a:extLst>
                    <a:ext uri="{9D8B030D-6E8A-4147-A177-3AD203B41FA5}">
                      <a16:colId xmlns:a16="http://schemas.microsoft.com/office/drawing/2014/main" val="20002"/>
                    </a:ext>
                  </a:extLst>
                </a:gridCol>
                <a:gridCol w="980900">
                  <a:extLst>
                    <a:ext uri="{9D8B030D-6E8A-4147-A177-3AD203B41FA5}">
                      <a16:colId xmlns:a16="http://schemas.microsoft.com/office/drawing/2014/main" val="20003"/>
                    </a:ext>
                  </a:extLst>
                </a:gridCol>
                <a:gridCol w="947650">
                  <a:extLst>
                    <a:ext uri="{9D8B030D-6E8A-4147-A177-3AD203B41FA5}">
                      <a16:colId xmlns:a16="http://schemas.microsoft.com/office/drawing/2014/main" val="20004"/>
                    </a:ext>
                  </a:extLst>
                </a:gridCol>
                <a:gridCol w="760625">
                  <a:extLst>
                    <a:ext uri="{9D8B030D-6E8A-4147-A177-3AD203B41FA5}">
                      <a16:colId xmlns:a16="http://schemas.microsoft.com/office/drawing/2014/main" val="20005"/>
                    </a:ext>
                  </a:extLst>
                </a:gridCol>
                <a:gridCol w="812400">
                  <a:extLst>
                    <a:ext uri="{9D8B030D-6E8A-4147-A177-3AD203B41FA5}">
                      <a16:colId xmlns:a16="http://schemas.microsoft.com/office/drawing/2014/main" val="20006"/>
                    </a:ext>
                  </a:extLst>
                </a:gridCol>
              </a:tblGrid>
              <a:tr h="2264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JANUARY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FEBRUARY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MARCH</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APRIL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MAY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t>JUNE</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t>JULY</a:t>
                      </a:r>
                      <a:endParaRPr sz="1400" u="none" strike="noStrike" cap="none" dirty="0"/>
                    </a:p>
                  </a:txBody>
                  <a:tcPr marL="91450" marR="91450" marT="45725" marB="45725"/>
                </a:tc>
                <a:extLst>
                  <a:ext uri="{0D108BD9-81ED-4DB2-BD59-A6C34878D82A}">
                    <a16:rowId xmlns:a16="http://schemas.microsoft.com/office/drawing/2014/main" val="10000"/>
                  </a:ext>
                </a:extLst>
              </a:tr>
              <a:tr h="2146301">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extLst>
                  <a:ext uri="{0D108BD9-81ED-4DB2-BD59-A6C34878D82A}">
                    <a16:rowId xmlns:a16="http://schemas.microsoft.com/office/drawing/2014/main" val="10001"/>
                  </a:ext>
                </a:extLst>
              </a:tr>
            </a:tbl>
          </a:graphicData>
        </a:graphic>
      </p:graphicFrame>
      <p:sp>
        <p:nvSpPr>
          <p:cNvPr id="90" name="Google Shape;90;p11">
            <a:hlinkClick r:id="rId5" action="ppaction://hlinksldjump" tooltip="Drive Thru Nativity is a community outreach in which the story of Jesus' birth is told.  Cars line up and slowly drive through to see key scenes in the events leading up to Jesus' birth...real actors, real animals and a real present God!"/>
          </p:cNvPr>
          <p:cNvSpPr txBox="1"/>
          <p:nvPr/>
        </p:nvSpPr>
        <p:spPr>
          <a:xfrm flipH="1">
            <a:off x="4335206" y="6271862"/>
            <a:ext cx="1020008" cy="215403"/>
          </a:xfrm>
          <a:prstGeom prst="rect">
            <a:avLst/>
          </a:prstGeom>
          <a:noFill/>
          <a:ln>
            <a:noFill/>
          </a:ln>
        </p:spPr>
        <p:txBody>
          <a:bodyPr spcFirstLastPara="1" wrap="square" lIns="91425" tIns="45700" rIns="91425" bIns="45700" anchor="t" anchorCtr="0">
            <a:spAutoFit/>
          </a:bodyPr>
          <a:lstStyle/>
          <a:p>
            <a:pPr marL="60325" marR="0" lvl="0" indent="-60325" algn="l" rtl="0">
              <a:lnSpc>
                <a:spcPct val="100000"/>
              </a:lnSpc>
              <a:spcBef>
                <a:spcPts val="0"/>
              </a:spcBef>
              <a:spcAft>
                <a:spcPts val="0"/>
              </a:spcAft>
              <a:buClr>
                <a:srgbClr val="00B0F0"/>
              </a:buClr>
              <a:buSzPts val="800"/>
              <a:buFont typeface="Arial"/>
              <a:buChar char="•"/>
            </a:pPr>
            <a:r>
              <a:rPr lang="en-US" sz="800" b="1" i="0" u="sng" strike="noStrike" cap="none" dirty="0">
                <a:solidFill>
                  <a:srgbClr val="00B0F0"/>
                </a:solidFill>
                <a:latin typeface="Arial Narrow"/>
                <a:ea typeface="Arial Narrow"/>
                <a:cs typeface="Arial Narrow"/>
                <a:sym typeface="Arial Narrow"/>
              </a:rPr>
              <a:t>Drive Thru Nativity</a:t>
            </a:r>
            <a:endParaRPr sz="1400" b="0" i="0" u="none" strike="noStrike" cap="none" dirty="0">
              <a:solidFill>
                <a:srgbClr val="00B0F0"/>
              </a:solidFill>
              <a:latin typeface="Arial"/>
              <a:ea typeface="Arial"/>
              <a:cs typeface="Arial"/>
              <a:sym typeface="Arial"/>
            </a:endParaRPr>
          </a:p>
        </p:txBody>
      </p:sp>
      <p:sp>
        <p:nvSpPr>
          <p:cNvPr id="92" name="Google Shape;92;p11">
            <a:hlinkClick r:id="rId5" action="ppaction://hlinksldjump" tooltip="Women's Shelter Blanket Project is a Confirmation service project where 'The Grandmas' work with our Confirmands to cut and tie fleece blankets as a caring gift for others."/>
          </p:cNvPr>
          <p:cNvSpPr txBox="1"/>
          <p:nvPr/>
        </p:nvSpPr>
        <p:spPr>
          <a:xfrm flipH="1">
            <a:off x="2757937" y="5160375"/>
            <a:ext cx="967544" cy="338514"/>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B050"/>
              </a:buClr>
              <a:buSzPts val="800"/>
              <a:buFont typeface="Arial"/>
              <a:buChar char="•"/>
            </a:pPr>
            <a:r>
              <a:rPr lang="en-US" sz="800" b="1" i="0" u="sng" strike="noStrike" cap="none" dirty="0">
                <a:solidFill>
                  <a:srgbClr val="00B050"/>
                </a:solidFill>
                <a:latin typeface="Arial Narrow"/>
                <a:ea typeface="Arial Narrow"/>
                <a:cs typeface="Arial Narrow"/>
                <a:sym typeface="Arial Narrow"/>
              </a:rPr>
              <a:t>Women’s Shelter Blanket Project</a:t>
            </a:r>
            <a:endParaRPr sz="1400" b="0" i="0" u="none" strike="noStrike" cap="none" dirty="0">
              <a:solidFill>
                <a:srgbClr val="000000"/>
              </a:solidFill>
              <a:latin typeface="Arial"/>
              <a:ea typeface="Arial"/>
              <a:cs typeface="Arial"/>
              <a:sym typeface="Arial"/>
            </a:endParaRPr>
          </a:p>
        </p:txBody>
      </p:sp>
      <p:sp>
        <p:nvSpPr>
          <p:cNvPr id="93" name="Google Shape;93;p11">
            <a:hlinkClick r:id="rId5" action="ppaction://hlinksldjump" tooltip="College Care Packages service project where our Confirmands package snack and small non-perishable items to be sent to our college student right before exams to remind them they are loved and prayed for."/>
          </p:cNvPr>
          <p:cNvSpPr txBox="1"/>
          <p:nvPr/>
        </p:nvSpPr>
        <p:spPr>
          <a:xfrm flipH="1">
            <a:off x="3631890" y="5160375"/>
            <a:ext cx="1233828" cy="215444"/>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B050"/>
              </a:buClr>
              <a:buSzPts val="800"/>
              <a:buFont typeface="Arial"/>
              <a:buChar char="•"/>
            </a:pPr>
            <a:r>
              <a:rPr lang="en-US" sz="800" b="1" i="0" u="sng" strike="noStrike" cap="none" dirty="0">
                <a:solidFill>
                  <a:srgbClr val="00B050"/>
                </a:solidFill>
                <a:latin typeface="Arial Narrow"/>
                <a:ea typeface="Arial Narrow"/>
                <a:cs typeface="Arial Narrow"/>
                <a:sym typeface="Arial Narrow"/>
              </a:rPr>
              <a:t>College Care Packages</a:t>
            </a:r>
            <a:endParaRPr sz="1400" b="0" i="0" u="none" strike="noStrike" cap="none" dirty="0">
              <a:solidFill>
                <a:srgbClr val="000000"/>
              </a:solidFill>
              <a:latin typeface="Arial"/>
              <a:ea typeface="Arial"/>
              <a:cs typeface="Arial"/>
              <a:sym typeface="Arial"/>
            </a:endParaRPr>
          </a:p>
        </p:txBody>
      </p:sp>
      <p:sp>
        <p:nvSpPr>
          <p:cNvPr id="94" name="Google Shape;94;p11">
            <a:hlinkClick r:id="rId5" action="ppaction://hlinksldjump" tooltip="Youth Christmas Party is fellowship time for our youth and their friends.  It is a time of fun, food, saran balls, and white elephant gifts, but also a time to remember our most precious gift of all...Jesus!"/>
          </p:cNvPr>
          <p:cNvSpPr txBox="1"/>
          <p:nvPr/>
        </p:nvSpPr>
        <p:spPr>
          <a:xfrm flipH="1">
            <a:off x="4422590" y="6411046"/>
            <a:ext cx="1005612" cy="338514"/>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chemeClr val="accent1"/>
              </a:buClr>
              <a:buSzPts val="800"/>
              <a:buFont typeface="Arial"/>
              <a:buChar char="•"/>
            </a:pPr>
            <a:r>
              <a:rPr lang="en-US" sz="800" b="1" i="0" u="sng" strike="noStrike" cap="none" dirty="0">
                <a:solidFill>
                  <a:srgbClr val="0070C0"/>
                </a:solidFill>
                <a:latin typeface="Arial Narrow"/>
                <a:ea typeface="Arial Narrow"/>
                <a:cs typeface="Arial Narrow"/>
                <a:sym typeface="Arial Narrow"/>
              </a:rPr>
              <a:t>Christmas Party (7</a:t>
            </a:r>
            <a:r>
              <a:rPr lang="en-US" sz="800" b="1" i="0" u="sng" strike="noStrike" cap="none" baseline="30000" dirty="0">
                <a:solidFill>
                  <a:srgbClr val="0070C0"/>
                </a:solidFill>
                <a:latin typeface="Arial Narrow"/>
                <a:ea typeface="Arial Narrow"/>
                <a:cs typeface="Arial Narrow"/>
                <a:sym typeface="Arial Narrow"/>
              </a:rPr>
              <a:t>th</a:t>
            </a:r>
            <a:r>
              <a:rPr lang="en-US" sz="800" b="1" i="0" u="sng" strike="noStrike" cap="none" dirty="0">
                <a:solidFill>
                  <a:srgbClr val="0070C0"/>
                </a:solidFill>
                <a:latin typeface="Arial Narrow"/>
                <a:ea typeface="Arial Narrow"/>
                <a:cs typeface="Arial Narrow"/>
                <a:sym typeface="Arial Narrow"/>
              </a:rPr>
              <a:t>-HS)</a:t>
            </a:r>
            <a:endParaRPr sz="1400" b="0" i="0" u="none" strike="noStrike" cap="none" dirty="0">
              <a:solidFill>
                <a:srgbClr val="000000"/>
              </a:solidFill>
              <a:latin typeface="Arial"/>
              <a:ea typeface="Arial"/>
              <a:cs typeface="Arial"/>
              <a:sym typeface="Arial"/>
            </a:endParaRPr>
          </a:p>
        </p:txBody>
      </p:sp>
      <p:sp>
        <p:nvSpPr>
          <p:cNvPr id="95" name="Google Shape;95;p11">
            <a:hlinkClick r:id="rId5" action="ppaction://hlinksldjump" tooltip="Recess Retreat is a gathering of 7th and 8th graders from across our North Texas LCMS (Lutheran Church Missouri Synod) congregations for an overnight adventure in worship, fun and fellowship."/>
          </p:cNvPr>
          <p:cNvSpPr txBox="1"/>
          <p:nvPr/>
        </p:nvSpPr>
        <p:spPr>
          <a:xfrm flipH="1">
            <a:off x="1944179" y="5025624"/>
            <a:ext cx="1203171" cy="215403"/>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FF0000"/>
              </a:buClr>
              <a:buSzPts val="800"/>
              <a:buFont typeface="Arial"/>
              <a:buChar char="•"/>
            </a:pPr>
            <a:r>
              <a:rPr lang="en-US" sz="800" b="1" i="0" u="sng" strike="noStrike" cap="none" dirty="0">
                <a:solidFill>
                  <a:srgbClr val="FF0000"/>
                </a:solidFill>
                <a:latin typeface="Arial Narrow"/>
                <a:ea typeface="Arial Narrow"/>
                <a:cs typeface="Arial Narrow"/>
                <a:sym typeface="Arial Narrow"/>
              </a:rPr>
              <a:t>Recess Retreat (7</a:t>
            </a:r>
            <a:r>
              <a:rPr lang="en-US" sz="800" b="1" i="0" u="sng" strike="noStrike" cap="none" baseline="30000" dirty="0">
                <a:solidFill>
                  <a:srgbClr val="FF0000"/>
                </a:solidFill>
                <a:latin typeface="Arial Narrow"/>
                <a:ea typeface="Arial Narrow"/>
                <a:cs typeface="Arial Narrow"/>
                <a:sym typeface="Arial Narrow"/>
              </a:rPr>
              <a:t>th</a:t>
            </a:r>
            <a:r>
              <a:rPr lang="en-US" sz="800" b="1" i="0" u="sng" strike="noStrike" cap="none" dirty="0">
                <a:solidFill>
                  <a:srgbClr val="FF0000"/>
                </a:solidFill>
                <a:latin typeface="Arial Narrow"/>
                <a:ea typeface="Arial Narrow"/>
                <a:cs typeface="Arial Narrow"/>
                <a:sym typeface="Arial Narrow"/>
              </a:rPr>
              <a:t>-8</a:t>
            </a:r>
            <a:r>
              <a:rPr lang="en-US" sz="800" b="1" i="0" u="sng" strike="noStrike" cap="none" baseline="30000" dirty="0">
                <a:solidFill>
                  <a:srgbClr val="FF0000"/>
                </a:solidFill>
                <a:latin typeface="Arial Narrow"/>
                <a:ea typeface="Arial Narrow"/>
                <a:cs typeface="Arial Narrow"/>
                <a:sym typeface="Arial Narrow"/>
              </a:rPr>
              <a:t>th</a:t>
            </a:r>
            <a:r>
              <a:rPr lang="en-US" sz="800" b="1" i="0" u="sng" strike="noStrike" cap="none" dirty="0">
                <a:solidFill>
                  <a:srgbClr val="FF0000"/>
                </a:solidFill>
                <a:latin typeface="Arial Narrow"/>
                <a:ea typeface="Arial Narrow"/>
                <a:cs typeface="Arial Narrow"/>
                <a:sym typeface="Arial Narrow"/>
              </a:rPr>
              <a:t>)</a:t>
            </a:r>
            <a:endParaRPr sz="1400" b="0" i="0" u="none" strike="noStrike" cap="none" dirty="0">
              <a:solidFill>
                <a:srgbClr val="FF0000"/>
              </a:solidFill>
              <a:latin typeface="Arial"/>
              <a:ea typeface="Arial"/>
              <a:cs typeface="Arial"/>
              <a:sym typeface="Arial"/>
            </a:endParaRPr>
          </a:p>
        </p:txBody>
      </p:sp>
      <p:sp>
        <p:nvSpPr>
          <p:cNvPr id="97" name="Google Shape;97;p11">
            <a:hlinkClick r:id="rId5" action="ppaction://hlinksldjump" tooltip="College/HS Broomball is an event that welcomes our college students to re-connect with our HS students.  What fun they have before heading back to their studies!"/>
          </p:cNvPr>
          <p:cNvSpPr txBox="1"/>
          <p:nvPr/>
        </p:nvSpPr>
        <p:spPr>
          <a:xfrm flipH="1">
            <a:off x="387271" y="7267313"/>
            <a:ext cx="1203300" cy="215400"/>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chemeClr val="accent1"/>
              </a:buClr>
              <a:buSzPts val="800"/>
              <a:buFont typeface="Arial"/>
              <a:buChar char="•"/>
            </a:pPr>
            <a:r>
              <a:rPr lang="en-US" sz="800" b="1" i="0" u="sng" strike="noStrike" cap="none" dirty="0">
                <a:solidFill>
                  <a:srgbClr val="0070C0"/>
                </a:solidFill>
                <a:latin typeface="Arial Narrow"/>
                <a:ea typeface="Arial Narrow"/>
                <a:cs typeface="Arial Narrow"/>
                <a:sym typeface="Arial Narrow"/>
              </a:rPr>
              <a:t>College/HS Broomball</a:t>
            </a:r>
            <a:endParaRPr sz="1400" b="0" i="0" u="none" strike="noStrike" cap="none" dirty="0">
              <a:solidFill>
                <a:srgbClr val="000000"/>
              </a:solidFill>
              <a:latin typeface="Arial"/>
              <a:ea typeface="Arial"/>
              <a:cs typeface="Arial"/>
              <a:sym typeface="Arial"/>
            </a:endParaRPr>
          </a:p>
        </p:txBody>
      </p:sp>
      <p:sp>
        <p:nvSpPr>
          <p:cNvPr id="99" name="Google Shape;99;p11">
            <a:hlinkClick r:id="rId5" action="ppaction://hlinksldjump" tooltip="High School Service Event is one that provides true service to our community. In 2024 this happened with 'Pack a Purse' for the Metroplex Women’s Clinic!  We will repeat this act of service somehow as it impacted 'receivers' and 'givers'!"/>
          </p:cNvPr>
          <p:cNvSpPr txBox="1"/>
          <p:nvPr/>
        </p:nvSpPr>
        <p:spPr>
          <a:xfrm flipH="1">
            <a:off x="1075557" y="7902553"/>
            <a:ext cx="1094068" cy="215444"/>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00B050"/>
              </a:buClr>
              <a:buSzPts val="800"/>
              <a:buFont typeface="Arial"/>
              <a:buChar char="•"/>
            </a:pPr>
            <a:r>
              <a:rPr lang="en-US" sz="800" b="1" i="0" u="sng" strike="noStrike" cap="none" dirty="0">
                <a:solidFill>
                  <a:srgbClr val="00B050"/>
                </a:solidFill>
                <a:latin typeface="Arial Narrow"/>
                <a:ea typeface="Arial Narrow"/>
                <a:cs typeface="Arial Narrow"/>
                <a:sym typeface="Arial Narrow"/>
              </a:rPr>
              <a:t>HS Service </a:t>
            </a:r>
            <a:r>
              <a:rPr lang="en-US" sz="800" b="1" i="0" u="sng" strike="noStrike" cap="none" dirty="0">
                <a:solidFill>
                  <a:srgbClr val="00B050"/>
                </a:solidFill>
                <a:latin typeface="Arial Narrow"/>
                <a:ea typeface="Arial Narrow"/>
                <a:cs typeface="Arial Narrow"/>
                <a:sym typeface="Arial Narrow"/>
                <a:hlinkClick r:id="rId7"/>
              </a:rPr>
              <a:t>Event</a:t>
            </a:r>
            <a:endParaRPr sz="1400" b="0" i="0" u="none" strike="noStrike" cap="none" dirty="0">
              <a:solidFill>
                <a:srgbClr val="000000"/>
              </a:solidFill>
              <a:latin typeface="Arial"/>
              <a:ea typeface="Arial"/>
              <a:cs typeface="Arial"/>
              <a:sym typeface="Arial"/>
            </a:endParaRPr>
          </a:p>
        </p:txBody>
      </p:sp>
      <p:sp>
        <p:nvSpPr>
          <p:cNvPr id="100" name="Google Shape;100;p11">
            <a:hlinkClick r:id="rId5" action="ppaction://hlinksldjump" tooltip="Senior Sunday celebrates our youth who have graduated from high school to a new adventure!  Senior Celebration is a time when graduating Seniors and their families come together to celebrate great accomplishment and movement to God's plan for each!"/>
          </p:cNvPr>
          <p:cNvSpPr txBox="1"/>
          <p:nvPr/>
        </p:nvSpPr>
        <p:spPr>
          <a:xfrm flipH="1">
            <a:off x="5216517" y="7539323"/>
            <a:ext cx="1376244" cy="215403"/>
          </a:xfrm>
          <a:prstGeom prst="rect">
            <a:avLst/>
          </a:prstGeom>
          <a:solidFill>
            <a:srgbClr val="7030A0"/>
          </a:solid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chemeClr val="bg1"/>
              </a:buClr>
              <a:buSzPts val="800"/>
              <a:buFont typeface="Arial"/>
              <a:buChar char="•"/>
            </a:pPr>
            <a:r>
              <a:rPr lang="en-US" sz="800" b="1" u="sng" dirty="0">
                <a:solidFill>
                  <a:schemeClr val="bg1"/>
                </a:solidFill>
                <a:latin typeface="Arial Narrow"/>
                <a:sym typeface="Arial Narrow"/>
              </a:rPr>
              <a:t>Senior</a:t>
            </a:r>
            <a:r>
              <a:rPr lang="en-US" sz="800" b="1" i="0" u="sng" strike="noStrike" cap="none" dirty="0">
                <a:solidFill>
                  <a:schemeClr val="bg1"/>
                </a:solidFill>
                <a:latin typeface="Arial Narrow"/>
                <a:ea typeface="Arial Narrow"/>
                <a:cs typeface="Arial Narrow"/>
                <a:sym typeface="Arial Narrow"/>
              </a:rPr>
              <a:t> Sunday/ Celebration</a:t>
            </a:r>
            <a:endParaRPr sz="1400" b="0" i="0" u="none" strike="noStrike" cap="none" dirty="0">
              <a:solidFill>
                <a:schemeClr val="bg1"/>
              </a:solidFill>
              <a:latin typeface="Arial"/>
              <a:ea typeface="Arial"/>
              <a:cs typeface="Arial"/>
              <a:sym typeface="Arial"/>
            </a:endParaRPr>
          </a:p>
        </p:txBody>
      </p:sp>
      <p:sp>
        <p:nvSpPr>
          <p:cNvPr id="101" name="Google Shape;101;p11">
            <a:hlinkClick r:id="rId5" action="ppaction://hlinksldjump" tooltip="Pumpkin Patch (mid-September through October) offers an opportunity to connect with our community, introduce them to St. John while providing truckloads of pumpkins/gourds! Funds raised go toward Camp Eagle, Youth Gathering (every 3 yrs) and scholarships."/>
          </p:cNvPr>
          <p:cNvSpPr txBox="1"/>
          <p:nvPr/>
        </p:nvSpPr>
        <p:spPr>
          <a:xfrm>
            <a:off x="1933905" y="6175424"/>
            <a:ext cx="1462226" cy="153848"/>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dirty="0">
                <a:solidFill>
                  <a:schemeClr val="lt1"/>
                </a:solidFill>
                <a:latin typeface="Arial Narrow"/>
                <a:ea typeface="Arial Narrow"/>
                <a:cs typeface="Arial Narrow"/>
                <a:sym typeface="Arial Narrow"/>
              </a:rPr>
              <a:t> </a:t>
            </a:r>
            <a:r>
              <a:rPr lang="en-US" sz="800" b="1" i="0" u="none" strike="noStrike" cap="none" dirty="0">
                <a:solidFill>
                  <a:schemeClr val="lt1"/>
                </a:solidFill>
                <a:latin typeface="Arial Narrow"/>
                <a:ea typeface="Arial Narrow"/>
                <a:cs typeface="Arial Narrow"/>
                <a:sym typeface="Arial Narrow"/>
              </a:rPr>
              <a:t>Pumpkin Patch</a:t>
            </a:r>
            <a:endParaRPr sz="800" b="1" i="0" u="none" strike="noStrike" cap="none" dirty="0">
              <a:solidFill>
                <a:schemeClr val="lt1"/>
              </a:solidFill>
              <a:latin typeface="Arial Narrow"/>
              <a:ea typeface="Arial Narrow"/>
              <a:cs typeface="Arial Narrow"/>
              <a:sym typeface="Arial Narrow"/>
            </a:endParaRPr>
          </a:p>
        </p:txBody>
      </p:sp>
      <p:grpSp>
        <p:nvGrpSpPr>
          <p:cNvPr id="10" name="Group 9">
            <a:extLst>
              <a:ext uri="{FF2B5EF4-FFF2-40B4-BE49-F238E27FC236}">
                <a16:creationId xmlns:a16="http://schemas.microsoft.com/office/drawing/2014/main" id="{4AB95CEA-F157-8E14-F532-8893B6E5DFCA}"/>
              </a:ext>
            </a:extLst>
          </p:cNvPr>
          <p:cNvGrpSpPr/>
          <p:nvPr/>
        </p:nvGrpSpPr>
        <p:grpSpPr>
          <a:xfrm>
            <a:off x="2326057" y="6329870"/>
            <a:ext cx="1087156" cy="215403"/>
            <a:chOff x="2312876" y="2811438"/>
            <a:chExt cx="1087156" cy="215403"/>
          </a:xfrm>
        </p:grpSpPr>
        <p:sp>
          <p:nvSpPr>
            <p:cNvPr id="103" name="Google Shape;103;p11"/>
            <p:cNvSpPr txBox="1"/>
            <p:nvPr/>
          </p:nvSpPr>
          <p:spPr>
            <a:xfrm>
              <a:off x="2375245" y="2838508"/>
              <a:ext cx="954476" cy="159146"/>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a:solidFill>
                    <a:schemeClr val="lt1"/>
                  </a:solidFill>
                  <a:latin typeface="Arial Narrow"/>
                  <a:ea typeface="Arial Narrow"/>
                  <a:cs typeface="Arial Narrow"/>
                  <a:sym typeface="Arial Narrow"/>
                </a:rPr>
                <a:t> </a:t>
              </a:r>
              <a:endParaRPr sz="800" b="1" i="0" u="none" strike="noStrike" cap="none">
                <a:solidFill>
                  <a:schemeClr val="lt1"/>
                </a:solidFill>
                <a:latin typeface="Arial Narrow"/>
                <a:ea typeface="Arial Narrow"/>
                <a:cs typeface="Arial Narrow"/>
                <a:sym typeface="Arial Narrow"/>
              </a:endParaRPr>
            </a:p>
          </p:txBody>
        </p:sp>
        <p:sp>
          <p:nvSpPr>
            <p:cNvPr id="104" name="Google Shape;104;p11">
              <a:hlinkClick r:id="rId5" action="ppaction://hlinksldjump" tooltip="Events at the Patch is a fun community outreach that comes alongside Youth Ministry's Pumpkin Patch.  "/>
            </p:cNvPr>
            <p:cNvSpPr txBox="1"/>
            <p:nvPr/>
          </p:nvSpPr>
          <p:spPr>
            <a:xfrm>
              <a:off x="2312876" y="2811438"/>
              <a:ext cx="1087156"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Narrow"/>
                  <a:ea typeface="Arial Narrow"/>
                  <a:cs typeface="Arial Narrow"/>
                  <a:sym typeface="Arial Narrow"/>
                </a:rPr>
                <a:t>Events at the Patch</a:t>
              </a:r>
              <a:endParaRPr sz="800" b="0" i="0" u="none" strike="noStrike" cap="none" dirty="0">
                <a:solidFill>
                  <a:schemeClr val="lt1"/>
                </a:solidFill>
                <a:latin typeface="Arial"/>
                <a:ea typeface="Arial"/>
                <a:cs typeface="Arial"/>
                <a:sym typeface="Arial"/>
              </a:endParaRPr>
            </a:p>
          </p:txBody>
        </p:sp>
      </p:grpSp>
      <p:sp>
        <p:nvSpPr>
          <p:cNvPr id="105" name="Google Shape;105;p11">
            <a:hlinkClick r:id="rId5" action="ppaction://hlinksldjump" tooltip="Reset Retreat is a gathering of high school youth from across our North Texas LCMS (Lutheran Church Missouri Synod) congregations for an overnight adventure in worship, fun and fellowship."/>
          </p:cNvPr>
          <p:cNvSpPr txBox="1"/>
          <p:nvPr/>
        </p:nvSpPr>
        <p:spPr>
          <a:xfrm flipH="1">
            <a:off x="703095" y="7056800"/>
            <a:ext cx="1010257" cy="215403"/>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FF0000"/>
              </a:buClr>
              <a:buSzPts val="800"/>
              <a:buFont typeface="Arial"/>
              <a:buChar char="•"/>
            </a:pPr>
            <a:r>
              <a:rPr lang="en-US" sz="800" b="1" i="0" u="sng" strike="noStrike" cap="none" dirty="0">
                <a:solidFill>
                  <a:srgbClr val="FF0000"/>
                </a:solidFill>
                <a:latin typeface="Arial Narrow"/>
                <a:ea typeface="Arial Narrow"/>
                <a:cs typeface="Arial Narrow"/>
                <a:sym typeface="Arial Narrow"/>
              </a:rPr>
              <a:t>Reset Retreat (HS)</a:t>
            </a:r>
            <a:endParaRPr sz="1400" b="0" i="0" u="none" strike="noStrike" cap="none" dirty="0">
              <a:solidFill>
                <a:srgbClr val="FF0000"/>
              </a:solidFill>
              <a:latin typeface="Arial"/>
              <a:ea typeface="Arial"/>
              <a:cs typeface="Arial"/>
              <a:sym typeface="Arial"/>
            </a:endParaRPr>
          </a:p>
        </p:txBody>
      </p:sp>
      <p:sp>
        <p:nvSpPr>
          <p:cNvPr id="113" name="Google Shape;113;p11">
            <a:hlinkClick r:id="rId5" action="ppaction://hlinksldjump" tooltip="Eggstravaganza is community outreach in which Jesus' story is shared, the children hunt for eggs and we are reminded of God's love for us!"/>
          </p:cNvPr>
          <p:cNvSpPr txBox="1"/>
          <p:nvPr/>
        </p:nvSpPr>
        <p:spPr>
          <a:xfrm flipH="1">
            <a:off x="3000372" y="7855076"/>
            <a:ext cx="1058872" cy="215403"/>
          </a:xfrm>
          <a:prstGeom prst="rect">
            <a:avLst/>
          </a:prstGeom>
          <a:noFill/>
          <a:ln>
            <a:noFill/>
          </a:ln>
        </p:spPr>
        <p:txBody>
          <a:bodyPr spcFirstLastPara="1" wrap="square" lIns="91425" tIns="45700" rIns="91425" bIns="45700" anchor="t" anchorCtr="0">
            <a:spAutoFit/>
          </a:bodyPr>
          <a:lstStyle/>
          <a:p>
            <a:pPr marL="60325" marR="0" lvl="0" indent="-60325" algn="l" rtl="0">
              <a:lnSpc>
                <a:spcPct val="100000"/>
              </a:lnSpc>
              <a:spcBef>
                <a:spcPts val="0"/>
              </a:spcBef>
              <a:spcAft>
                <a:spcPts val="0"/>
              </a:spcAft>
              <a:buClr>
                <a:srgbClr val="00B0F0"/>
              </a:buClr>
              <a:buSzPts val="800"/>
              <a:buFont typeface="Arial"/>
              <a:buChar char="•"/>
            </a:pPr>
            <a:r>
              <a:rPr lang="en-US" sz="800" b="1" i="0" u="sng" strike="noStrike" cap="none" dirty="0" err="1">
                <a:solidFill>
                  <a:srgbClr val="00B0F0"/>
                </a:solidFill>
                <a:latin typeface="Arial Narrow"/>
                <a:ea typeface="Arial Narrow"/>
                <a:cs typeface="Arial Narrow"/>
                <a:sym typeface="Arial Narrow"/>
              </a:rPr>
              <a:t>Eggstravaganza</a:t>
            </a:r>
            <a:endParaRPr lang="en-US" sz="800" b="1" i="0" u="sng" strike="noStrike" cap="none" dirty="0">
              <a:solidFill>
                <a:srgbClr val="00B0F0"/>
              </a:solidFill>
              <a:latin typeface="Arial Narrow"/>
              <a:ea typeface="Arial Narrow"/>
              <a:cs typeface="Arial Narrow"/>
              <a:sym typeface="Arial Narrow"/>
            </a:endParaRPr>
          </a:p>
        </p:txBody>
      </p:sp>
      <p:sp>
        <p:nvSpPr>
          <p:cNvPr id="114" name="Google Shape;114;p11"/>
          <p:cNvSpPr/>
          <p:nvPr/>
        </p:nvSpPr>
        <p:spPr>
          <a:xfrm>
            <a:off x="-380" y="4677151"/>
            <a:ext cx="425983" cy="44723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11"/>
          <p:cNvSpPr/>
          <p:nvPr/>
        </p:nvSpPr>
        <p:spPr>
          <a:xfrm rot="16200000">
            <a:off x="-1362617" y="6848343"/>
            <a:ext cx="3188819" cy="4817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Youth Ministry</a:t>
            </a:r>
            <a:r>
              <a:rPr lang="en-US" sz="2000" b="0" i="0" u="none" strike="noStrike" cap="none">
                <a:solidFill>
                  <a:srgbClr val="FFFF00"/>
                </a:solidFill>
                <a:latin typeface="Arial"/>
                <a:ea typeface="Arial"/>
                <a:cs typeface="Arial"/>
                <a:sym typeface="Arial"/>
              </a:rPr>
              <a:t> </a:t>
            </a:r>
            <a:r>
              <a:rPr lang="en-US" sz="2000" b="0" i="0" u="none" strike="noStrike" cap="none">
                <a:solidFill>
                  <a:schemeClr val="lt1"/>
                </a:solidFill>
                <a:latin typeface="Arial"/>
                <a:ea typeface="Arial"/>
                <a:cs typeface="Arial"/>
                <a:sym typeface="Arial"/>
              </a:rPr>
              <a:t>at a Glance</a:t>
            </a:r>
            <a:endParaRPr sz="1400" b="0" i="0" u="none" strike="noStrike" cap="none">
              <a:solidFill>
                <a:srgbClr val="000000"/>
              </a:solidFill>
              <a:latin typeface="Arial"/>
              <a:ea typeface="Arial"/>
              <a:cs typeface="Arial"/>
              <a:sym typeface="Arial"/>
            </a:endParaRPr>
          </a:p>
        </p:txBody>
      </p:sp>
      <p:sp>
        <p:nvSpPr>
          <p:cNvPr id="117" name="Google Shape;117;p11">
            <a:hlinkClick r:id="rId5" action="ppaction://hlinksldjump" tooltip="Math Camp is an opportunity for our high school youth to be a Coach for entering 3rd-8th graders.  Coaches have an opportunity to lead, to come along side, to encourage and to have fun themselves with exploratory and fun math related activities."/>
          </p:cNvPr>
          <p:cNvSpPr txBox="1"/>
          <p:nvPr/>
        </p:nvSpPr>
        <p:spPr>
          <a:xfrm flipH="1">
            <a:off x="6160689" y="8371761"/>
            <a:ext cx="425983" cy="307736"/>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700" b="1" dirty="0">
                <a:ln w="1651">
                  <a:solidFill>
                    <a:schemeClr val="bg1"/>
                  </a:solidFill>
                </a:ln>
                <a:solidFill>
                  <a:srgbClr val="EE8640"/>
                </a:solidFill>
                <a:latin typeface="Arial Narrow"/>
                <a:sym typeface="Arial Narrow"/>
              </a:rPr>
              <a:t>MATH CAM</a:t>
            </a:r>
            <a:r>
              <a:rPr lang="en-US" sz="700" b="1" dirty="0">
                <a:ln w="3175">
                  <a:solidFill>
                    <a:schemeClr val="bg1"/>
                  </a:solidFill>
                </a:ln>
                <a:solidFill>
                  <a:srgbClr val="EE8640"/>
                </a:solidFill>
                <a:latin typeface="Arial Narrow"/>
                <a:sym typeface="Arial Narrow"/>
              </a:rPr>
              <a:t>P</a:t>
            </a:r>
            <a:endParaRPr lang="en-US" sz="700" b="1" dirty="0">
              <a:ln w="3175">
                <a:solidFill>
                  <a:schemeClr val="bg1"/>
                </a:solidFill>
              </a:ln>
              <a:solidFill>
                <a:srgbClr val="EE8640"/>
              </a:solidFill>
              <a:latin typeface="Arial Narrow"/>
            </a:endParaRPr>
          </a:p>
        </p:txBody>
      </p:sp>
      <p:sp>
        <p:nvSpPr>
          <p:cNvPr id="118" name="Google Shape;118;p11">
            <a:hlinkClick r:id="rId5" action="ppaction://hlinksldjump" tooltip="Camp Eagle is a camp in south central Texas where our youth annually go and develop deeper relationships with Jesus and with each other.  This week is a life changer!"/>
          </p:cNvPr>
          <p:cNvSpPr txBox="1"/>
          <p:nvPr/>
        </p:nvSpPr>
        <p:spPr>
          <a:xfrm flipH="1">
            <a:off x="5428202" y="7855076"/>
            <a:ext cx="397255" cy="307736"/>
          </a:xfrm>
          <a:prstGeom prst="rect">
            <a:avLst/>
          </a:prstGeom>
          <a:solidFill>
            <a:srgbClr val="FF0000"/>
          </a:solidFill>
          <a:ln>
            <a:noFill/>
          </a:ln>
        </p:spPr>
        <p:txBody>
          <a:bodyPr spcFirstLastPara="1" wrap="square" lIns="91425" tIns="45700" rIns="91425" bIns="45700" anchor="t" anchorCtr="0">
            <a:spAutoFit/>
          </a:bodyPr>
          <a:lstStyle/>
          <a:p>
            <a:pPr algn="ctr">
              <a:buSzPts val="700"/>
            </a:pPr>
            <a:r>
              <a:rPr lang="en-US" sz="700" b="1" dirty="0">
                <a:solidFill>
                  <a:schemeClr val="lt1"/>
                </a:solidFill>
                <a:latin typeface="Arial Narrow"/>
                <a:sym typeface="Arial Narrow"/>
              </a:rPr>
              <a:t>Camp</a:t>
            </a:r>
          </a:p>
          <a:p>
            <a:pPr algn="ctr">
              <a:buSzPts val="700"/>
            </a:pPr>
            <a:r>
              <a:rPr lang="en-US" sz="700" b="1" dirty="0">
                <a:solidFill>
                  <a:schemeClr val="lt1"/>
                </a:solidFill>
                <a:latin typeface="Arial Narrow"/>
                <a:sym typeface="Arial Narrow"/>
              </a:rPr>
              <a:t>Eagle</a:t>
            </a:r>
            <a:endParaRPr lang="en-US" sz="700" b="1" i="0" u="none" strike="noStrike" cap="none" dirty="0">
              <a:solidFill>
                <a:schemeClr val="lt1"/>
              </a:solidFill>
              <a:latin typeface="Arial Narrow"/>
            </a:endParaRPr>
          </a:p>
        </p:txBody>
      </p:sp>
      <p:grpSp>
        <p:nvGrpSpPr>
          <p:cNvPr id="32" name="Group 31">
            <a:extLst>
              <a:ext uri="{FF2B5EF4-FFF2-40B4-BE49-F238E27FC236}">
                <a16:creationId xmlns:a16="http://schemas.microsoft.com/office/drawing/2014/main" id="{ABC258F0-EF39-BC8F-B892-0C9887EF123F}"/>
              </a:ext>
            </a:extLst>
          </p:cNvPr>
          <p:cNvGrpSpPr/>
          <p:nvPr/>
        </p:nvGrpSpPr>
        <p:grpSpPr>
          <a:xfrm>
            <a:off x="4011" y="8376"/>
            <a:ext cx="6843456" cy="1139517"/>
            <a:chOff x="-63388" y="-11800"/>
            <a:chExt cx="6948772" cy="1184558"/>
          </a:xfrm>
        </p:grpSpPr>
        <p:pic>
          <p:nvPicPr>
            <p:cNvPr id="77" name="Google Shape;77;p11"/>
            <p:cNvPicPr preferRelativeResize="0"/>
            <p:nvPr/>
          </p:nvPicPr>
          <p:blipFill rotWithShape="1">
            <a:blip r:embed="rId8">
              <a:alphaModFix/>
            </a:blip>
            <a:srcRect l="2532"/>
            <a:stretch/>
          </p:blipFill>
          <p:spPr>
            <a:xfrm>
              <a:off x="4095780" y="-4936"/>
              <a:ext cx="1241432" cy="1153024"/>
            </a:xfrm>
            <a:prstGeom prst="rect">
              <a:avLst/>
            </a:prstGeom>
            <a:noFill/>
            <a:ln>
              <a:noFill/>
            </a:ln>
          </p:spPr>
        </p:pic>
        <p:pic>
          <p:nvPicPr>
            <p:cNvPr id="78" name="Google Shape;78;p11"/>
            <p:cNvPicPr preferRelativeResize="0"/>
            <p:nvPr/>
          </p:nvPicPr>
          <p:blipFill rotWithShape="1">
            <a:blip r:embed="rId9">
              <a:alphaModFix/>
            </a:blip>
            <a:srcRect l="1562" t="611" b="23"/>
            <a:stretch/>
          </p:blipFill>
          <p:spPr>
            <a:xfrm>
              <a:off x="2312876" y="0"/>
              <a:ext cx="906212" cy="1150238"/>
            </a:xfrm>
            <a:prstGeom prst="rect">
              <a:avLst/>
            </a:prstGeom>
            <a:noFill/>
            <a:ln>
              <a:noFill/>
            </a:ln>
          </p:spPr>
        </p:pic>
        <p:pic>
          <p:nvPicPr>
            <p:cNvPr id="119" name="Google Shape;119;p11"/>
            <p:cNvPicPr preferRelativeResize="0"/>
            <p:nvPr/>
          </p:nvPicPr>
          <p:blipFill rotWithShape="1">
            <a:blip r:embed="rId10">
              <a:alphaModFix/>
            </a:blip>
            <a:srcRect/>
            <a:stretch/>
          </p:blipFill>
          <p:spPr>
            <a:xfrm>
              <a:off x="-63388" y="1626"/>
              <a:ext cx="864413" cy="1158874"/>
            </a:xfrm>
            <a:prstGeom prst="rect">
              <a:avLst/>
            </a:prstGeom>
            <a:noFill/>
            <a:ln>
              <a:noFill/>
            </a:ln>
          </p:spPr>
        </p:pic>
        <p:pic>
          <p:nvPicPr>
            <p:cNvPr id="120" name="Google Shape;120;p11"/>
            <p:cNvPicPr preferRelativeResize="0"/>
            <p:nvPr/>
          </p:nvPicPr>
          <p:blipFill rotWithShape="1">
            <a:blip r:embed="rId11">
              <a:alphaModFix/>
            </a:blip>
            <a:srcRect/>
            <a:stretch/>
          </p:blipFill>
          <p:spPr>
            <a:xfrm>
              <a:off x="764704" y="-4936"/>
              <a:ext cx="864413" cy="1162983"/>
            </a:xfrm>
            <a:prstGeom prst="rect">
              <a:avLst/>
            </a:prstGeom>
            <a:noFill/>
            <a:ln>
              <a:noFill/>
            </a:ln>
          </p:spPr>
        </p:pic>
        <p:pic>
          <p:nvPicPr>
            <p:cNvPr id="121" name="Google Shape;121;p11"/>
            <p:cNvPicPr preferRelativeResize="0"/>
            <p:nvPr/>
          </p:nvPicPr>
          <p:blipFill rotWithShape="1">
            <a:blip r:embed="rId12">
              <a:alphaModFix/>
            </a:blip>
            <a:srcRect r="7852"/>
            <a:stretch/>
          </p:blipFill>
          <p:spPr>
            <a:xfrm>
              <a:off x="5300891" y="2682"/>
              <a:ext cx="864413" cy="1170076"/>
            </a:xfrm>
            <a:prstGeom prst="rect">
              <a:avLst/>
            </a:prstGeom>
            <a:noFill/>
            <a:ln>
              <a:noFill/>
            </a:ln>
          </p:spPr>
        </p:pic>
        <p:pic>
          <p:nvPicPr>
            <p:cNvPr id="122" name="Google Shape;122;p11"/>
            <p:cNvPicPr preferRelativeResize="0"/>
            <p:nvPr/>
          </p:nvPicPr>
          <p:blipFill rotWithShape="1">
            <a:blip r:embed="rId13">
              <a:alphaModFix/>
            </a:blip>
            <a:srcRect/>
            <a:stretch/>
          </p:blipFill>
          <p:spPr>
            <a:xfrm>
              <a:off x="3212976" y="-10374"/>
              <a:ext cx="906212" cy="1164875"/>
            </a:xfrm>
            <a:prstGeom prst="rect">
              <a:avLst/>
            </a:prstGeom>
            <a:noFill/>
            <a:ln>
              <a:noFill/>
            </a:ln>
          </p:spPr>
        </p:pic>
        <p:pic>
          <p:nvPicPr>
            <p:cNvPr id="123" name="Google Shape;123;p11"/>
            <p:cNvPicPr preferRelativeResize="0"/>
            <p:nvPr/>
          </p:nvPicPr>
          <p:blipFill rotWithShape="1">
            <a:blip r:embed="rId14">
              <a:alphaModFix/>
            </a:blip>
            <a:srcRect/>
            <a:stretch/>
          </p:blipFill>
          <p:spPr>
            <a:xfrm>
              <a:off x="6142688" y="4982"/>
              <a:ext cx="742696" cy="1165475"/>
            </a:xfrm>
            <a:prstGeom prst="rect">
              <a:avLst/>
            </a:prstGeom>
            <a:noFill/>
            <a:ln>
              <a:noFill/>
            </a:ln>
          </p:spPr>
        </p:pic>
        <p:grpSp>
          <p:nvGrpSpPr>
            <p:cNvPr id="124" name="Google Shape;124;p11"/>
            <p:cNvGrpSpPr/>
            <p:nvPr/>
          </p:nvGrpSpPr>
          <p:grpSpPr>
            <a:xfrm>
              <a:off x="1604337" y="-11800"/>
              <a:ext cx="874742" cy="1167660"/>
              <a:chOff x="2132856" y="3986800"/>
              <a:chExt cx="874742" cy="1167660"/>
            </a:xfrm>
          </p:grpSpPr>
          <p:pic>
            <p:nvPicPr>
              <p:cNvPr id="125" name="Google Shape;125;p11"/>
              <p:cNvPicPr preferRelativeResize="0"/>
              <p:nvPr/>
            </p:nvPicPr>
            <p:blipFill rotWithShape="1">
              <a:blip r:embed="rId15">
                <a:alphaModFix/>
              </a:blip>
              <a:srcRect/>
              <a:stretch/>
            </p:blipFill>
            <p:spPr>
              <a:xfrm>
                <a:off x="2132856" y="3988985"/>
                <a:ext cx="874742" cy="1165475"/>
              </a:xfrm>
              <a:prstGeom prst="rect">
                <a:avLst/>
              </a:prstGeom>
              <a:noFill/>
              <a:ln>
                <a:noFill/>
              </a:ln>
            </p:spPr>
          </p:pic>
          <p:pic>
            <p:nvPicPr>
              <p:cNvPr id="126" name="Google Shape;126;p11"/>
              <p:cNvPicPr preferRelativeResize="0"/>
              <p:nvPr/>
            </p:nvPicPr>
            <p:blipFill rotWithShape="1">
              <a:blip r:embed="rId16">
                <a:alphaModFix/>
              </a:blip>
              <a:srcRect r="83536" b="68324"/>
              <a:stretch/>
            </p:blipFill>
            <p:spPr>
              <a:xfrm>
                <a:off x="2132856" y="3986800"/>
                <a:ext cx="144016" cy="369176"/>
              </a:xfrm>
              <a:prstGeom prst="rect">
                <a:avLst/>
              </a:prstGeom>
              <a:noFill/>
              <a:ln>
                <a:noFill/>
              </a:ln>
            </p:spPr>
          </p:pic>
          <p:pic>
            <p:nvPicPr>
              <p:cNvPr id="127" name="Google Shape;127;p11"/>
              <p:cNvPicPr preferRelativeResize="0"/>
              <p:nvPr/>
            </p:nvPicPr>
            <p:blipFill rotWithShape="1">
              <a:blip r:embed="rId16">
                <a:alphaModFix/>
              </a:blip>
              <a:srcRect l="-1" r="52936" b="81465"/>
              <a:stretch/>
            </p:blipFill>
            <p:spPr>
              <a:xfrm>
                <a:off x="2132856" y="3986800"/>
                <a:ext cx="411692" cy="216024"/>
              </a:xfrm>
              <a:prstGeom prst="rect">
                <a:avLst/>
              </a:prstGeom>
              <a:noFill/>
              <a:ln>
                <a:noFill/>
              </a:ln>
            </p:spPr>
          </p:pic>
        </p:grpSp>
      </p:grpSp>
      <p:grpSp>
        <p:nvGrpSpPr>
          <p:cNvPr id="4" name="Group 3">
            <a:extLst>
              <a:ext uri="{FF2B5EF4-FFF2-40B4-BE49-F238E27FC236}">
                <a16:creationId xmlns:a16="http://schemas.microsoft.com/office/drawing/2014/main" id="{448120D8-9525-665C-278D-676E9EA6576E}"/>
              </a:ext>
            </a:extLst>
          </p:cNvPr>
          <p:cNvGrpSpPr/>
          <p:nvPr/>
        </p:nvGrpSpPr>
        <p:grpSpPr>
          <a:xfrm>
            <a:off x="1766355" y="7467362"/>
            <a:ext cx="2281102" cy="312353"/>
            <a:chOff x="2162918" y="4185406"/>
            <a:chExt cx="2281102" cy="312353"/>
          </a:xfrm>
        </p:grpSpPr>
        <p:sp>
          <p:nvSpPr>
            <p:cNvPr id="98" name="Google Shape;98;p11">
              <a:hlinkClick r:id="rId5" action="ppaction://hlinksldjump" tooltip="Shadow Drama is a youth-led worship using a dramatic reading of the Gospel of John which is the backdrop for actors/singers/tech to bring to life Jesus’ great love for us.  How joyous our Easter will be when Jesus’ resurrection is revealed!"/>
            </p:cNvPr>
            <p:cNvSpPr txBox="1"/>
            <p:nvPr/>
          </p:nvSpPr>
          <p:spPr>
            <a:xfrm flipH="1">
              <a:off x="3597798" y="4190023"/>
              <a:ext cx="846222" cy="307736"/>
            </a:xfrm>
            <a:prstGeom prst="rect">
              <a:avLst/>
            </a:prstGeom>
            <a:solidFill>
              <a:srgbClr val="7030A0"/>
            </a:solid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chemeClr val="bg1"/>
                </a:buClr>
                <a:buSzPts val="800"/>
                <a:buFont typeface="Arial"/>
                <a:buChar char="•"/>
              </a:pPr>
              <a:r>
                <a:rPr lang="en-US" sz="800" b="1" u="sng" dirty="0">
                  <a:solidFill>
                    <a:schemeClr val="bg1"/>
                  </a:solidFill>
                  <a:latin typeface="Arial Narrow"/>
                  <a:sym typeface="Arial Narrow"/>
                </a:rPr>
                <a:t>Shadow</a:t>
              </a:r>
              <a:r>
                <a:rPr lang="en-US" sz="800" b="1" u="sng" dirty="0">
                  <a:solidFill>
                    <a:schemeClr val="bg1"/>
                  </a:solidFill>
                  <a:latin typeface="Arial Narrow"/>
                  <a:ea typeface="Arial Narrow"/>
                  <a:cs typeface="Arial Narrow"/>
                  <a:sym typeface="Arial Narrow"/>
                </a:rPr>
                <a:t> Drama</a:t>
              </a:r>
            </a:p>
            <a:p>
              <a:pPr marR="0" lvl="0" algn="ctr" rtl="0">
                <a:lnSpc>
                  <a:spcPct val="100000"/>
                </a:lnSpc>
                <a:spcBef>
                  <a:spcPts val="0"/>
                </a:spcBef>
                <a:spcAft>
                  <a:spcPts val="0"/>
                </a:spcAft>
                <a:buClr>
                  <a:schemeClr val="bg1"/>
                </a:buClr>
                <a:buSzPts val="800"/>
              </a:pPr>
              <a:r>
                <a:rPr lang="en-US" sz="600" i="0" strike="noStrike" cap="none" dirty="0">
                  <a:solidFill>
                    <a:schemeClr val="bg1"/>
                  </a:solidFill>
                  <a:latin typeface="Arial Narrow"/>
                  <a:sym typeface="Arial Narrow"/>
                </a:rPr>
                <a:t>(</a:t>
              </a:r>
              <a:r>
                <a:rPr lang="en-US" sz="600" dirty="0">
                  <a:solidFill>
                    <a:schemeClr val="bg1"/>
                  </a:solidFill>
                  <a:latin typeface="Arial Narrow"/>
                  <a:sym typeface="Arial Narrow"/>
                </a:rPr>
                <a:t>Good Friday)</a:t>
              </a:r>
              <a:endParaRPr sz="600" i="0" strike="noStrike" cap="none" dirty="0">
                <a:solidFill>
                  <a:schemeClr val="bg1"/>
                </a:solidFill>
                <a:latin typeface="Arial"/>
                <a:ea typeface="Arial"/>
                <a:cs typeface="Arial"/>
                <a:sym typeface="Arial"/>
              </a:endParaRPr>
            </a:p>
          </p:txBody>
        </p:sp>
        <p:sp>
          <p:nvSpPr>
            <p:cNvPr id="130" name="Google Shape;130;p11">
              <a:hlinkClick r:id="rId5" action="ppaction://hlinksldjump" tooltip="Shadow Drama Practice prepares our youth to tell Jesus’ story on Good Friday, sing the songs, handle backstage and orchestrate the tech!  7th-12th graders work together...have fun together...for some, new relationships form! "/>
            </p:cNvPr>
            <p:cNvSpPr txBox="1"/>
            <p:nvPr/>
          </p:nvSpPr>
          <p:spPr>
            <a:xfrm flipH="1">
              <a:off x="2162918" y="4185406"/>
              <a:ext cx="1932861" cy="215403"/>
            </a:xfrm>
            <a:prstGeom prst="rect">
              <a:avLst/>
            </a:prstGeom>
            <a:no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rgbClr val="FF0000"/>
                </a:buClr>
                <a:buSzPts val="800"/>
                <a:buFont typeface="Arial"/>
                <a:buChar char="•"/>
              </a:pPr>
              <a:r>
                <a:rPr lang="en-US" sz="800" b="1" i="0" u="sng" strike="noStrike" cap="none" dirty="0">
                  <a:solidFill>
                    <a:srgbClr val="0070C0"/>
                  </a:solidFill>
                  <a:latin typeface="Arial Narrow"/>
                  <a:ea typeface="Arial Narrow"/>
                  <a:cs typeface="Arial Narrow"/>
                  <a:sym typeface="Arial Narrow"/>
                </a:rPr>
                <a:t>Shadow </a:t>
              </a:r>
              <a:r>
                <a:rPr lang="en-US" sz="800" b="1" i="0" u="sng" strike="noStrike" cap="none" dirty="0">
                  <a:solidFill>
                    <a:srgbClr val="FF0000"/>
                  </a:solidFill>
                  <a:latin typeface="Arial Narrow"/>
                  <a:ea typeface="Arial Narrow"/>
                  <a:cs typeface="Arial Narrow"/>
                  <a:sym typeface="Arial Narrow"/>
                </a:rPr>
                <a:t>Drama </a:t>
              </a:r>
              <a:r>
                <a:rPr lang="en-US" sz="800" b="1" i="0" u="sng" strike="noStrike" cap="none" dirty="0">
                  <a:solidFill>
                    <a:srgbClr val="0070C0"/>
                  </a:solidFill>
                  <a:latin typeface="Arial Narrow"/>
                  <a:ea typeface="Arial Narrow"/>
                  <a:cs typeface="Arial Narrow"/>
                  <a:sym typeface="Arial Narrow"/>
                </a:rPr>
                <a:t>Practice </a:t>
              </a:r>
              <a:r>
                <a:rPr lang="en-US" sz="800" b="1" i="0" u="sng" strike="noStrike" cap="none" dirty="0">
                  <a:solidFill>
                    <a:srgbClr val="FF0000"/>
                  </a:solidFill>
                  <a:latin typeface="Arial Narrow"/>
                  <a:ea typeface="Arial Narrow"/>
                  <a:cs typeface="Arial Narrow"/>
                  <a:sym typeface="Arial Narrow"/>
                </a:rPr>
                <a:t>&gt;&gt;&gt;&gt;&gt;&gt;</a:t>
              </a:r>
              <a:endParaRPr lang="en-US" sz="1400" b="0" i="0" u="none" strike="noStrike" cap="none" dirty="0">
                <a:solidFill>
                  <a:srgbClr val="FF0000"/>
                </a:solidFill>
                <a:latin typeface="Arial"/>
                <a:ea typeface="Arial"/>
                <a:cs typeface="Arial"/>
              </a:endParaRPr>
            </a:p>
          </p:txBody>
        </p:sp>
      </p:grpSp>
      <p:grpSp>
        <p:nvGrpSpPr>
          <p:cNvPr id="6" name="Group 5">
            <a:extLst>
              <a:ext uri="{FF2B5EF4-FFF2-40B4-BE49-F238E27FC236}">
                <a16:creationId xmlns:a16="http://schemas.microsoft.com/office/drawing/2014/main" id="{6939D15B-6F20-F344-5F10-84DFA7E9C74D}"/>
              </a:ext>
            </a:extLst>
          </p:cNvPr>
          <p:cNvGrpSpPr/>
          <p:nvPr/>
        </p:nvGrpSpPr>
        <p:grpSpPr>
          <a:xfrm>
            <a:off x="1188187" y="5581169"/>
            <a:ext cx="3176598" cy="220308"/>
            <a:chOff x="1088896" y="2001369"/>
            <a:chExt cx="3176598" cy="220308"/>
          </a:xfrm>
        </p:grpSpPr>
        <p:sp>
          <p:nvSpPr>
            <p:cNvPr id="107" name="Google Shape;107;p11">
              <a:hlinkClick r:id="rId5" action="ppaction://hlinksldjump" tooltip="Confirmation is a special worship service that culminates the Confirmation experience and where each Confirmand affirms their faith."/>
            </p:cNvPr>
            <p:cNvSpPr txBox="1"/>
            <p:nvPr/>
          </p:nvSpPr>
          <p:spPr>
            <a:xfrm flipH="1">
              <a:off x="3178338" y="2006274"/>
              <a:ext cx="1087156" cy="215403"/>
            </a:xfrm>
            <a:prstGeom prst="rect">
              <a:avLst/>
            </a:prstGeom>
            <a:solidFill>
              <a:srgbClr val="7030A0"/>
            </a:solidFill>
            <a:ln>
              <a:noFill/>
            </a:ln>
          </p:spPr>
          <p:txBody>
            <a:bodyPr spcFirstLastPara="1" wrap="square" lIns="91425" tIns="45700" rIns="91425" bIns="45700" anchor="t" anchorCtr="0">
              <a:spAutoFit/>
            </a:bodyPr>
            <a:lstStyle/>
            <a:p>
              <a:pPr marL="57150" marR="0" lvl="0" indent="-57150" algn="l" rtl="0">
                <a:lnSpc>
                  <a:spcPct val="100000"/>
                </a:lnSpc>
                <a:spcBef>
                  <a:spcPts val="0"/>
                </a:spcBef>
                <a:spcAft>
                  <a:spcPts val="0"/>
                </a:spcAft>
                <a:buClr>
                  <a:schemeClr val="bg1"/>
                </a:buClr>
                <a:buSzPts val="800"/>
                <a:buFont typeface="Arial"/>
                <a:buChar char="•"/>
              </a:pPr>
              <a:r>
                <a:rPr lang="en-US" sz="800" b="1" i="0" u="sng" strike="noStrike" cap="none" dirty="0">
                  <a:solidFill>
                    <a:schemeClr val="bg1"/>
                  </a:solidFill>
                  <a:latin typeface="Arial Narrow"/>
                  <a:ea typeface="Arial Narrow"/>
                  <a:cs typeface="Arial Narrow"/>
                  <a:sym typeface="Arial Narrow"/>
                </a:rPr>
                <a:t>Confirmation Service</a:t>
              </a:r>
            </a:p>
          </p:txBody>
        </p:sp>
        <p:sp>
          <p:nvSpPr>
            <p:cNvPr id="5" name="Google Shape;107;p11">
              <a:extLst>
                <a:ext uri="{FF2B5EF4-FFF2-40B4-BE49-F238E27FC236}">
                  <a16:creationId xmlns:a16="http://schemas.microsoft.com/office/drawing/2014/main" id="{5836C750-5E37-AF12-29CB-076168F08A8A}"/>
                </a:ext>
              </a:extLst>
            </p:cNvPr>
            <p:cNvSpPr txBox="1"/>
            <p:nvPr/>
          </p:nvSpPr>
          <p:spPr>
            <a:xfrm flipH="1">
              <a:off x="1088896" y="2001369"/>
              <a:ext cx="2249078" cy="215403"/>
            </a:xfrm>
            <a:prstGeom prst="rect">
              <a:avLst/>
            </a:prstGeom>
            <a:noFill/>
            <a:ln>
              <a:noFill/>
            </a:ln>
          </p:spPr>
          <p:txBody>
            <a:bodyPr spcFirstLastPara="1" wrap="square" lIns="91425" tIns="45700" rIns="91425" bIns="45700" anchor="t" anchorCtr="0">
              <a:spAutoFit/>
            </a:bodyPr>
            <a:lstStyle/>
            <a:p>
              <a:pPr marL="57150" indent="-57150">
                <a:buClr>
                  <a:srgbClr val="B07AD8"/>
                </a:buClr>
                <a:buSzPts val="800"/>
                <a:buFont typeface="Arial"/>
                <a:buChar char="•"/>
              </a:pPr>
              <a:r>
                <a:rPr lang="en-US" sz="800" b="1" u="sng" dirty="0">
                  <a:solidFill>
                    <a:srgbClr val="B07AD8"/>
                  </a:solidFill>
                  <a:latin typeface="Arial Narrow"/>
                  <a:sym typeface="Arial Narrow"/>
                  <a:hlinkClick r:id="rId5" action="ppaction://hlinksldjump" tooltip="Pathfinders is a 'ready to be confirmed' group who will spend the last few months before Confirmation getting questions answered, affirming their faith in God, the Father/Jesus, the Son/Holy Spirit. ">
                    <a:extLst>
                      <a:ext uri="{A12FA001-AC4F-418D-AE19-62706E023703}">
                        <ahyp:hlinkClr xmlns:ahyp="http://schemas.microsoft.com/office/drawing/2018/hyperlinkcolor" val="tx"/>
                      </a:ext>
                    </a:extLst>
                  </a:hlinkClick>
                </a:rPr>
                <a:t>Pathfinders</a:t>
              </a:r>
              <a:r>
                <a:rPr lang="en-US" sz="800" b="1" dirty="0">
                  <a:solidFill>
                    <a:srgbClr val="B07AD8"/>
                  </a:solidFill>
                  <a:latin typeface="Arial Narrow"/>
                  <a:sym typeface="Arial Narrow"/>
                  <a:hlinkClick r:id="rId5" action="ppaction://hlinksldjump" tooltip="Pathfinders is a 'ready to be confirmed' group who will spend the last few months before Confirmation getting questions answered, affirming their faith in God, the Father/Jesus, the Son/Holy Spirit. ">
                    <a:extLst>
                      <a:ext uri="{A12FA001-AC4F-418D-AE19-62706E023703}">
                        <ahyp:hlinkClr xmlns:ahyp="http://schemas.microsoft.com/office/drawing/2018/hyperlinkcolor" val="tx"/>
                      </a:ext>
                    </a:extLst>
                  </a:hlinkClick>
                </a:rPr>
                <a:t> &gt;&gt;&gt;&gt;&gt;&gt;&gt;&gt;&gt;&gt;&gt;&gt;&gt;&gt;&gt;&gt;&gt;</a:t>
              </a:r>
              <a:r>
                <a:rPr lang="en-US" sz="800" b="1" dirty="0">
                  <a:solidFill>
                    <a:srgbClr val="B07AD8"/>
                  </a:solidFill>
                  <a:latin typeface="Arial Narrow"/>
                  <a:sym typeface="Arial Narrow"/>
                </a:rPr>
                <a:t>   </a:t>
              </a:r>
              <a:r>
                <a:rPr lang="en-US" sz="800" b="1" i="1" dirty="0">
                  <a:solidFill>
                    <a:srgbClr val="B07AD8"/>
                  </a:solidFill>
                  <a:latin typeface="Arial Narrow"/>
                  <a:sym typeface="Arial Narrow"/>
                  <a:hlinkClick r:id="rId5" action="ppaction://hlinksldjump" tooltip="All Pathfinders publicly confess their Faith Stories before their Confirmation.">
                    <a:extLst>
                      <a:ext uri="{A12FA001-AC4F-418D-AE19-62706E023703}">
                        <ahyp:hlinkClr xmlns:ahyp="http://schemas.microsoft.com/office/drawing/2018/hyperlinkcolor" val="tx"/>
                      </a:ext>
                    </a:extLst>
                  </a:hlinkClick>
                </a:rPr>
                <a:t>Faith Stories</a:t>
              </a:r>
              <a:endParaRPr lang="en-US" i="1" dirty="0">
                <a:solidFill>
                  <a:srgbClr val="B07AD8"/>
                </a:solidFill>
              </a:endParaRPr>
            </a:p>
          </p:txBody>
        </p:sp>
      </p:grpSp>
      <p:sp>
        <p:nvSpPr>
          <p:cNvPr id="7" name="Google Shape;90;p11">
            <a:hlinkClick r:id="rId5" action="ppaction://hlinksldjump" tooltip="Blessing of the Backpacks is an invitation to all students, administrators, teachers, school staff to bring their backpacks and participate in a special blessing to start the school year."/>
            <a:extLst>
              <a:ext uri="{FF2B5EF4-FFF2-40B4-BE49-F238E27FC236}">
                <a16:creationId xmlns:a16="http://schemas.microsoft.com/office/drawing/2014/main" id="{D8AA77A1-5A91-28F4-DDE6-FABF356D15B3}"/>
              </a:ext>
            </a:extLst>
          </p:cNvPr>
          <p:cNvSpPr txBox="1"/>
          <p:nvPr/>
        </p:nvSpPr>
        <p:spPr>
          <a:xfrm flipH="1">
            <a:off x="935501" y="5760237"/>
            <a:ext cx="1832304" cy="215403"/>
          </a:xfrm>
          <a:prstGeom prst="rect">
            <a:avLst/>
          </a:prstGeom>
          <a:noFill/>
          <a:ln>
            <a:noFill/>
          </a:ln>
        </p:spPr>
        <p:txBody>
          <a:bodyPr spcFirstLastPara="1" wrap="square" lIns="91425" tIns="45700" rIns="91425" bIns="45700" anchor="t" anchorCtr="0">
            <a:spAutoFit/>
          </a:bodyPr>
          <a:lstStyle/>
          <a:p>
            <a:pPr marL="60325" indent="-60325">
              <a:buClr>
                <a:srgbClr val="00B0F0"/>
              </a:buClr>
              <a:buSzPts val="800"/>
              <a:buFont typeface="Arial"/>
              <a:buChar char="•"/>
            </a:pPr>
            <a:r>
              <a:rPr lang="en-US" sz="800" b="1" u="sng" dirty="0">
                <a:solidFill>
                  <a:srgbClr val="00B0F0"/>
                </a:solidFill>
                <a:latin typeface="Arial Narrow"/>
                <a:sym typeface="Arial Narrow"/>
              </a:rPr>
              <a:t>Blessing of the Backpacks/Schools</a:t>
            </a:r>
            <a:endParaRPr sz="1400" b="0" i="0" u="none" strike="noStrike" cap="none" dirty="0">
              <a:solidFill>
                <a:srgbClr val="00B0F0"/>
              </a:solidFill>
              <a:latin typeface="Arial Narrow"/>
              <a:sym typeface="Arial"/>
            </a:endParaRPr>
          </a:p>
        </p:txBody>
      </p:sp>
      <p:sp>
        <p:nvSpPr>
          <p:cNvPr id="9" name="Google Shape;107;p11">
            <a:hlinkClick r:id="rId5" action="ppaction://hlinksldjump" tooltip="Youth Leadership Council is a group of youth who actively lead in Youth Ministry activities/service. To observe YLC applicants' leadership in action, each YLC applicant serves as a MATH CAMP Coach and participates in individual/group interviews."/>
            <a:extLst>
              <a:ext uri="{FF2B5EF4-FFF2-40B4-BE49-F238E27FC236}">
                <a16:creationId xmlns:a16="http://schemas.microsoft.com/office/drawing/2014/main" id="{2E7767DA-FCCC-FB60-D86F-978D07142B73}"/>
              </a:ext>
            </a:extLst>
          </p:cNvPr>
          <p:cNvSpPr txBox="1"/>
          <p:nvPr/>
        </p:nvSpPr>
        <p:spPr>
          <a:xfrm flipH="1">
            <a:off x="389070" y="5025624"/>
            <a:ext cx="859914" cy="215403"/>
          </a:xfrm>
          <a:prstGeom prst="rect">
            <a:avLst/>
          </a:prstGeom>
          <a:noFill/>
          <a:ln>
            <a:noFill/>
          </a:ln>
        </p:spPr>
        <p:txBody>
          <a:bodyPr spcFirstLastPara="1" wrap="square" lIns="91425" tIns="45700" rIns="91425" bIns="45700" anchor="t" anchorCtr="0">
            <a:spAutoFit/>
          </a:bodyPr>
          <a:lstStyle/>
          <a:p>
            <a:pPr marL="57150" indent="-57150">
              <a:buClr>
                <a:srgbClr val="C55A11"/>
              </a:buClr>
              <a:buSzPts val="800"/>
              <a:buFont typeface="Arial"/>
              <a:buChar char="•"/>
            </a:pPr>
            <a:r>
              <a:rPr lang="en-US" sz="800" b="1" u="sng" dirty="0">
                <a:solidFill>
                  <a:srgbClr val="EE8640"/>
                </a:solidFill>
                <a:latin typeface="Arial Narrow"/>
                <a:sym typeface="Arial Narrow"/>
              </a:rPr>
              <a:t>YLC Selection</a:t>
            </a:r>
            <a:endParaRPr lang="en-US" dirty="0">
              <a:solidFill>
                <a:srgbClr val="EE8640"/>
              </a:solidFill>
            </a:endParaRPr>
          </a:p>
        </p:txBody>
      </p:sp>
      <p:sp>
        <p:nvSpPr>
          <p:cNvPr id="12" name="Google Shape;118;p11">
            <a:hlinkClick r:id="rId5" action="ppaction://hlinksldjump" tooltip="Mission Trip is open to our youth have the opportunity to serve others in another country."/>
            <a:extLst>
              <a:ext uri="{FF2B5EF4-FFF2-40B4-BE49-F238E27FC236}">
                <a16:creationId xmlns:a16="http://schemas.microsoft.com/office/drawing/2014/main" id="{C947ABCC-107A-41B7-DB94-2C6E179D08B9}"/>
              </a:ext>
            </a:extLst>
          </p:cNvPr>
          <p:cNvSpPr txBox="1"/>
          <p:nvPr/>
        </p:nvSpPr>
        <p:spPr>
          <a:xfrm flipH="1">
            <a:off x="5847158" y="8716262"/>
            <a:ext cx="456041" cy="307736"/>
          </a:xfrm>
          <a:prstGeom prst="rect">
            <a:avLst/>
          </a:prstGeom>
          <a:solidFill>
            <a:srgbClr val="FF0000"/>
          </a:solidFill>
          <a:ln>
            <a:noFill/>
          </a:ln>
        </p:spPr>
        <p:txBody>
          <a:bodyPr spcFirstLastPara="1" wrap="square" lIns="91425" tIns="45700" rIns="91425" bIns="45700" anchor="t" anchorCtr="0">
            <a:spAutoFit/>
          </a:bodyPr>
          <a:lstStyle/>
          <a:p>
            <a:pPr algn="ctr"/>
            <a:r>
              <a:rPr lang="en-US" sz="700" b="1" dirty="0">
                <a:solidFill>
                  <a:schemeClr val="lt1"/>
                </a:solidFill>
                <a:latin typeface="Arial Narrow"/>
                <a:sym typeface="Arial Narrow"/>
              </a:rPr>
              <a:t>Mission Trip</a:t>
            </a:r>
            <a:endParaRPr lang="en-US" dirty="0">
              <a:solidFill>
                <a:schemeClr val="lt1"/>
              </a:solidFill>
            </a:endParaRPr>
          </a:p>
        </p:txBody>
      </p:sp>
      <p:sp>
        <p:nvSpPr>
          <p:cNvPr id="116" name="Google Shape;116;p11">
            <a:hlinkClick r:id="rId5" action="ppaction://hlinksldjump" tooltip="VBS (Vacation Bible School) is an opportunity for our youth to connect with our community as they assist with VBS stations or serve as Crew Leaders."/>
          </p:cNvPr>
          <p:cNvSpPr txBox="1"/>
          <p:nvPr/>
        </p:nvSpPr>
        <p:spPr>
          <a:xfrm flipH="1">
            <a:off x="5646821" y="8257182"/>
            <a:ext cx="355399" cy="200014"/>
          </a:xfrm>
          <a:prstGeom prst="rect">
            <a:avLst/>
          </a:prstGeom>
          <a:solidFill>
            <a:srgbClr val="00B0F0"/>
          </a:solid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800"/>
              <a:buFont typeface="Arial"/>
              <a:buNone/>
            </a:pPr>
            <a:r>
              <a:rPr lang="en-US" sz="700" b="1" i="0" u="none" strike="noStrike" cap="none" dirty="0">
                <a:ln w="1651">
                  <a:solidFill>
                    <a:schemeClr val="bg1"/>
                  </a:solidFill>
                </a:ln>
                <a:solidFill>
                  <a:srgbClr val="EE8640"/>
                </a:solidFill>
                <a:latin typeface="Arial Narrow"/>
                <a:ea typeface="Arial Narrow"/>
                <a:cs typeface="Arial Narrow"/>
                <a:sym typeface="Arial Narrow"/>
              </a:rPr>
              <a:t>VBS</a:t>
            </a:r>
            <a:endParaRPr lang="en-US" sz="700" b="0" i="0" u="none" strike="noStrike" cap="none" dirty="0">
              <a:ln w="1651">
                <a:solidFill>
                  <a:schemeClr val="bg1"/>
                </a:solidFill>
              </a:ln>
              <a:solidFill>
                <a:srgbClr val="EE8640"/>
              </a:solidFill>
              <a:latin typeface="Arial"/>
              <a:ea typeface="Arial"/>
              <a:cs typeface="Arial"/>
            </a:endParaRPr>
          </a:p>
        </p:txBody>
      </p:sp>
      <p:sp>
        <p:nvSpPr>
          <p:cNvPr id="8" name="Google Shape;107;p11">
            <a:hlinkClick r:id="rId5" action="ppaction://hlinksldjump" tooltip="Beginning Confirmation Blessing is a time when beginning Confirmands and their parents start the Confirmation experience with a blessing and fellowship."/>
            <a:extLst>
              <a:ext uri="{FF2B5EF4-FFF2-40B4-BE49-F238E27FC236}">
                <a16:creationId xmlns:a16="http://schemas.microsoft.com/office/drawing/2014/main" id="{C8FF4456-2598-BE91-F905-C9BF087AE900}"/>
              </a:ext>
            </a:extLst>
          </p:cNvPr>
          <p:cNvSpPr txBox="1"/>
          <p:nvPr/>
        </p:nvSpPr>
        <p:spPr>
          <a:xfrm flipH="1">
            <a:off x="1027943" y="5393308"/>
            <a:ext cx="1618172" cy="215403"/>
          </a:xfrm>
          <a:prstGeom prst="rect">
            <a:avLst/>
          </a:prstGeom>
          <a:solidFill>
            <a:srgbClr val="7030A0"/>
          </a:solidFill>
          <a:ln>
            <a:noFill/>
          </a:ln>
        </p:spPr>
        <p:txBody>
          <a:bodyPr spcFirstLastPara="1" wrap="square" lIns="91425" tIns="45700" rIns="91425" bIns="45700" anchor="t" anchorCtr="0">
            <a:spAutoFit/>
          </a:bodyPr>
          <a:lstStyle/>
          <a:p>
            <a:pPr marL="57150" indent="-57150">
              <a:buClr>
                <a:schemeClr val="bg1"/>
              </a:buClr>
              <a:buSzPts val="800"/>
              <a:buFont typeface="Arial"/>
              <a:buChar char="•"/>
            </a:pPr>
            <a:r>
              <a:rPr lang="en-US" sz="800" b="1" u="sng" dirty="0">
                <a:solidFill>
                  <a:schemeClr val="bg1"/>
                </a:solidFill>
                <a:latin typeface="Arial Narrow"/>
                <a:sym typeface="Arial Narrow"/>
              </a:rPr>
              <a:t>Beginning Confirmation Blessing</a:t>
            </a:r>
            <a:endParaRPr lang="en-US" dirty="0">
              <a:solidFill>
                <a:schemeClr val="bg1"/>
              </a:solidFill>
            </a:endParaRPr>
          </a:p>
        </p:txBody>
      </p:sp>
      <p:grpSp>
        <p:nvGrpSpPr>
          <p:cNvPr id="17" name="Group 16">
            <a:extLst>
              <a:ext uri="{FF2B5EF4-FFF2-40B4-BE49-F238E27FC236}">
                <a16:creationId xmlns:a16="http://schemas.microsoft.com/office/drawing/2014/main" id="{A7A1D61A-08A3-9CBC-1585-ABADD4C0E149}"/>
              </a:ext>
            </a:extLst>
          </p:cNvPr>
          <p:cNvGrpSpPr/>
          <p:nvPr/>
        </p:nvGrpSpPr>
        <p:grpSpPr>
          <a:xfrm>
            <a:off x="3936159" y="6515664"/>
            <a:ext cx="399538" cy="215403"/>
            <a:chOff x="1741742" y="2869189"/>
            <a:chExt cx="1893660" cy="215403"/>
          </a:xfrm>
        </p:grpSpPr>
        <p:sp>
          <p:nvSpPr>
            <p:cNvPr id="18" name="Google Shape;101;p11">
              <a:extLst>
                <a:ext uri="{FF2B5EF4-FFF2-40B4-BE49-F238E27FC236}">
                  <a16:creationId xmlns:a16="http://schemas.microsoft.com/office/drawing/2014/main" id="{7DB423EE-B37F-D1F7-1734-FD050915098B}"/>
                </a:ext>
              </a:extLst>
            </p:cNvPr>
            <p:cNvSpPr txBox="1"/>
            <p:nvPr/>
          </p:nvSpPr>
          <p:spPr>
            <a:xfrm>
              <a:off x="1943101" y="2888997"/>
              <a:ext cx="1462226" cy="153848"/>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a:solidFill>
                    <a:schemeClr val="lt1"/>
                  </a:solidFill>
                  <a:latin typeface="Arial Narrow"/>
                  <a:ea typeface="Arial Narrow"/>
                  <a:cs typeface="Arial Narrow"/>
                  <a:sym typeface="Arial Narrow"/>
                </a:rPr>
                <a:t> </a:t>
              </a:r>
              <a:endParaRPr sz="800" b="1" i="0" u="none" strike="noStrike" cap="none">
                <a:solidFill>
                  <a:schemeClr val="lt1"/>
                </a:solidFill>
                <a:latin typeface="Arial Narrow"/>
                <a:ea typeface="Arial Narrow"/>
                <a:cs typeface="Arial Narrow"/>
                <a:sym typeface="Arial Narrow"/>
              </a:endParaRPr>
            </a:p>
          </p:txBody>
        </p:sp>
        <p:sp>
          <p:nvSpPr>
            <p:cNvPr id="19" name="Google Shape;102;p11">
              <a:hlinkClick r:id="rId5" action="ppaction://hlinksldjump" tooltip="PNO (Parent Night Out) offers parents a night out each month knowing that their children will enjoy 3 hours of activities in a fun and safe environment. Funds raised go toward sending our youth to Camp Eagle, Youth Gathering,..."/>
              <a:extLst>
                <a:ext uri="{FF2B5EF4-FFF2-40B4-BE49-F238E27FC236}">
                  <a16:creationId xmlns:a16="http://schemas.microsoft.com/office/drawing/2014/main" id="{80A74348-BE03-C937-303C-273F48E88FC0}"/>
                </a:ext>
              </a:extLst>
            </p:cNvPr>
            <p:cNvSpPr txBox="1"/>
            <p:nvPr/>
          </p:nvSpPr>
          <p:spPr>
            <a:xfrm>
              <a:off x="1741742" y="2869189"/>
              <a:ext cx="189366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Narrow"/>
                  <a:ea typeface="Arial Narrow"/>
                  <a:cs typeface="Arial Narrow"/>
                  <a:sym typeface="Arial Narrow"/>
                </a:rPr>
                <a:t>PNO</a:t>
              </a:r>
              <a:endParaRPr sz="1400" b="0" i="0" u="none" strike="noStrike" cap="none" dirty="0">
                <a:solidFill>
                  <a:srgbClr val="000000"/>
                </a:solidFill>
                <a:latin typeface="Arial"/>
                <a:ea typeface="Arial"/>
                <a:cs typeface="Arial"/>
                <a:sym typeface="Arial"/>
              </a:endParaRPr>
            </a:p>
          </p:txBody>
        </p:sp>
      </p:grpSp>
      <p:grpSp>
        <p:nvGrpSpPr>
          <p:cNvPr id="24" name="Group 23">
            <a:extLst>
              <a:ext uri="{FF2B5EF4-FFF2-40B4-BE49-F238E27FC236}">
                <a16:creationId xmlns:a16="http://schemas.microsoft.com/office/drawing/2014/main" id="{3BAF0CB1-7AAA-50AC-8ADC-0EDFF64628B4}"/>
              </a:ext>
            </a:extLst>
          </p:cNvPr>
          <p:cNvGrpSpPr/>
          <p:nvPr/>
        </p:nvGrpSpPr>
        <p:grpSpPr>
          <a:xfrm>
            <a:off x="1959317" y="8848895"/>
            <a:ext cx="2352061" cy="215403"/>
            <a:chOff x="1978415" y="2460387"/>
            <a:chExt cx="2352061" cy="215403"/>
          </a:xfrm>
        </p:grpSpPr>
        <p:grpSp>
          <p:nvGrpSpPr>
            <p:cNvPr id="26" name="Group 25">
              <a:extLst>
                <a:ext uri="{FF2B5EF4-FFF2-40B4-BE49-F238E27FC236}">
                  <a16:creationId xmlns:a16="http://schemas.microsoft.com/office/drawing/2014/main" id="{47E5048D-15D9-1909-7BB3-C761FB1A35EA}"/>
                </a:ext>
              </a:extLst>
            </p:cNvPr>
            <p:cNvGrpSpPr/>
            <p:nvPr/>
          </p:nvGrpSpPr>
          <p:grpSpPr>
            <a:xfrm>
              <a:off x="1978415" y="2460387"/>
              <a:ext cx="399538" cy="215403"/>
              <a:chOff x="1741742" y="2869189"/>
              <a:chExt cx="1893660" cy="215403"/>
            </a:xfrm>
          </p:grpSpPr>
          <p:sp>
            <p:nvSpPr>
              <p:cNvPr id="30" name="Google Shape;101;p11">
                <a:extLst>
                  <a:ext uri="{FF2B5EF4-FFF2-40B4-BE49-F238E27FC236}">
                    <a16:creationId xmlns:a16="http://schemas.microsoft.com/office/drawing/2014/main" id="{4F13C763-81CE-1AD0-8D4C-CE8D8BD561DE}"/>
                  </a:ext>
                </a:extLst>
              </p:cNvPr>
              <p:cNvSpPr txBox="1"/>
              <p:nvPr/>
            </p:nvSpPr>
            <p:spPr>
              <a:xfrm>
                <a:off x="1943101" y="2888997"/>
                <a:ext cx="1462226" cy="153848"/>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a:solidFill>
                      <a:schemeClr val="lt1"/>
                    </a:solidFill>
                    <a:latin typeface="Arial Narrow"/>
                    <a:ea typeface="Arial Narrow"/>
                    <a:cs typeface="Arial Narrow"/>
                    <a:sym typeface="Arial Narrow"/>
                  </a:rPr>
                  <a:t> </a:t>
                </a:r>
                <a:endParaRPr sz="800" b="1" i="0" u="none" strike="noStrike" cap="none">
                  <a:solidFill>
                    <a:schemeClr val="lt1"/>
                  </a:solidFill>
                  <a:latin typeface="Arial Narrow"/>
                  <a:ea typeface="Arial Narrow"/>
                  <a:cs typeface="Arial Narrow"/>
                  <a:sym typeface="Arial Narrow"/>
                </a:endParaRPr>
              </a:p>
            </p:txBody>
          </p:sp>
          <p:sp>
            <p:nvSpPr>
              <p:cNvPr id="31" name="Google Shape;102;p11">
                <a:hlinkClick r:id="rId5" action="ppaction://hlinksldjump" tooltip="PNO (Parent Night Out) offers parents a night out each month knowing that their children will enjoy 3 hours of activities in a fun and safe environment. Funds raised go toward sending our youth to Camp Eagle, Youth Gathering,..."/>
                <a:extLst>
                  <a:ext uri="{FF2B5EF4-FFF2-40B4-BE49-F238E27FC236}">
                    <a16:creationId xmlns:a16="http://schemas.microsoft.com/office/drawing/2014/main" id="{EAA73E52-10A1-B2A2-FD7C-F95D118D759B}"/>
                  </a:ext>
                </a:extLst>
              </p:cNvPr>
              <p:cNvSpPr txBox="1"/>
              <p:nvPr/>
            </p:nvSpPr>
            <p:spPr>
              <a:xfrm>
                <a:off x="1741742" y="2869189"/>
                <a:ext cx="189366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Narrow"/>
                    <a:ea typeface="Arial Narrow"/>
                    <a:cs typeface="Arial Narrow"/>
                    <a:sym typeface="Arial Narrow"/>
                  </a:rPr>
                  <a:t>PNO</a:t>
                </a:r>
                <a:endParaRPr sz="1400" b="0" i="0" u="none" strike="noStrike" cap="none" dirty="0">
                  <a:solidFill>
                    <a:srgbClr val="000000"/>
                  </a:solidFill>
                  <a:latin typeface="Arial"/>
                  <a:ea typeface="Arial"/>
                  <a:cs typeface="Arial"/>
                  <a:sym typeface="Arial"/>
                </a:endParaRPr>
              </a:p>
            </p:txBody>
          </p:sp>
        </p:grpSp>
        <p:grpSp>
          <p:nvGrpSpPr>
            <p:cNvPr id="27" name="Group 26">
              <a:extLst>
                <a:ext uri="{FF2B5EF4-FFF2-40B4-BE49-F238E27FC236}">
                  <a16:creationId xmlns:a16="http://schemas.microsoft.com/office/drawing/2014/main" id="{C2BF85B4-82B0-A60B-F077-CEA53D78308A}"/>
                </a:ext>
              </a:extLst>
            </p:cNvPr>
            <p:cNvGrpSpPr/>
            <p:nvPr/>
          </p:nvGrpSpPr>
          <p:grpSpPr>
            <a:xfrm>
              <a:off x="3930938" y="2460387"/>
              <a:ext cx="399538" cy="215403"/>
              <a:chOff x="1741742" y="2869189"/>
              <a:chExt cx="1893660" cy="215403"/>
            </a:xfrm>
          </p:grpSpPr>
          <p:sp>
            <p:nvSpPr>
              <p:cNvPr id="28" name="Google Shape;101;p11">
                <a:extLst>
                  <a:ext uri="{FF2B5EF4-FFF2-40B4-BE49-F238E27FC236}">
                    <a16:creationId xmlns:a16="http://schemas.microsoft.com/office/drawing/2014/main" id="{C7AAEDD6-87E5-41F6-4050-653CDE599544}"/>
                  </a:ext>
                </a:extLst>
              </p:cNvPr>
              <p:cNvSpPr txBox="1"/>
              <p:nvPr/>
            </p:nvSpPr>
            <p:spPr>
              <a:xfrm>
                <a:off x="1943101" y="2888997"/>
                <a:ext cx="1462226" cy="153848"/>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a:solidFill>
                      <a:schemeClr val="lt1"/>
                    </a:solidFill>
                    <a:latin typeface="Arial Narrow"/>
                    <a:ea typeface="Arial Narrow"/>
                    <a:cs typeface="Arial Narrow"/>
                    <a:sym typeface="Arial Narrow"/>
                  </a:rPr>
                  <a:t> </a:t>
                </a:r>
                <a:endParaRPr sz="800" b="1" i="0" u="none" strike="noStrike" cap="none">
                  <a:solidFill>
                    <a:schemeClr val="lt1"/>
                  </a:solidFill>
                  <a:latin typeface="Arial Narrow"/>
                  <a:ea typeface="Arial Narrow"/>
                  <a:cs typeface="Arial Narrow"/>
                  <a:sym typeface="Arial Narrow"/>
                </a:endParaRPr>
              </a:p>
            </p:txBody>
          </p:sp>
          <p:sp>
            <p:nvSpPr>
              <p:cNvPr id="29" name="Google Shape;102;p11">
                <a:hlinkClick r:id="rId5" action="ppaction://hlinksldjump" tooltip="PNO (Parent Night Out) offers parents a night out each month knowing that their children will enjoy 3 hours of activities in a fun and safe environment. Funds raised go toward sending our youth to Camp Eagle, Youth Gathering,..."/>
                <a:extLst>
                  <a:ext uri="{FF2B5EF4-FFF2-40B4-BE49-F238E27FC236}">
                    <a16:creationId xmlns:a16="http://schemas.microsoft.com/office/drawing/2014/main" id="{004C6886-5316-1103-36E6-29086F8EE7E6}"/>
                  </a:ext>
                </a:extLst>
              </p:cNvPr>
              <p:cNvSpPr txBox="1"/>
              <p:nvPr/>
            </p:nvSpPr>
            <p:spPr>
              <a:xfrm>
                <a:off x="1741742" y="2869189"/>
                <a:ext cx="189366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Narrow"/>
                    <a:ea typeface="Arial Narrow"/>
                    <a:cs typeface="Arial Narrow"/>
                    <a:sym typeface="Arial Narrow"/>
                  </a:rPr>
                  <a:t>PNO</a:t>
                </a:r>
                <a:endParaRPr sz="1400" b="0" i="0" u="none" strike="noStrike" cap="none" dirty="0">
                  <a:solidFill>
                    <a:srgbClr val="000000"/>
                  </a:solidFill>
                  <a:latin typeface="Arial"/>
                  <a:ea typeface="Arial"/>
                  <a:cs typeface="Arial"/>
                  <a:sym typeface="Arial"/>
                </a:endParaRPr>
              </a:p>
            </p:txBody>
          </p:sp>
        </p:grpSp>
      </p:grpSp>
      <p:sp>
        <p:nvSpPr>
          <p:cNvPr id="14" name="Google Shape;87;p11">
            <a:extLst>
              <a:ext uri="{FF2B5EF4-FFF2-40B4-BE49-F238E27FC236}">
                <a16:creationId xmlns:a16="http://schemas.microsoft.com/office/drawing/2014/main" id="{4DE5007F-A757-C4C1-52BB-6C5816CEEC6D}"/>
              </a:ext>
            </a:extLst>
          </p:cNvPr>
          <p:cNvSpPr/>
          <p:nvPr/>
        </p:nvSpPr>
        <p:spPr>
          <a:xfrm>
            <a:off x="-13168" y="1"/>
            <a:ext cx="6871167" cy="1157178"/>
          </a:xfrm>
          <a:prstGeom prst="rect">
            <a:avLst/>
          </a:prstGeom>
          <a:solidFill>
            <a:srgbClr val="FFFFFF">
              <a:alpha val="50196"/>
            </a:srgbClr>
          </a:solidFill>
          <a:ln>
            <a:noFill/>
          </a:ln>
        </p:spPr>
        <p:txBody>
          <a:bodyPr spcFirstLastPara="1" wrap="square" lIns="91425" tIns="45700" rIns="91425" bIns="45700" anchor="ctr" anchorCtr="0">
            <a:noAutofit/>
            <a:scene3d>
              <a:camera prst="orthographicFront"/>
              <a:lightRig rig="threePt" dir="t"/>
            </a:scene3d>
            <a:sp3d extrusionH="63500">
              <a:bevelT w="38100" h="38100"/>
              <a:extrusionClr>
                <a:schemeClr val="accent2">
                  <a:lumMod val="60000"/>
                  <a:lumOff val="40000"/>
                </a:schemeClr>
              </a:extrusionClr>
            </a:sp3d>
          </a:bodyPr>
          <a:lstStyle/>
          <a:p>
            <a:pPr marL="0" marR="0" lvl="0" indent="0" algn="ctr" rtl="0">
              <a:lnSpc>
                <a:spcPct val="100000"/>
              </a:lnSpc>
              <a:spcBef>
                <a:spcPts val="0"/>
              </a:spcBef>
              <a:spcAft>
                <a:spcPts val="0"/>
              </a:spcAft>
              <a:buClr>
                <a:srgbClr val="000000"/>
              </a:buClr>
              <a:buSzPts val="2400"/>
              <a:buFont typeface="Arial"/>
              <a:buNone/>
            </a:pPr>
            <a:r>
              <a:rPr lang="en-US" sz="5400" b="1" dirty="0">
                <a:ln w="12700">
                  <a:solidFill>
                    <a:schemeClr val="bg1"/>
                  </a:solidFill>
                </a:ln>
                <a:solidFill>
                  <a:schemeClr val="accent1"/>
                </a:solidFill>
              </a:rPr>
              <a:t>YOUTH MINISTRY</a:t>
            </a:r>
            <a:endParaRPr sz="5400" b="1" i="0" u="none" strike="noStrike" cap="none" dirty="0">
              <a:ln w="12700">
                <a:solidFill>
                  <a:schemeClr val="bg1"/>
                </a:solidFill>
              </a:ln>
              <a:solidFill>
                <a:schemeClr val="accent1"/>
              </a:solidFill>
              <a:latin typeface="Arial"/>
              <a:ea typeface="Arial"/>
              <a:cs typeface="Arial"/>
            </a:endParaRPr>
          </a:p>
        </p:txBody>
      </p:sp>
      <p:grpSp>
        <p:nvGrpSpPr>
          <p:cNvPr id="2" name="Group 1">
            <a:extLst>
              <a:ext uri="{FF2B5EF4-FFF2-40B4-BE49-F238E27FC236}">
                <a16:creationId xmlns:a16="http://schemas.microsoft.com/office/drawing/2014/main" id="{43E84FE3-33E0-B1AF-382B-72E8AFE72355}"/>
              </a:ext>
            </a:extLst>
          </p:cNvPr>
          <p:cNvGrpSpPr/>
          <p:nvPr/>
        </p:nvGrpSpPr>
        <p:grpSpPr>
          <a:xfrm>
            <a:off x="1993654" y="6515664"/>
            <a:ext cx="399538" cy="215403"/>
            <a:chOff x="1741742" y="2869189"/>
            <a:chExt cx="1893660" cy="215403"/>
          </a:xfrm>
        </p:grpSpPr>
        <p:sp>
          <p:nvSpPr>
            <p:cNvPr id="15" name="Google Shape;101;p11">
              <a:extLst>
                <a:ext uri="{FF2B5EF4-FFF2-40B4-BE49-F238E27FC236}">
                  <a16:creationId xmlns:a16="http://schemas.microsoft.com/office/drawing/2014/main" id="{A542127C-4F44-D751-D31F-675F74772729}"/>
                </a:ext>
              </a:extLst>
            </p:cNvPr>
            <p:cNvSpPr txBox="1"/>
            <p:nvPr/>
          </p:nvSpPr>
          <p:spPr>
            <a:xfrm>
              <a:off x="1943101" y="2888997"/>
              <a:ext cx="1462226" cy="153848"/>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40000"/>
                </a:lnSpc>
                <a:spcBef>
                  <a:spcPts val="0"/>
                </a:spcBef>
                <a:spcAft>
                  <a:spcPts val="0"/>
                </a:spcAft>
                <a:buClr>
                  <a:srgbClr val="000000"/>
                </a:buClr>
                <a:buSzPts val="1000"/>
                <a:buFont typeface="Arial"/>
                <a:buNone/>
              </a:pPr>
              <a:r>
                <a:rPr lang="en-US" sz="1000" b="1" i="0" u="none" strike="noStrike" cap="none">
                  <a:solidFill>
                    <a:schemeClr val="lt1"/>
                  </a:solidFill>
                  <a:latin typeface="Arial Narrow"/>
                  <a:ea typeface="Arial Narrow"/>
                  <a:cs typeface="Arial Narrow"/>
                  <a:sym typeface="Arial Narrow"/>
                </a:rPr>
                <a:t> </a:t>
              </a:r>
              <a:endParaRPr sz="800" b="1" i="0" u="none" strike="noStrike" cap="none">
                <a:solidFill>
                  <a:schemeClr val="lt1"/>
                </a:solidFill>
                <a:latin typeface="Arial Narrow"/>
                <a:ea typeface="Arial Narrow"/>
                <a:cs typeface="Arial Narrow"/>
                <a:sym typeface="Arial Narrow"/>
              </a:endParaRPr>
            </a:p>
          </p:txBody>
        </p:sp>
        <p:sp>
          <p:nvSpPr>
            <p:cNvPr id="16" name="Google Shape;102;p11">
              <a:hlinkClick r:id="rId5" action="ppaction://hlinksldjump" tooltip="PNO (Parent Night Out) offers parents a night out each month knowing that their children will enjoy 3 hours of activities in a fun and safe environment. Funds raised go toward sending our youth to Camp Eagle, Youth Gathering,..."/>
              <a:extLst>
                <a:ext uri="{FF2B5EF4-FFF2-40B4-BE49-F238E27FC236}">
                  <a16:creationId xmlns:a16="http://schemas.microsoft.com/office/drawing/2014/main" id="{A1161378-7C02-B4CC-B2E7-B2C40DD9469C}"/>
                </a:ext>
              </a:extLst>
            </p:cNvPr>
            <p:cNvSpPr txBox="1"/>
            <p:nvPr/>
          </p:nvSpPr>
          <p:spPr>
            <a:xfrm>
              <a:off x="1741742" y="2869189"/>
              <a:ext cx="189366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Narrow"/>
                  <a:ea typeface="Arial Narrow"/>
                  <a:cs typeface="Arial Narrow"/>
                  <a:sym typeface="Arial Narrow"/>
                </a:rPr>
                <a:t>PNO</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5F42AA3-1E9A-6B5B-6650-78722F0EDF2E}"/>
              </a:ext>
            </a:extLst>
          </p:cNvPr>
          <p:cNvGrpSpPr/>
          <p:nvPr/>
        </p:nvGrpSpPr>
        <p:grpSpPr>
          <a:xfrm>
            <a:off x="238542" y="5622424"/>
            <a:ext cx="2379192" cy="2549439"/>
            <a:chOff x="3496867" y="8475127"/>
            <a:chExt cx="5486400" cy="1937397"/>
          </a:xfrm>
        </p:grpSpPr>
        <p:sp>
          <p:nvSpPr>
            <p:cNvPr id="58" name="TextBox 57">
              <a:extLst>
                <a:ext uri="{FF2B5EF4-FFF2-40B4-BE49-F238E27FC236}">
                  <a16:creationId xmlns:a16="http://schemas.microsoft.com/office/drawing/2014/main" id="{8899D37F-12FF-0836-6025-591C8A4D4F88}"/>
                </a:ext>
              </a:extLst>
            </p:cNvPr>
            <p:cNvSpPr txBox="1"/>
            <p:nvPr/>
          </p:nvSpPr>
          <p:spPr>
            <a:xfrm>
              <a:off x="3496867" y="8475127"/>
              <a:ext cx="5486400" cy="350835"/>
            </a:xfrm>
            <a:prstGeom prst="rect">
              <a:avLst/>
            </a:prstGeom>
            <a:solidFill>
              <a:srgbClr val="B07AD8"/>
            </a:solidFill>
          </p:spPr>
          <p:txBody>
            <a:bodyPr wrap="square">
              <a:spAutoFit/>
            </a:bodyPr>
            <a:lstStyle/>
            <a:p>
              <a:r>
                <a:rPr lang="en-US" sz="800" b="1" dirty="0">
                  <a:solidFill>
                    <a:schemeClr val="bg1"/>
                  </a:solidFill>
                  <a:latin typeface="Arial Narrow" panose="020B0606020202030204" pitchFamily="34" charset="0"/>
                </a:rPr>
                <a:t>Sunday Bible Study/Small Group </a:t>
              </a:r>
              <a:r>
                <a:rPr lang="en-US" sz="800" dirty="0">
                  <a:solidFill>
                    <a:schemeClr val="bg1"/>
                  </a:solidFill>
                  <a:latin typeface="Arial Narrow" panose="020B0606020202030204" pitchFamily="34" charset="0"/>
                </a:rPr>
                <a:t>is a weekly Sunday morning Bible Study and exploration of challenges faced by our youth and how scripture can be applied to real life.</a:t>
              </a:r>
            </a:p>
          </p:txBody>
        </p:sp>
        <p:sp>
          <p:nvSpPr>
            <p:cNvPr id="62" name="TextBox 61">
              <a:extLst>
                <a:ext uri="{FF2B5EF4-FFF2-40B4-BE49-F238E27FC236}">
                  <a16:creationId xmlns:a16="http://schemas.microsoft.com/office/drawing/2014/main" id="{FF62FC70-C9CC-01D2-7FEF-0BA51B3F9E00}"/>
                </a:ext>
              </a:extLst>
            </p:cNvPr>
            <p:cNvSpPr txBox="1"/>
            <p:nvPr/>
          </p:nvSpPr>
          <p:spPr>
            <a:xfrm>
              <a:off x="3496867" y="9495465"/>
              <a:ext cx="5486400" cy="555907"/>
            </a:xfrm>
            <a:prstGeom prst="rect">
              <a:avLst/>
            </a:prstGeom>
            <a:solidFill>
              <a:srgbClr val="B07AD8"/>
            </a:solidFill>
          </p:spPr>
          <p:txBody>
            <a:bodyPr wrap="square">
              <a:spAutoFit/>
            </a:bodyPr>
            <a:lstStyle/>
            <a:p>
              <a:r>
                <a:rPr lang="en-US" sz="800" b="1" dirty="0">
                  <a:solidFill>
                    <a:schemeClr val="bg1"/>
                  </a:solidFill>
                  <a:latin typeface="Arial Narrow" panose="020B0606020202030204" pitchFamily="34" charset="0"/>
                </a:rPr>
                <a:t>Confirmation</a:t>
              </a:r>
              <a:r>
                <a:rPr lang="en-US" sz="800" dirty="0">
                  <a:solidFill>
                    <a:schemeClr val="bg1"/>
                  </a:solidFill>
                  <a:latin typeface="Arial Narrow" panose="020B0606020202030204" pitchFamily="34" charset="0"/>
                </a:rPr>
                <a:t> is a weekly exploration of the basics of the Christian faith in which our youth learn about God's truths and promises as well as the LCMS doctrine. This is also the time our youth grow their relationship with their Savior as well as with each.</a:t>
              </a:r>
            </a:p>
          </p:txBody>
        </p:sp>
        <p:sp>
          <p:nvSpPr>
            <p:cNvPr id="64" name="TextBox 63">
              <a:extLst>
                <a:ext uri="{FF2B5EF4-FFF2-40B4-BE49-F238E27FC236}">
                  <a16:creationId xmlns:a16="http://schemas.microsoft.com/office/drawing/2014/main" id="{326597A9-2FB3-FFB1-B44C-0E40426EDC11}"/>
                </a:ext>
              </a:extLst>
            </p:cNvPr>
            <p:cNvSpPr txBox="1"/>
            <p:nvPr/>
          </p:nvSpPr>
          <p:spPr>
            <a:xfrm>
              <a:off x="3496867" y="10073970"/>
              <a:ext cx="5486400" cy="338554"/>
            </a:xfrm>
            <a:prstGeom prst="rect">
              <a:avLst/>
            </a:prstGeom>
            <a:solidFill>
              <a:srgbClr val="B07AD8"/>
            </a:solidFill>
          </p:spPr>
          <p:txBody>
            <a:bodyPr wrap="square">
              <a:spAutoFit/>
            </a:bodyPr>
            <a:lstStyle/>
            <a:p>
              <a:r>
                <a:rPr lang="en-US" sz="800" b="1" dirty="0">
                  <a:solidFill>
                    <a:schemeClr val="bg1"/>
                  </a:solidFill>
                  <a:latin typeface="Arial Narrow" panose="020B0606020202030204" pitchFamily="34" charset="0"/>
                </a:rPr>
                <a:t>HS Small Group Bible Study </a:t>
              </a:r>
              <a:r>
                <a:rPr lang="en-US" sz="800" dirty="0">
                  <a:solidFill>
                    <a:schemeClr val="bg1"/>
                  </a:solidFill>
                  <a:latin typeface="Arial Narrow" panose="020B0606020202030204" pitchFamily="34" charset="0"/>
                </a:rPr>
                <a:t>is a weekly youth-led/adult-supported study for HS youth to learn about the wisdom and teachings the Bible gives us as they grow in faith.</a:t>
              </a:r>
            </a:p>
          </p:txBody>
        </p:sp>
      </p:grpSp>
      <p:graphicFrame>
        <p:nvGraphicFramePr>
          <p:cNvPr id="2" name="Table 1">
            <a:extLst>
              <a:ext uri="{FF2B5EF4-FFF2-40B4-BE49-F238E27FC236}">
                <a16:creationId xmlns:a16="http://schemas.microsoft.com/office/drawing/2014/main" id="{1A8E8DF5-CA61-005A-0A3A-0C9D657CDE97}"/>
              </a:ext>
            </a:extLst>
          </p:cNvPr>
          <p:cNvGraphicFramePr>
            <a:graphicFrameLocks noGrp="1"/>
          </p:cNvGraphicFramePr>
          <p:nvPr>
            <p:extLst>
              <p:ext uri="{D42A27DB-BD31-4B8C-83A1-F6EECF244321}">
                <p14:modId xmlns:p14="http://schemas.microsoft.com/office/powerpoint/2010/main" val="2129359782"/>
              </p:ext>
            </p:extLst>
          </p:nvPr>
        </p:nvGraphicFramePr>
        <p:xfrm>
          <a:off x="2758779" y="129314"/>
          <a:ext cx="634158" cy="8887473"/>
        </p:xfrm>
        <a:graphic>
          <a:graphicData uri="http://schemas.openxmlformats.org/drawingml/2006/table">
            <a:tbl>
              <a:tblPr firstRow="1" bandRow="1">
                <a:tableStyleId>{92D3144F-B5EE-4A72-9106-0FAAB2541730}</a:tableStyleId>
              </a:tblPr>
              <a:tblGrid>
                <a:gridCol w="327494">
                  <a:extLst>
                    <a:ext uri="{9D8B030D-6E8A-4147-A177-3AD203B41FA5}">
                      <a16:colId xmlns:a16="http://schemas.microsoft.com/office/drawing/2014/main" val="3984940299"/>
                    </a:ext>
                  </a:extLst>
                </a:gridCol>
                <a:gridCol w="306664">
                  <a:extLst>
                    <a:ext uri="{9D8B030D-6E8A-4147-A177-3AD203B41FA5}">
                      <a16:colId xmlns:a16="http://schemas.microsoft.com/office/drawing/2014/main" val="1142681898"/>
                    </a:ext>
                  </a:extLst>
                </a:gridCol>
              </a:tblGrid>
              <a:tr h="1281171">
                <a:tc rowSpan="5">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1">
                              <a:lumMod val="50000"/>
                            </a:schemeClr>
                          </a:solidFill>
                          <a:latin typeface="Calibri"/>
                          <a:ea typeface="Calibri"/>
                          <a:cs typeface="Calibri"/>
                          <a:sym typeface="Arial"/>
                        </a:rPr>
                        <a:t>2025</a:t>
                      </a:r>
                      <a:endParaRPr lang="en-US" sz="1200" b="1" i="0" u="none" strike="noStrike" cap="none" dirty="0">
                        <a:solidFill>
                          <a:schemeClr val="bg1">
                            <a:lumMod val="50000"/>
                          </a:schemeClr>
                        </a:solidFill>
                        <a:latin typeface="Calibri"/>
                        <a:ea typeface="Calibri"/>
                        <a:cs typeface="Calibri"/>
                        <a:sym typeface="Arial"/>
                      </a:endParaRP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350" dirty="0">
                          <a:solidFill>
                            <a:schemeClr val="bg1">
                              <a:lumMod val="65000"/>
                            </a:schemeClr>
                          </a:solidFill>
                        </a:rPr>
                        <a:t>Aug</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978775"/>
                  </a:ext>
                </a:extLst>
              </a:tr>
              <a:tr h="1098147">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Sep</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219"/>
                  </a:ext>
                </a:extLst>
              </a:tr>
              <a:tr h="960878">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Oct</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842596"/>
                  </a:ext>
                </a:extLst>
              </a:tr>
              <a:tr h="457561">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Nov</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927997"/>
                  </a:ext>
                </a:extLst>
              </a:tr>
              <a:tr h="777854">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Dec</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1101"/>
                  </a:ext>
                </a:extLst>
              </a:tr>
              <a:tr h="118278">
                <a:tc gridSpan="2">
                  <a:txBody>
                    <a:bodyPr/>
                    <a:lstStyle/>
                    <a:p>
                      <a:pPr algn="ctr"/>
                      <a:endParaRPr lang="en-US" sz="100" b="1" i="0" u="none" strike="noStrike" cap="none" dirty="0">
                        <a:solidFill>
                          <a:schemeClr val="bg1"/>
                        </a:solidFill>
                        <a:latin typeface="Calibri"/>
                        <a:ea typeface="Calibri"/>
                        <a:cs typeface="Calibri"/>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200" b="1" i="0" u="none" strike="noStrike" cap="none" dirty="0">
                        <a:solidFill>
                          <a:schemeClr val="bg1"/>
                        </a:solidFill>
                        <a:latin typeface="Calibri"/>
                        <a:ea typeface="Calibri"/>
                        <a:cs typeface="Calibri"/>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169856"/>
                  </a:ext>
                </a:extLst>
              </a:tr>
              <a:tr h="736413">
                <a:tc rowSpan="7">
                  <a:txBody>
                    <a:bodyPr/>
                    <a:lstStyle/>
                    <a:p>
                      <a:pPr algn="ctr"/>
                      <a:r>
                        <a:rPr lang="en-US" b="1" dirty="0">
                          <a:solidFill>
                            <a:schemeClr val="bg1">
                              <a:lumMod val="50000"/>
                            </a:schemeClr>
                          </a:solidFill>
                        </a:rPr>
                        <a:t>2026</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R="0" algn="ctr" rtl="0">
                        <a:lnSpc>
                          <a:spcPct val="100000"/>
                        </a:lnSpc>
                        <a:spcBef>
                          <a:spcPts val="0"/>
                        </a:spcBef>
                        <a:spcAft>
                          <a:spcPts val="0"/>
                        </a:spcAft>
                        <a:buClr>
                          <a:srgbClr val="000000"/>
                        </a:buClr>
                        <a:buFont typeface="Arial"/>
                      </a:pPr>
                      <a:r>
                        <a:rPr lang="en-US" sz="1350" b="1" i="0" u="none" strike="noStrike" cap="none" dirty="0">
                          <a:solidFill>
                            <a:schemeClr val="bg1">
                              <a:lumMod val="65000"/>
                            </a:schemeClr>
                          </a:solidFill>
                          <a:latin typeface="Calibri"/>
                          <a:ea typeface="Calibri"/>
                          <a:cs typeface="Calibri"/>
                          <a:sym typeface="Arial"/>
                        </a:rPr>
                        <a:t>Jan</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045400"/>
                  </a:ext>
                </a:extLst>
              </a:tr>
              <a:tr h="501328">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350" b="1" i="0" u="none" strike="noStrike" cap="none" dirty="0">
                          <a:solidFill>
                            <a:schemeClr val="bg1">
                              <a:lumMod val="65000"/>
                            </a:schemeClr>
                          </a:solidFill>
                          <a:latin typeface="Calibri"/>
                          <a:ea typeface="Calibri"/>
                          <a:cs typeface="Calibri"/>
                          <a:sym typeface="Arial"/>
                        </a:rPr>
                        <a:t>Feb</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5198505"/>
                  </a:ext>
                </a:extLst>
              </a:tr>
              <a:tr h="393502">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350" b="1" i="0" u="none" strike="noStrike" cap="none" dirty="0">
                          <a:solidFill>
                            <a:schemeClr val="bg1">
                              <a:lumMod val="65000"/>
                            </a:schemeClr>
                          </a:solidFill>
                          <a:latin typeface="Calibri"/>
                          <a:ea typeface="Calibri"/>
                          <a:cs typeface="Calibri"/>
                          <a:sym typeface="Arial"/>
                        </a:rPr>
                        <a:t>Mar</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221741"/>
                  </a:ext>
                </a:extLst>
              </a:tr>
              <a:tr h="686341">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algn="ctr" rtl="0">
                        <a:lnSpc>
                          <a:spcPct val="100000"/>
                        </a:lnSpc>
                        <a:spcBef>
                          <a:spcPts val="0"/>
                        </a:spcBef>
                        <a:spcAft>
                          <a:spcPts val="0"/>
                        </a:spcAft>
                        <a:buClr>
                          <a:srgbClr val="000000"/>
                        </a:buClr>
                        <a:buFont typeface="Arial"/>
                      </a:pPr>
                      <a:r>
                        <a:rPr lang="en-US" sz="1350" b="1" i="0" u="none" strike="noStrike" cap="none" dirty="0">
                          <a:solidFill>
                            <a:schemeClr val="bg1">
                              <a:lumMod val="65000"/>
                            </a:schemeClr>
                          </a:solidFill>
                          <a:latin typeface="Calibri"/>
                          <a:ea typeface="Calibri"/>
                          <a:cs typeface="Calibri"/>
                          <a:sym typeface="Arial"/>
                        </a:rPr>
                        <a:t>Apr</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998767"/>
                  </a:ext>
                </a:extLst>
              </a:tr>
              <a:tr h="457561">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May</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2597267"/>
                  </a:ext>
                </a:extLst>
              </a:tr>
              <a:tr h="594829">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June</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2142430"/>
                  </a:ext>
                </a:extLst>
              </a:tr>
              <a:tr h="823610">
                <a:tc vMerge="1">
                  <a:txBody>
                    <a:bodyPr/>
                    <a:lstStyle/>
                    <a:p>
                      <a:pPr algn="ctr"/>
                      <a:endParaRPr lang="en-US"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50" b="1" i="0" u="none" strike="noStrike" cap="none" dirty="0">
                          <a:solidFill>
                            <a:schemeClr val="bg1">
                              <a:lumMod val="65000"/>
                            </a:schemeClr>
                          </a:solidFill>
                          <a:latin typeface="Calibri"/>
                          <a:ea typeface="Calibri"/>
                          <a:cs typeface="Calibri"/>
                          <a:sym typeface="Arial"/>
                        </a:rPr>
                        <a:t>Jul</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324997"/>
                  </a:ext>
                </a:extLst>
              </a:tr>
            </a:tbl>
          </a:graphicData>
        </a:graphic>
      </p:graphicFrame>
      <p:grpSp>
        <p:nvGrpSpPr>
          <p:cNvPr id="23" name="Group 22">
            <a:extLst>
              <a:ext uri="{FF2B5EF4-FFF2-40B4-BE49-F238E27FC236}">
                <a16:creationId xmlns:a16="http://schemas.microsoft.com/office/drawing/2014/main" id="{2AC844D7-F59B-811F-D3DC-5C8A5FEF75BD}"/>
              </a:ext>
            </a:extLst>
          </p:cNvPr>
          <p:cNvGrpSpPr/>
          <p:nvPr/>
        </p:nvGrpSpPr>
        <p:grpSpPr>
          <a:xfrm>
            <a:off x="3445663" y="129314"/>
            <a:ext cx="3111005" cy="8691265"/>
            <a:chOff x="1071333" y="129314"/>
            <a:chExt cx="5486409" cy="8691265"/>
          </a:xfrm>
        </p:grpSpPr>
        <p:sp>
          <p:nvSpPr>
            <p:cNvPr id="16" name="TextBox 15">
              <a:extLst>
                <a:ext uri="{FF2B5EF4-FFF2-40B4-BE49-F238E27FC236}">
                  <a16:creationId xmlns:a16="http://schemas.microsoft.com/office/drawing/2014/main" id="{4C092E81-3BB7-1C71-67E3-C2CAE4A98869}"/>
                </a:ext>
              </a:extLst>
            </p:cNvPr>
            <p:cNvSpPr txBox="1"/>
            <p:nvPr/>
          </p:nvSpPr>
          <p:spPr>
            <a:xfrm>
              <a:off x="1071342" y="3494461"/>
              <a:ext cx="5486400" cy="392415"/>
            </a:xfrm>
            <a:prstGeom prst="rect">
              <a:avLst/>
            </a:prstGeom>
            <a:solidFill>
              <a:schemeClr val="accent6">
                <a:lumMod val="40000"/>
                <a:lumOff val="60000"/>
              </a:schemeClr>
            </a:solidFill>
          </p:spPr>
          <p:txBody>
            <a:bodyPr wrap="square">
              <a:spAutoFit/>
            </a:bodyPr>
            <a:lstStyle/>
            <a:p>
              <a:r>
                <a:rPr lang="en-US" sz="650" b="1" dirty="0">
                  <a:latin typeface="Arial Narrow" panose="020B0606020202030204" pitchFamily="34" charset="0"/>
                </a:rPr>
                <a:t>College Care Packages </a:t>
              </a:r>
              <a:r>
                <a:rPr lang="en-US" sz="650" dirty="0">
                  <a:latin typeface="Arial Narrow" panose="020B0606020202030204" pitchFamily="34" charset="0"/>
                </a:rPr>
                <a:t>service project is where  our Confirmands package snack and small non-perishable items to be sent to our college student right before exams to remind them they are loved and prayed for.</a:t>
              </a:r>
            </a:p>
          </p:txBody>
        </p:sp>
        <p:grpSp>
          <p:nvGrpSpPr>
            <p:cNvPr id="6" name="Group 5">
              <a:extLst>
                <a:ext uri="{FF2B5EF4-FFF2-40B4-BE49-F238E27FC236}">
                  <a16:creationId xmlns:a16="http://schemas.microsoft.com/office/drawing/2014/main" id="{8FEA5AB8-2D74-E4D4-E30E-3E4E3F4BDCE7}"/>
                </a:ext>
              </a:extLst>
            </p:cNvPr>
            <p:cNvGrpSpPr/>
            <p:nvPr/>
          </p:nvGrpSpPr>
          <p:grpSpPr>
            <a:xfrm>
              <a:off x="1071340" y="2249935"/>
              <a:ext cx="5486402" cy="1211946"/>
              <a:chOff x="1034207" y="1985367"/>
              <a:chExt cx="5486402" cy="1211946"/>
            </a:xfrm>
          </p:grpSpPr>
          <p:sp>
            <p:nvSpPr>
              <p:cNvPr id="24" name="TextBox 23">
                <a:extLst>
                  <a:ext uri="{FF2B5EF4-FFF2-40B4-BE49-F238E27FC236}">
                    <a16:creationId xmlns:a16="http://schemas.microsoft.com/office/drawing/2014/main" id="{D42C986C-4078-7F44-42D7-73D8D710586B}"/>
                  </a:ext>
                </a:extLst>
              </p:cNvPr>
              <p:cNvSpPr txBox="1"/>
              <p:nvPr/>
            </p:nvSpPr>
            <p:spPr>
              <a:xfrm>
                <a:off x="1034209" y="2904925"/>
                <a:ext cx="5486400" cy="292388"/>
              </a:xfrm>
              <a:prstGeom prst="rect">
                <a:avLst/>
              </a:prstGeom>
              <a:solidFill>
                <a:srgbClr val="7030A0"/>
              </a:solidFill>
            </p:spPr>
            <p:txBody>
              <a:bodyPr wrap="square">
                <a:spAutoFit/>
              </a:bodyPr>
              <a:lstStyle/>
              <a:p>
                <a:r>
                  <a:rPr lang="en-US" sz="650" b="1" dirty="0">
                    <a:solidFill>
                      <a:schemeClr val="bg1"/>
                    </a:solidFill>
                    <a:latin typeface="Arial Narrow" panose="020B0606020202030204" pitchFamily="34" charset="0"/>
                  </a:rPr>
                  <a:t>Confirmation</a:t>
                </a:r>
                <a:r>
                  <a:rPr lang="en-US" sz="650" dirty="0">
                    <a:solidFill>
                      <a:schemeClr val="bg1"/>
                    </a:solidFill>
                    <a:latin typeface="Arial Narrow" panose="020B0606020202030204" pitchFamily="34" charset="0"/>
                  </a:rPr>
                  <a:t> is a special worship service that culminates the Confirmation experience and where each Confirmand affirms their faith.</a:t>
                </a:r>
              </a:p>
            </p:txBody>
          </p:sp>
          <p:sp>
            <p:nvSpPr>
              <p:cNvPr id="30" name="TextBox 29">
                <a:extLst>
                  <a:ext uri="{FF2B5EF4-FFF2-40B4-BE49-F238E27FC236}">
                    <a16:creationId xmlns:a16="http://schemas.microsoft.com/office/drawing/2014/main" id="{A276EB68-2F46-9784-A20E-CCC57997520C}"/>
                  </a:ext>
                </a:extLst>
              </p:cNvPr>
              <p:cNvSpPr txBox="1"/>
              <p:nvPr/>
            </p:nvSpPr>
            <p:spPr>
              <a:xfrm>
                <a:off x="1034207" y="1985367"/>
                <a:ext cx="5486400" cy="392415"/>
              </a:xfrm>
              <a:prstGeom prst="rect">
                <a:avLst/>
              </a:prstGeom>
              <a:solidFill>
                <a:srgbClr val="00B0F0"/>
              </a:solidFill>
            </p:spPr>
            <p:txBody>
              <a:bodyPr wrap="square">
                <a:spAutoFit/>
              </a:bodyPr>
              <a:lstStyle/>
              <a:p>
                <a:r>
                  <a:rPr lang="en-US" sz="650" b="1" dirty="0">
                    <a:solidFill>
                      <a:schemeClr val="tx1"/>
                    </a:solidFill>
                    <a:latin typeface="Arial Narrow" panose="020B0606020202030204" pitchFamily="34" charset="0"/>
                  </a:rPr>
                  <a:t>Saturday Events at the Patch </a:t>
                </a:r>
                <a:r>
                  <a:rPr lang="en-US" sz="650" dirty="0">
                    <a:solidFill>
                      <a:schemeClr val="tx1"/>
                    </a:solidFill>
                    <a:latin typeface="Arial Narrow" panose="020B0606020202030204" pitchFamily="34" charset="0"/>
                  </a:rPr>
                  <a:t>is a fun community outreach that comes alongside Youth Ministry's Pumpkin Patch.  Each Saturday in October there is a new fun activity such as a petting zoo, bounce houses,...</a:t>
                </a:r>
              </a:p>
            </p:txBody>
          </p:sp>
          <p:sp>
            <p:nvSpPr>
              <p:cNvPr id="14" name="TextBox 13">
                <a:extLst>
                  <a:ext uri="{FF2B5EF4-FFF2-40B4-BE49-F238E27FC236}">
                    <a16:creationId xmlns:a16="http://schemas.microsoft.com/office/drawing/2014/main" id="{0A59D70A-347B-0013-C413-10775353D769}"/>
                  </a:ext>
                </a:extLst>
              </p:cNvPr>
              <p:cNvSpPr txBox="1"/>
              <p:nvPr/>
            </p:nvSpPr>
            <p:spPr>
              <a:xfrm>
                <a:off x="1034209" y="2658260"/>
                <a:ext cx="5486400" cy="292388"/>
              </a:xfrm>
              <a:prstGeom prst="rect">
                <a:avLst/>
              </a:prstGeom>
              <a:solidFill>
                <a:schemeClr val="accent6">
                  <a:lumMod val="40000"/>
                  <a:lumOff val="60000"/>
                </a:schemeClr>
              </a:solidFill>
            </p:spPr>
            <p:txBody>
              <a:bodyPr wrap="square">
                <a:spAutoFit/>
              </a:bodyPr>
              <a:lstStyle/>
              <a:p>
                <a:r>
                  <a:rPr lang="en-US" sz="650" b="1" dirty="0">
                    <a:latin typeface="Arial Narrow" panose="020B0606020202030204" pitchFamily="34" charset="0"/>
                  </a:rPr>
                  <a:t>Women's Shelter Blanket Project </a:t>
                </a:r>
                <a:r>
                  <a:rPr lang="en-US" sz="650" dirty="0">
                    <a:latin typeface="Arial Narrow" panose="020B0606020202030204" pitchFamily="34" charset="0"/>
                  </a:rPr>
                  <a:t>is a Confirmation service project where 'The Grandmas' work with our Confirmands to cut and tie fleece blankets as a caring gift for others.</a:t>
                </a:r>
              </a:p>
            </p:txBody>
          </p:sp>
        </p:grpSp>
        <p:grpSp>
          <p:nvGrpSpPr>
            <p:cNvPr id="7" name="Group 6">
              <a:extLst>
                <a:ext uri="{FF2B5EF4-FFF2-40B4-BE49-F238E27FC236}">
                  <a16:creationId xmlns:a16="http://schemas.microsoft.com/office/drawing/2014/main" id="{93B3C023-1890-144B-E8EA-4F1F4F4721E7}"/>
                </a:ext>
              </a:extLst>
            </p:cNvPr>
            <p:cNvGrpSpPr/>
            <p:nvPr/>
          </p:nvGrpSpPr>
          <p:grpSpPr>
            <a:xfrm>
              <a:off x="1071342" y="3929624"/>
              <a:ext cx="5486400" cy="765503"/>
              <a:chOff x="1034209" y="3711474"/>
              <a:chExt cx="5486400" cy="765503"/>
            </a:xfrm>
          </p:grpSpPr>
          <p:sp>
            <p:nvSpPr>
              <p:cNvPr id="32" name="TextBox 31">
                <a:extLst>
                  <a:ext uri="{FF2B5EF4-FFF2-40B4-BE49-F238E27FC236}">
                    <a16:creationId xmlns:a16="http://schemas.microsoft.com/office/drawing/2014/main" id="{6CDDD029-CBB4-C3F9-E724-FCB388FD6D27}"/>
                  </a:ext>
                </a:extLst>
              </p:cNvPr>
              <p:cNvSpPr txBox="1"/>
              <p:nvPr/>
            </p:nvSpPr>
            <p:spPr>
              <a:xfrm>
                <a:off x="1034209" y="3711474"/>
                <a:ext cx="5486400" cy="392415"/>
              </a:xfrm>
              <a:prstGeom prst="rect">
                <a:avLst/>
              </a:prstGeom>
              <a:solidFill>
                <a:srgbClr val="00B0F0"/>
              </a:solidFill>
            </p:spPr>
            <p:txBody>
              <a:bodyPr wrap="square">
                <a:spAutoFit/>
              </a:bodyPr>
              <a:lstStyle/>
              <a:p>
                <a:r>
                  <a:rPr lang="en-US" sz="650" b="1" dirty="0">
                    <a:solidFill>
                      <a:schemeClr val="tx1"/>
                    </a:solidFill>
                    <a:latin typeface="Arial Narrow" panose="020B0606020202030204" pitchFamily="34" charset="0"/>
                  </a:rPr>
                  <a:t>Drive Thru Nativity </a:t>
                </a:r>
                <a:r>
                  <a:rPr lang="en-US" sz="650" dirty="0">
                    <a:solidFill>
                      <a:schemeClr val="tx1"/>
                    </a:solidFill>
                    <a:latin typeface="Arial Narrow" panose="020B0606020202030204" pitchFamily="34" charset="0"/>
                  </a:rPr>
                  <a:t>is a community outreach in which the story of Jesus' birth is told.  Cars line up and slowly drive through to see key scenes in the events leading up to Jesus' birth...real actors, real animals and a </a:t>
                </a:r>
                <a:r>
                  <a:rPr lang="en-US" sz="650" u="sng" dirty="0">
                    <a:solidFill>
                      <a:schemeClr val="tx1"/>
                    </a:solidFill>
                    <a:latin typeface="Arial Narrow" panose="020B0606020202030204" pitchFamily="34" charset="0"/>
                  </a:rPr>
                  <a:t>real</a:t>
                </a:r>
                <a:r>
                  <a:rPr lang="en-US" sz="650" dirty="0">
                    <a:solidFill>
                      <a:schemeClr val="tx1"/>
                    </a:solidFill>
                    <a:latin typeface="Arial Narrow" panose="020B0606020202030204" pitchFamily="34" charset="0"/>
                  </a:rPr>
                  <a:t> </a:t>
                </a:r>
                <a:r>
                  <a:rPr lang="en-US" sz="650" u="sng" dirty="0">
                    <a:solidFill>
                      <a:schemeClr val="tx1"/>
                    </a:solidFill>
                    <a:latin typeface="Arial Narrow" panose="020B0606020202030204" pitchFamily="34" charset="0"/>
                  </a:rPr>
                  <a:t>present</a:t>
                </a:r>
                <a:r>
                  <a:rPr lang="en-US" sz="650" dirty="0">
                    <a:solidFill>
                      <a:schemeClr val="tx1"/>
                    </a:solidFill>
                    <a:latin typeface="Arial Narrow" panose="020B0606020202030204" pitchFamily="34" charset="0"/>
                  </a:rPr>
                  <a:t> God!</a:t>
                </a:r>
              </a:p>
            </p:txBody>
          </p:sp>
          <p:sp>
            <p:nvSpPr>
              <p:cNvPr id="34" name="TextBox 33">
                <a:extLst>
                  <a:ext uri="{FF2B5EF4-FFF2-40B4-BE49-F238E27FC236}">
                    <a16:creationId xmlns:a16="http://schemas.microsoft.com/office/drawing/2014/main" id="{12A74365-6301-17DF-5589-B9912AC4438B}"/>
                  </a:ext>
                </a:extLst>
              </p:cNvPr>
              <p:cNvSpPr txBox="1"/>
              <p:nvPr/>
            </p:nvSpPr>
            <p:spPr>
              <a:xfrm>
                <a:off x="1034209" y="4084562"/>
                <a:ext cx="5486400" cy="392415"/>
              </a:xfrm>
              <a:prstGeom prst="rect">
                <a:avLst/>
              </a:prstGeom>
              <a:solidFill>
                <a:schemeClr val="accent1">
                  <a:lumMod val="40000"/>
                  <a:lumOff val="60000"/>
                </a:schemeClr>
              </a:solidFill>
            </p:spPr>
            <p:txBody>
              <a:bodyPr wrap="square">
                <a:spAutoFit/>
              </a:bodyPr>
              <a:lstStyle/>
              <a:p>
                <a:r>
                  <a:rPr lang="en-US" sz="650" b="1" dirty="0">
                    <a:latin typeface="Arial Narrow" panose="020B0606020202030204" pitchFamily="34" charset="0"/>
                  </a:rPr>
                  <a:t>Youth Christmas Party </a:t>
                </a:r>
                <a:r>
                  <a:rPr lang="en-US" sz="650" dirty="0">
                    <a:latin typeface="Arial Narrow" panose="020B0606020202030204" pitchFamily="34" charset="0"/>
                  </a:rPr>
                  <a:t>is fellowship time for our youth and their friends.  It is a time of fun, food, saran balls, and white elephant gifts, but also a time to remember our most precious gift of all...Jesus!</a:t>
                </a:r>
              </a:p>
            </p:txBody>
          </p:sp>
        </p:grpSp>
        <p:grpSp>
          <p:nvGrpSpPr>
            <p:cNvPr id="13" name="Group 12">
              <a:extLst>
                <a:ext uri="{FF2B5EF4-FFF2-40B4-BE49-F238E27FC236}">
                  <a16:creationId xmlns:a16="http://schemas.microsoft.com/office/drawing/2014/main" id="{07FEC8AB-CE61-C74A-158C-B7D64E57425B}"/>
                </a:ext>
              </a:extLst>
            </p:cNvPr>
            <p:cNvGrpSpPr/>
            <p:nvPr/>
          </p:nvGrpSpPr>
          <p:grpSpPr>
            <a:xfrm>
              <a:off x="1071333" y="4793675"/>
              <a:ext cx="5486409" cy="1077414"/>
              <a:chOff x="1071333" y="4793675"/>
              <a:chExt cx="5486409" cy="1077414"/>
            </a:xfrm>
          </p:grpSpPr>
          <p:sp>
            <p:nvSpPr>
              <p:cNvPr id="38" name="TextBox 37">
                <a:extLst>
                  <a:ext uri="{FF2B5EF4-FFF2-40B4-BE49-F238E27FC236}">
                    <a16:creationId xmlns:a16="http://schemas.microsoft.com/office/drawing/2014/main" id="{F9DFDA2F-54BA-8362-6437-E0F081EB0450}"/>
                  </a:ext>
                </a:extLst>
              </p:cNvPr>
              <p:cNvSpPr txBox="1"/>
              <p:nvPr/>
            </p:nvSpPr>
            <p:spPr>
              <a:xfrm>
                <a:off x="1071342" y="4793675"/>
                <a:ext cx="5486400" cy="292388"/>
              </a:xfrm>
              <a:prstGeom prst="rect">
                <a:avLst/>
              </a:prstGeom>
              <a:solidFill>
                <a:schemeClr val="accent1">
                  <a:lumMod val="40000"/>
                  <a:lumOff val="60000"/>
                </a:schemeClr>
              </a:solidFill>
            </p:spPr>
            <p:txBody>
              <a:bodyPr wrap="square">
                <a:spAutoFit/>
              </a:bodyPr>
              <a:lstStyle/>
              <a:p>
                <a:r>
                  <a:rPr lang="en-US" sz="650" b="1" dirty="0">
                    <a:latin typeface="Arial Narrow" panose="020B0606020202030204" pitchFamily="34" charset="0"/>
                  </a:rPr>
                  <a:t>College/HS Broomball </a:t>
                </a:r>
                <a:r>
                  <a:rPr lang="en-US" sz="650" dirty="0">
                    <a:latin typeface="Arial Narrow" panose="020B0606020202030204" pitchFamily="34" charset="0"/>
                  </a:rPr>
                  <a:t>is an event that welcomes our college students to re-connect with our HS students.  What fun they have before heading back to their studies!</a:t>
                </a:r>
              </a:p>
            </p:txBody>
          </p:sp>
          <p:sp>
            <p:nvSpPr>
              <p:cNvPr id="44" name="TextBox 43">
                <a:extLst>
                  <a:ext uri="{FF2B5EF4-FFF2-40B4-BE49-F238E27FC236}">
                    <a16:creationId xmlns:a16="http://schemas.microsoft.com/office/drawing/2014/main" id="{1763A135-26A3-DA2C-D2E0-EB19AEC830A3}"/>
                  </a:ext>
                </a:extLst>
              </p:cNvPr>
              <p:cNvSpPr txBox="1"/>
              <p:nvPr/>
            </p:nvSpPr>
            <p:spPr>
              <a:xfrm>
                <a:off x="1071333" y="5478674"/>
                <a:ext cx="5486400" cy="392415"/>
              </a:xfrm>
              <a:prstGeom prst="rect">
                <a:avLst/>
              </a:prstGeom>
              <a:solidFill>
                <a:schemeClr val="accent6">
                  <a:lumMod val="40000"/>
                  <a:lumOff val="60000"/>
                </a:schemeClr>
              </a:solidFill>
            </p:spPr>
            <p:txBody>
              <a:bodyPr wrap="square">
                <a:spAutoFit/>
              </a:bodyPr>
              <a:lstStyle/>
              <a:p>
                <a:r>
                  <a:rPr lang="en-US" sz="650" b="1" dirty="0">
                    <a:latin typeface="Arial Narrow" panose="020B0606020202030204" pitchFamily="34" charset="0"/>
                  </a:rPr>
                  <a:t>High School Service Event </a:t>
                </a:r>
                <a:r>
                  <a:rPr lang="en-US" sz="650" dirty="0">
                    <a:latin typeface="Arial Narrow" panose="020B0606020202030204" pitchFamily="34" charset="0"/>
                  </a:rPr>
                  <a:t>is one that provides true service to our community. In 2024 this happened with 'Pack a Purse' for the Metroplex Women’s Clinic!  We will repeat this act of service somehow as it impacted 'receivers' and 'givers'!</a:t>
                </a:r>
              </a:p>
            </p:txBody>
          </p:sp>
          <p:sp>
            <p:nvSpPr>
              <p:cNvPr id="36" name="TextBox 35">
                <a:extLst>
                  <a:ext uri="{FF2B5EF4-FFF2-40B4-BE49-F238E27FC236}">
                    <a16:creationId xmlns:a16="http://schemas.microsoft.com/office/drawing/2014/main" id="{7F8E8A08-3A8B-78FB-F794-998B16264B8C}"/>
                  </a:ext>
                </a:extLst>
              </p:cNvPr>
              <p:cNvSpPr txBox="1"/>
              <p:nvPr/>
            </p:nvSpPr>
            <p:spPr>
              <a:xfrm>
                <a:off x="1071342" y="5072103"/>
                <a:ext cx="5486400" cy="292388"/>
              </a:xfrm>
              <a:prstGeom prst="rect">
                <a:avLst/>
              </a:prstGeom>
              <a:solidFill>
                <a:srgbClr val="FF0000"/>
              </a:solidFill>
            </p:spPr>
            <p:txBody>
              <a:bodyPr wrap="square">
                <a:spAutoFit/>
              </a:bodyPr>
              <a:lstStyle/>
              <a:p>
                <a:r>
                  <a:rPr lang="en-US" sz="650" b="1" dirty="0">
                    <a:solidFill>
                      <a:schemeClr val="bg1"/>
                    </a:solidFill>
                    <a:latin typeface="Arial Narrow" panose="020B0606020202030204" pitchFamily="34" charset="0"/>
                  </a:rPr>
                  <a:t>Reset Retreat </a:t>
                </a:r>
                <a:r>
                  <a:rPr lang="en-US" sz="650" dirty="0">
                    <a:solidFill>
                      <a:schemeClr val="bg1"/>
                    </a:solidFill>
                    <a:latin typeface="Arial Narrow" panose="020B0606020202030204" pitchFamily="34" charset="0"/>
                  </a:rPr>
                  <a:t>is a gathering of high school youth from across our North Texas LCMS (Lutheran Church Missouri Synod) congregations for an overnight adventure in worship, fun and fellowship.</a:t>
                </a:r>
              </a:p>
            </p:txBody>
          </p:sp>
        </p:grpSp>
        <p:grpSp>
          <p:nvGrpSpPr>
            <p:cNvPr id="19" name="Group 18">
              <a:extLst>
                <a:ext uri="{FF2B5EF4-FFF2-40B4-BE49-F238E27FC236}">
                  <a16:creationId xmlns:a16="http://schemas.microsoft.com/office/drawing/2014/main" id="{28531775-1197-CEC7-5F64-D811F2CC7FDA}"/>
                </a:ext>
              </a:extLst>
            </p:cNvPr>
            <p:cNvGrpSpPr/>
            <p:nvPr/>
          </p:nvGrpSpPr>
          <p:grpSpPr>
            <a:xfrm>
              <a:off x="1071342" y="6376514"/>
              <a:ext cx="5486400" cy="636462"/>
              <a:chOff x="1071342" y="6407684"/>
              <a:chExt cx="5486400" cy="636462"/>
            </a:xfrm>
          </p:grpSpPr>
          <p:sp>
            <p:nvSpPr>
              <p:cNvPr id="42" name="TextBox 41">
                <a:extLst>
                  <a:ext uri="{FF2B5EF4-FFF2-40B4-BE49-F238E27FC236}">
                    <a16:creationId xmlns:a16="http://schemas.microsoft.com/office/drawing/2014/main" id="{2C76000F-E32A-1384-B145-BD699E066B1F}"/>
                  </a:ext>
                </a:extLst>
              </p:cNvPr>
              <p:cNvSpPr txBox="1"/>
              <p:nvPr/>
            </p:nvSpPr>
            <p:spPr>
              <a:xfrm>
                <a:off x="1071342" y="6651731"/>
                <a:ext cx="5486400" cy="392415"/>
              </a:xfrm>
              <a:prstGeom prst="rect">
                <a:avLst/>
              </a:prstGeom>
              <a:solidFill>
                <a:srgbClr val="7030A0"/>
              </a:solidFill>
            </p:spPr>
            <p:txBody>
              <a:bodyPr wrap="square">
                <a:spAutoFit/>
              </a:bodyPr>
              <a:lstStyle/>
              <a:p>
                <a:r>
                  <a:rPr lang="en-US" sz="650" b="1" dirty="0">
                    <a:solidFill>
                      <a:schemeClr val="bg1"/>
                    </a:solidFill>
                    <a:latin typeface="Arial Narrow" panose="020B0606020202030204" pitchFamily="34" charset="0"/>
                  </a:rPr>
                  <a:t>Shadow Drama </a:t>
                </a:r>
                <a:r>
                  <a:rPr lang="en-US" sz="650" dirty="0">
                    <a:solidFill>
                      <a:schemeClr val="bg1"/>
                    </a:solidFill>
                    <a:latin typeface="Arial Narrow" panose="020B0606020202030204" pitchFamily="34" charset="0"/>
                  </a:rPr>
                  <a:t>is a youth-led worship using a dramatic reading of the Gospel of John which is the backdrop for actors/singers/tech to bring to life Jesus’ great love for us.  How joyous our Easter will be when Jesus’ resurrection is revealed!</a:t>
                </a:r>
              </a:p>
            </p:txBody>
          </p:sp>
          <p:sp>
            <p:nvSpPr>
              <p:cNvPr id="46" name="TextBox 45">
                <a:extLst>
                  <a:ext uri="{FF2B5EF4-FFF2-40B4-BE49-F238E27FC236}">
                    <a16:creationId xmlns:a16="http://schemas.microsoft.com/office/drawing/2014/main" id="{084734A2-E5BF-3576-7E79-630F4BBADA5C}"/>
                  </a:ext>
                </a:extLst>
              </p:cNvPr>
              <p:cNvSpPr txBox="1"/>
              <p:nvPr/>
            </p:nvSpPr>
            <p:spPr>
              <a:xfrm>
                <a:off x="1071342" y="6407684"/>
                <a:ext cx="5486400" cy="292388"/>
              </a:xfrm>
              <a:prstGeom prst="rect">
                <a:avLst/>
              </a:prstGeom>
              <a:solidFill>
                <a:srgbClr val="00B0F0"/>
              </a:solidFill>
            </p:spPr>
            <p:txBody>
              <a:bodyPr wrap="square">
                <a:spAutoFit/>
              </a:bodyPr>
              <a:lstStyle/>
              <a:p>
                <a:r>
                  <a:rPr lang="en-US" sz="650" b="1" dirty="0" err="1">
                    <a:latin typeface="Arial Narrow" panose="020B0606020202030204" pitchFamily="34" charset="0"/>
                  </a:rPr>
                  <a:t>Eggstravaganza</a:t>
                </a:r>
                <a:r>
                  <a:rPr lang="en-US" sz="650" b="1" dirty="0">
                    <a:latin typeface="Arial Narrow" panose="020B0606020202030204" pitchFamily="34" charset="0"/>
                  </a:rPr>
                  <a:t> </a:t>
                </a:r>
                <a:r>
                  <a:rPr lang="en-US" sz="650" dirty="0">
                    <a:latin typeface="Arial Narrow" panose="020B0606020202030204" pitchFamily="34" charset="0"/>
                  </a:rPr>
                  <a:t>is community outreach in which Jesus' story is shared, the children hunt for eggs and we are reminded of God's love for us!</a:t>
                </a:r>
              </a:p>
            </p:txBody>
          </p:sp>
        </p:grpSp>
        <p:sp>
          <p:nvSpPr>
            <p:cNvPr id="48" name="TextBox 47">
              <a:extLst>
                <a:ext uri="{FF2B5EF4-FFF2-40B4-BE49-F238E27FC236}">
                  <a16:creationId xmlns:a16="http://schemas.microsoft.com/office/drawing/2014/main" id="{91BF3680-0A0A-EE45-14B4-9F77388C1BF1}"/>
                </a:ext>
              </a:extLst>
            </p:cNvPr>
            <p:cNvSpPr txBox="1"/>
            <p:nvPr/>
          </p:nvSpPr>
          <p:spPr>
            <a:xfrm>
              <a:off x="1071342" y="7072499"/>
              <a:ext cx="5486398" cy="392415"/>
            </a:xfrm>
            <a:prstGeom prst="rect">
              <a:avLst/>
            </a:prstGeom>
            <a:solidFill>
              <a:srgbClr val="7030A0"/>
            </a:solidFill>
          </p:spPr>
          <p:txBody>
            <a:bodyPr wrap="square">
              <a:spAutoFit/>
            </a:bodyPr>
            <a:lstStyle/>
            <a:p>
              <a:r>
                <a:rPr lang="en-US" sz="650" b="1" dirty="0">
                  <a:solidFill>
                    <a:schemeClr val="bg1"/>
                  </a:solidFill>
                  <a:latin typeface="Arial Narrow" panose="020B0606020202030204" pitchFamily="34" charset="0"/>
                </a:rPr>
                <a:t>Senior Sunday </a:t>
              </a:r>
              <a:r>
                <a:rPr lang="en-US" sz="650" dirty="0">
                  <a:solidFill>
                    <a:schemeClr val="bg1"/>
                  </a:solidFill>
                  <a:latin typeface="Arial Narrow" panose="020B0606020202030204" pitchFamily="34" charset="0"/>
                </a:rPr>
                <a:t>celebrates our youth who have graduated from high school to a new adventure!  </a:t>
              </a:r>
            </a:p>
            <a:p>
              <a:r>
                <a:rPr lang="en-US" sz="650" b="1" dirty="0">
                  <a:solidFill>
                    <a:schemeClr val="bg1"/>
                  </a:solidFill>
                  <a:latin typeface="Arial Narrow" panose="020B0606020202030204" pitchFamily="34" charset="0"/>
                </a:rPr>
                <a:t>Senior Celebration </a:t>
              </a:r>
              <a:r>
                <a:rPr lang="en-US" sz="650" dirty="0">
                  <a:solidFill>
                    <a:schemeClr val="bg1"/>
                  </a:solidFill>
                  <a:latin typeface="Arial Narrow" panose="020B0606020202030204" pitchFamily="34" charset="0"/>
                </a:rPr>
                <a:t>is a time when graduating Seniors and their families come together to celebrate great accomplishment and movement to God's plan for each!</a:t>
              </a:r>
            </a:p>
          </p:txBody>
        </p:sp>
        <p:grpSp>
          <p:nvGrpSpPr>
            <p:cNvPr id="21" name="Group 20">
              <a:extLst>
                <a:ext uri="{FF2B5EF4-FFF2-40B4-BE49-F238E27FC236}">
                  <a16:creationId xmlns:a16="http://schemas.microsoft.com/office/drawing/2014/main" id="{99377AAB-932A-F9A4-74D8-B147C5AEE191}"/>
                </a:ext>
              </a:extLst>
            </p:cNvPr>
            <p:cNvGrpSpPr/>
            <p:nvPr/>
          </p:nvGrpSpPr>
          <p:grpSpPr>
            <a:xfrm>
              <a:off x="1071342" y="7566065"/>
              <a:ext cx="5486400" cy="583982"/>
              <a:chOff x="1096554" y="7563987"/>
              <a:chExt cx="5486400" cy="583982"/>
            </a:xfrm>
          </p:grpSpPr>
          <p:sp>
            <p:nvSpPr>
              <p:cNvPr id="52" name="TextBox 51">
                <a:extLst>
                  <a:ext uri="{FF2B5EF4-FFF2-40B4-BE49-F238E27FC236}">
                    <a16:creationId xmlns:a16="http://schemas.microsoft.com/office/drawing/2014/main" id="{A6680A68-0B43-923C-E1FA-8941DF35CB2D}"/>
                  </a:ext>
                </a:extLst>
              </p:cNvPr>
              <p:cNvSpPr txBox="1"/>
              <p:nvPr/>
            </p:nvSpPr>
            <p:spPr>
              <a:xfrm>
                <a:off x="1096554" y="7855581"/>
                <a:ext cx="5486400" cy="292388"/>
              </a:xfrm>
              <a:prstGeom prst="rect">
                <a:avLst/>
              </a:prstGeom>
              <a:solidFill>
                <a:srgbClr val="00B0F0"/>
              </a:solidFill>
            </p:spPr>
            <p:txBody>
              <a:bodyPr wrap="square">
                <a:spAutoFit/>
              </a:bodyPr>
              <a:lstStyle/>
              <a:p>
                <a:r>
                  <a:rPr lang="en-US" sz="650" b="1" dirty="0">
                    <a:latin typeface="Arial Narrow" panose="020B0606020202030204" pitchFamily="34" charset="0"/>
                  </a:rPr>
                  <a:t>VBS</a:t>
                </a:r>
                <a:r>
                  <a:rPr lang="en-US" sz="650" dirty="0">
                    <a:latin typeface="Arial Narrow" panose="020B0606020202030204" pitchFamily="34" charset="0"/>
                  </a:rPr>
                  <a:t> (Vacation Bible School) is an opportunity for our youth to connect with our community as they assist with VBS stations or serve as Crew Leaders.</a:t>
                </a:r>
              </a:p>
            </p:txBody>
          </p:sp>
          <p:sp>
            <p:nvSpPr>
              <p:cNvPr id="50" name="TextBox 49">
                <a:extLst>
                  <a:ext uri="{FF2B5EF4-FFF2-40B4-BE49-F238E27FC236}">
                    <a16:creationId xmlns:a16="http://schemas.microsoft.com/office/drawing/2014/main" id="{58256540-3E88-CF94-84C9-9B02DE015598}"/>
                  </a:ext>
                </a:extLst>
              </p:cNvPr>
              <p:cNvSpPr txBox="1"/>
              <p:nvPr/>
            </p:nvSpPr>
            <p:spPr>
              <a:xfrm>
                <a:off x="1096554" y="7563987"/>
                <a:ext cx="5486400" cy="292388"/>
              </a:xfrm>
              <a:prstGeom prst="rect">
                <a:avLst/>
              </a:prstGeom>
              <a:solidFill>
                <a:srgbClr val="FF0000"/>
              </a:solidFill>
            </p:spPr>
            <p:txBody>
              <a:bodyPr wrap="square">
                <a:spAutoFit/>
              </a:bodyPr>
              <a:lstStyle/>
              <a:p>
                <a:r>
                  <a:rPr lang="en-US" sz="650" b="1" dirty="0">
                    <a:solidFill>
                      <a:schemeClr val="bg1"/>
                    </a:solidFill>
                    <a:latin typeface="Arial Narrow" panose="020B0606020202030204" pitchFamily="34" charset="0"/>
                  </a:rPr>
                  <a:t>Camp Eagle </a:t>
                </a:r>
                <a:r>
                  <a:rPr lang="en-US" sz="650" dirty="0">
                    <a:solidFill>
                      <a:schemeClr val="bg1"/>
                    </a:solidFill>
                    <a:latin typeface="Arial Narrow" panose="020B0606020202030204" pitchFamily="34" charset="0"/>
                  </a:rPr>
                  <a:t>is a camp in south central Texas where our youth annually go and develop deeper relationships with Jesus and with each other.  This week is a life changer!</a:t>
                </a:r>
              </a:p>
            </p:txBody>
          </p:sp>
        </p:grpSp>
        <p:grpSp>
          <p:nvGrpSpPr>
            <p:cNvPr id="22" name="Group 21">
              <a:extLst>
                <a:ext uri="{FF2B5EF4-FFF2-40B4-BE49-F238E27FC236}">
                  <a16:creationId xmlns:a16="http://schemas.microsoft.com/office/drawing/2014/main" id="{A72D975F-CD9A-D02D-72E2-E55E22EF1CF8}"/>
                </a:ext>
              </a:extLst>
            </p:cNvPr>
            <p:cNvGrpSpPr/>
            <p:nvPr/>
          </p:nvGrpSpPr>
          <p:grpSpPr>
            <a:xfrm>
              <a:off x="1071342" y="8186866"/>
              <a:ext cx="5486400" cy="633713"/>
              <a:chOff x="1071342" y="8234123"/>
              <a:chExt cx="5486400" cy="633713"/>
            </a:xfrm>
          </p:grpSpPr>
          <p:sp>
            <p:nvSpPr>
              <p:cNvPr id="54" name="TextBox 53">
                <a:extLst>
                  <a:ext uri="{FF2B5EF4-FFF2-40B4-BE49-F238E27FC236}">
                    <a16:creationId xmlns:a16="http://schemas.microsoft.com/office/drawing/2014/main" id="{D5D8B075-3EE2-93BE-49B1-A01C337FE0B8}"/>
                  </a:ext>
                </a:extLst>
              </p:cNvPr>
              <p:cNvSpPr txBox="1"/>
              <p:nvPr/>
            </p:nvSpPr>
            <p:spPr>
              <a:xfrm>
                <a:off x="1071342" y="8575448"/>
                <a:ext cx="5486400" cy="292388"/>
              </a:xfrm>
              <a:prstGeom prst="rect">
                <a:avLst/>
              </a:prstGeom>
              <a:solidFill>
                <a:srgbClr val="FF0000"/>
              </a:solidFill>
            </p:spPr>
            <p:txBody>
              <a:bodyPr wrap="square">
                <a:spAutoFit/>
              </a:bodyPr>
              <a:lstStyle/>
              <a:p>
                <a:r>
                  <a:rPr lang="en-US" sz="650" dirty="0">
                    <a:solidFill>
                      <a:schemeClr val="bg1"/>
                    </a:solidFill>
                    <a:latin typeface="Arial Narrow" panose="020B0606020202030204" pitchFamily="34" charset="0"/>
                  </a:rPr>
                  <a:t>Youth Gathering (YG) happens every 3 years.  It is where tens of thousands of LCMS youth come together for a glorious time of worship, study, growing closer to Jesus and each other.</a:t>
                </a:r>
              </a:p>
            </p:txBody>
          </p:sp>
          <p:sp>
            <p:nvSpPr>
              <p:cNvPr id="56" name="TextBox 55">
                <a:extLst>
                  <a:ext uri="{FF2B5EF4-FFF2-40B4-BE49-F238E27FC236}">
                    <a16:creationId xmlns:a16="http://schemas.microsoft.com/office/drawing/2014/main" id="{41F4D9CC-411A-0E21-1918-798594FD44A1}"/>
                  </a:ext>
                </a:extLst>
              </p:cNvPr>
              <p:cNvSpPr txBox="1"/>
              <p:nvPr/>
            </p:nvSpPr>
            <p:spPr>
              <a:xfrm>
                <a:off x="1071342" y="8234123"/>
                <a:ext cx="5486400" cy="392415"/>
              </a:xfrm>
              <a:prstGeom prst="rect">
                <a:avLst/>
              </a:prstGeom>
              <a:solidFill>
                <a:schemeClr val="accent6">
                  <a:lumMod val="40000"/>
                  <a:lumOff val="60000"/>
                </a:schemeClr>
              </a:solidFill>
            </p:spPr>
            <p:txBody>
              <a:bodyPr wrap="square">
                <a:spAutoFit/>
              </a:bodyPr>
              <a:lstStyle/>
              <a:p>
                <a:r>
                  <a:rPr lang="en-US" sz="650" b="1" dirty="0">
                    <a:latin typeface="Arial Narrow" panose="020B0606020202030204" pitchFamily="34" charset="0"/>
                  </a:rPr>
                  <a:t>Math Camp </a:t>
                </a:r>
                <a:r>
                  <a:rPr lang="en-US" sz="650" dirty="0">
                    <a:latin typeface="Arial Narrow" panose="020B0606020202030204" pitchFamily="34" charset="0"/>
                  </a:rPr>
                  <a:t>is an opportunity for our high school youth to be a Coach for entering 3rd-8th graders.  Coaches have an opportunity to lead, to come along side, to encourage and to have fun themselves with exploratory and fun math related activities.</a:t>
                </a:r>
              </a:p>
            </p:txBody>
          </p:sp>
        </p:grpSp>
        <p:grpSp>
          <p:nvGrpSpPr>
            <p:cNvPr id="4" name="Group 3">
              <a:extLst>
                <a:ext uri="{FF2B5EF4-FFF2-40B4-BE49-F238E27FC236}">
                  <a16:creationId xmlns:a16="http://schemas.microsoft.com/office/drawing/2014/main" id="{D3D14E4A-7577-F32A-1F24-B7F8DB2B9BB0}"/>
                </a:ext>
              </a:extLst>
            </p:cNvPr>
            <p:cNvGrpSpPr/>
            <p:nvPr/>
          </p:nvGrpSpPr>
          <p:grpSpPr>
            <a:xfrm>
              <a:off x="1071342" y="129314"/>
              <a:ext cx="5486400" cy="1281774"/>
              <a:chOff x="1109869" y="478209"/>
              <a:chExt cx="5486400" cy="1281774"/>
            </a:xfrm>
          </p:grpSpPr>
          <p:sp>
            <p:nvSpPr>
              <p:cNvPr id="20" name="TextBox 19">
                <a:extLst>
                  <a:ext uri="{FF2B5EF4-FFF2-40B4-BE49-F238E27FC236}">
                    <a16:creationId xmlns:a16="http://schemas.microsoft.com/office/drawing/2014/main" id="{5F4336EF-77F9-7E2A-2B35-904C97AF2D1C}"/>
                  </a:ext>
                </a:extLst>
              </p:cNvPr>
              <p:cNvSpPr txBox="1"/>
              <p:nvPr/>
            </p:nvSpPr>
            <p:spPr>
              <a:xfrm>
                <a:off x="1109869" y="1367568"/>
                <a:ext cx="5486400" cy="392415"/>
              </a:xfrm>
              <a:prstGeom prst="rect">
                <a:avLst/>
              </a:prstGeom>
              <a:solidFill>
                <a:srgbClr val="B07AD8"/>
              </a:solidFill>
            </p:spPr>
            <p:txBody>
              <a:bodyPr wrap="square">
                <a:spAutoFit/>
              </a:bodyPr>
              <a:lstStyle/>
              <a:p>
                <a:r>
                  <a:rPr lang="en-US" sz="650" b="1" dirty="0">
                    <a:solidFill>
                      <a:schemeClr val="bg1"/>
                    </a:solidFill>
                    <a:latin typeface="Arial Narrow"/>
                  </a:rPr>
                  <a:t>Pathfinders </a:t>
                </a:r>
                <a:r>
                  <a:rPr lang="en-US" sz="650" dirty="0">
                    <a:solidFill>
                      <a:schemeClr val="bg1"/>
                    </a:solidFill>
                    <a:latin typeface="Arial Narrow"/>
                  </a:rPr>
                  <a:t>is a 'ready to be confirmed' group who will spend the last few months before Confirmation getting questions answered, affirming their faith in God, the Father/Jesus, the Son/Holy Spirit. All Pathfinders publicly confess their Faith Stories before their Confirmation.</a:t>
                </a:r>
              </a:p>
            </p:txBody>
          </p:sp>
          <p:sp>
            <p:nvSpPr>
              <p:cNvPr id="26" name="TextBox 25">
                <a:extLst>
                  <a:ext uri="{FF2B5EF4-FFF2-40B4-BE49-F238E27FC236}">
                    <a16:creationId xmlns:a16="http://schemas.microsoft.com/office/drawing/2014/main" id="{FF2AD0C9-8EC1-5973-3244-874F7AECAC85}"/>
                  </a:ext>
                </a:extLst>
              </p:cNvPr>
              <p:cNvSpPr txBox="1"/>
              <p:nvPr/>
            </p:nvSpPr>
            <p:spPr>
              <a:xfrm>
                <a:off x="1109869" y="825554"/>
                <a:ext cx="5486400" cy="292388"/>
              </a:xfrm>
              <a:prstGeom prst="rect">
                <a:avLst/>
              </a:prstGeom>
              <a:solidFill>
                <a:srgbClr val="00B0F0"/>
              </a:solidFill>
            </p:spPr>
            <p:txBody>
              <a:bodyPr wrap="square">
                <a:spAutoFit/>
              </a:bodyPr>
              <a:lstStyle/>
              <a:p>
                <a:r>
                  <a:rPr lang="en-US" sz="650" b="1" dirty="0">
                    <a:solidFill>
                      <a:schemeClr val="tx1"/>
                    </a:solidFill>
                    <a:latin typeface="Arial Narrow" panose="020B0606020202030204" pitchFamily="34" charset="0"/>
                  </a:rPr>
                  <a:t>Blessing of the Backpacks </a:t>
                </a:r>
                <a:r>
                  <a:rPr lang="en-US" sz="650" dirty="0">
                    <a:solidFill>
                      <a:schemeClr val="tx1"/>
                    </a:solidFill>
                    <a:latin typeface="Arial Narrow" panose="020B0606020202030204" pitchFamily="34" charset="0"/>
                  </a:rPr>
                  <a:t>is an invitation to all students, administrators, teachers, school staff to bring their backpacks and participate in a special blessing to start the school year.</a:t>
                </a:r>
              </a:p>
            </p:txBody>
          </p:sp>
          <p:sp>
            <p:nvSpPr>
              <p:cNvPr id="18" name="TextBox 17">
                <a:extLst>
                  <a:ext uri="{FF2B5EF4-FFF2-40B4-BE49-F238E27FC236}">
                    <a16:creationId xmlns:a16="http://schemas.microsoft.com/office/drawing/2014/main" id="{402A4030-B91C-2D79-92F0-F2447DE260F3}"/>
                  </a:ext>
                </a:extLst>
              </p:cNvPr>
              <p:cNvSpPr txBox="1"/>
              <p:nvPr/>
            </p:nvSpPr>
            <p:spPr>
              <a:xfrm>
                <a:off x="1109869" y="1087969"/>
                <a:ext cx="5486400" cy="292388"/>
              </a:xfrm>
              <a:prstGeom prst="rect">
                <a:avLst/>
              </a:prstGeom>
              <a:solidFill>
                <a:srgbClr val="7030A0"/>
              </a:solidFill>
            </p:spPr>
            <p:txBody>
              <a:bodyPr wrap="square">
                <a:spAutoFit/>
              </a:bodyPr>
              <a:lstStyle/>
              <a:p>
                <a:r>
                  <a:rPr lang="en-US" sz="650" b="1" dirty="0">
                    <a:solidFill>
                      <a:schemeClr val="bg1"/>
                    </a:solidFill>
                    <a:latin typeface="Arial Narrow" panose="020B0606020202030204" pitchFamily="34" charset="0"/>
                  </a:rPr>
                  <a:t>Beginning Confirmation Blessing </a:t>
                </a:r>
                <a:r>
                  <a:rPr lang="en-US" sz="650" dirty="0">
                    <a:solidFill>
                      <a:schemeClr val="bg1"/>
                    </a:solidFill>
                    <a:latin typeface="Arial Narrow" panose="020B0606020202030204" pitchFamily="34" charset="0"/>
                  </a:rPr>
                  <a:t>is a time when beginning Confirmands and their parents start the Confirmation experience with a blessing and fellowship.</a:t>
                </a:r>
              </a:p>
            </p:txBody>
          </p:sp>
          <p:sp>
            <p:nvSpPr>
              <p:cNvPr id="12" name="TextBox 11">
                <a:extLst>
                  <a:ext uri="{FF2B5EF4-FFF2-40B4-BE49-F238E27FC236}">
                    <a16:creationId xmlns:a16="http://schemas.microsoft.com/office/drawing/2014/main" id="{A1698DE8-22FD-E257-F5DD-874FC9D24AF9}"/>
                  </a:ext>
                </a:extLst>
              </p:cNvPr>
              <p:cNvSpPr txBox="1"/>
              <p:nvPr/>
            </p:nvSpPr>
            <p:spPr>
              <a:xfrm>
                <a:off x="1109869" y="478209"/>
                <a:ext cx="5486400" cy="392415"/>
              </a:xfrm>
              <a:prstGeom prst="rect">
                <a:avLst/>
              </a:prstGeom>
              <a:solidFill>
                <a:srgbClr val="EE8640"/>
              </a:solidFill>
            </p:spPr>
            <p:txBody>
              <a:bodyPr wrap="square">
                <a:spAutoFit/>
              </a:bodyPr>
              <a:lstStyle/>
              <a:p>
                <a:r>
                  <a:rPr lang="en-US" sz="650" b="1" dirty="0">
                    <a:solidFill>
                      <a:schemeClr val="bg1"/>
                    </a:solidFill>
                    <a:latin typeface="Arial Narrow" panose="020B0606020202030204" pitchFamily="34" charset="0"/>
                  </a:rPr>
                  <a:t>Youth Leadership Council </a:t>
                </a:r>
                <a:r>
                  <a:rPr lang="en-US" sz="650" dirty="0">
                    <a:solidFill>
                      <a:schemeClr val="bg1"/>
                    </a:solidFill>
                    <a:latin typeface="Arial Narrow" panose="020B0606020202030204" pitchFamily="34" charset="0"/>
                  </a:rPr>
                  <a:t>is a group of youth who actively lead in selecting/planning/ carrying out of Youth Ministry activities/service. To observe YLC applicants' leadership in action, each YLC applicant serves as a MATH CAMP Coach and participates in individual/group interviews.</a:t>
                </a:r>
              </a:p>
            </p:txBody>
          </p:sp>
        </p:grpSp>
        <p:grpSp>
          <p:nvGrpSpPr>
            <p:cNvPr id="11" name="Group 10">
              <a:extLst>
                <a:ext uri="{FF2B5EF4-FFF2-40B4-BE49-F238E27FC236}">
                  <a16:creationId xmlns:a16="http://schemas.microsoft.com/office/drawing/2014/main" id="{55C1D946-F855-3252-AA68-FF9653490709}"/>
                </a:ext>
              </a:extLst>
            </p:cNvPr>
            <p:cNvGrpSpPr/>
            <p:nvPr/>
          </p:nvGrpSpPr>
          <p:grpSpPr>
            <a:xfrm>
              <a:off x="1071340" y="1450856"/>
              <a:ext cx="5486402" cy="1502271"/>
              <a:chOff x="1034207" y="1450856"/>
              <a:chExt cx="5486402" cy="1502271"/>
            </a:xfrm>
          </p:grpSpPr>
          <p:sp>
            <p:nvSpPr>
              <p:cNvPr id="28" name="TextBox 27">
                <a:extLst>
                  <a:ext uri="{FF2B5EF4-FFF2-40B4-BE49-F238E27FC236}">
                    <a16:creationId xmlns:a16="http://schemas.microsoft.com/office/drawing/2014/main" id="{77CC73FC-A2B1-8626-5B0F-EFA3E8AD4B9F}"/>
                  </a:ext>
                </a:extLst>
              </p:cNvPr>
              <p:cNvSpPr txBox="1"/>
              <p:nvPr/>
            </p:nvSpPr>
            <p:spPr>
              <a:xfrm>
                <a:off x="1034209" y="1450856"/>
                <a:ext cx="5486400" cy="392415"/>
              </a:xfrm>
              <a:prstGeom prst="rect">
                <a:avLst/>
              </a:prstGeom>
              <a:solidFill>
                <a:schemeClr val="bg1">
                  <a:lumMod val="85000"/>
                </a:schemeClr>
              </a:solidFill>
            </p:spPr>
            <p:txBody>
              <a:bodyPr wrap="square">
                <a:spAutoFit/>
              </a:bodyPr>
              <a:lstStyle/>
              <a:p>
                <a:r>
                  <a:rPr lang="en-US" sz="650" b="1" dirty="0">
                    <a:latin typeface="Arial Narrow" panose="020B0606020202030204" pitchFamily="34" charset="0"/>
                  </a:rPr>
                  <a:t>Pumpkin Patch </a:t>
                </a:r>
                <a:r>
                  <a:rPr lang="en-US" sz="650" dirty="0">
                    <a:latin typeface="Arial Narrow" panose="020B0606020202030204" pitchFamily="34" charset="0"/>
                  </a:rPr>
                  <a:t>(mid-September through October) offers an opportunity to connect with our community, introduce them to St. John while providing truckloads of pumpkins/gourds! Funds raised go toward Camp Eagle, Youth Gathering (every 3 years) and Youth Ministry scholarships.</a:t>
                </a:r>
              </a:p>
            </p:txBody>
          </p:sp>
          <p:sp>
            <p:nvSpPr>
              <p:cNvPr id="9" name="TextBox 8">
                <a:extLst>
                  <a:ext uri="{FF2B5EF4-FFF2-40B4-BE49-F238E27FC236}">
                    <a16:creationId xmlns:a16="http://schemas.microsoft.com/office/drawing/2014/main" id="{1D1C05A4-C3CC-A5B6-316E-F3044C2348BE}"/>
                  </a:ext>
                </a:extLst>
              </p:cNvPr>
              <p:cNvSpPr txBox="1"/>
              <p:nvPr/>
            </p:nvSpPr>
            <p:spPr>
              <a:xfrm>
                <a:off x="1034207" y="1832975"/>
                <a:ext cx="5486400" cy="392415"/>
              </a:xfrm>
              <a:prstGeom prst="rect">
                <a:avLst/>
              </a:prstGeom>
              <a:solidFill>
                <a:schemeClr val="bg1">
                  <a:lumMod val="85000"/>
                </a:schemeClr>
              </a:solidFill>
            </p:spPr>
            <p:txBody>
              <a:bodyPr wrap="square">
                <a:spAutoFit/>
              </a:bodyPr>
              <a:lstStyle/>
              <a:p>
                <a:r>
                  <a:rPr lang="en-US" sz="650" b="1" dirty="0">
                    <a:latin typeface="Arial Narrow" panose="020B0606020202030204" pitchFamily="34" charset="0"/>
                  </a:rPr>
                  <a:t>PNO </a:t>
                </a:r>
                <a:r>
                  <a:rPr lang="en-US" sz="650" dirty="0">
                    <a:latin typeface="Arial Narrow" panose="020B0606020202030204" pitchFamily="34" charset="0"/>
                  </a:rPr>
                  <a:t>(Parent Night Out) offers parents a night out each month knowing that their children will enjoy 3 hours of activities in a fun and safe environment. Funds raised go toward sending our youth to Camp Eagle, Youth Gathering,...</a:t>
                </a:r>
              </a:p>
            </p:txBody>
          </p:sp>
          <p:sp>
            <p:nvSpPr>
              <p:cNvPr id="10" name="TextBox 9">
                <a:extLst>
                  <a:ext uri="{FF2B5EF4-FFF2-40B4-BE49-F238E27FC236}">
                    <a16:creationId xmlns:a16="http://schemas.microsoft.com/office/drawing/2014/main" id="{6B378513-2CDA-D8D4-01C6-74EC6DF396E3}"/>
                  </a:ext>
                </a:extLst>
              </p:cNvPr>
              <p:cNvSpPr txBox="1"/>
              <p:nvPr/>
            </p:nvSpPr>
            <p:spPr>
              <a:xfrm>
                <a:off x="1034207" y="2587367"/>
                <a:ext cx="5486400" cy="365760"/>
              </a:xfrm>
              <a:prstGeom prst="rect">
                <a:avLst/>
              </a:prstGeom>
              <a:solidFill>
                <a:srgbClr val="FF0000"/>
              </a:solidFill>
            </p:spPr>
            <p:txBody>
              <a:bodyPr wrap="square">
                <a:spAutoFit/>
              </a:bodyPr>
              <a:lstStyle/>
              <a:p>
                <a:r>
                  <a:rPr lang="en-US" sz="650" b="1" dirty="0">
                    <a:solidFill>
                      <a:schemeClr val="bg1"/>
                    </a:solidFill>
                    <a:latin typeface="Arial Narrow" panose="020B0606020202030204" pitchFamily="34" charset="0"/>
                  </a:rPr>
                  <a:t>Recess Retreat </a:t>
                </a:r>
                <a:r>
                  <a:rPr lang="en-US" sz="650" dirty="0">
                    <a:solidFill>
                      <a:schemeClr val="bg1"/>
                    </a:solidFill>
                    <a:latin typeface="Arial Narrow" panose="020B0606020202030204" pitchFamily="34" charset="0"/>
                  </a:rPr>
                  <a:t>is a gathering of 7th and 8th graders from across our </a:t>
                </a:r>
                <a:r>
                  <a:rPr lang="en-US" sz="650" dirty="0" err="1">
                    <a:solidFill>
                      <a:schemeClr val="bg1"/>
                    </a:solidFill>
                    <a:latin typeface="Arial Narrow" panose="020B0606020202030204" pitchFamily="34" charset="0"/>
                  </a:rPr>
                  <a:t>North.Texas</a:t>
                </a:r>
                <a:r>
                  <a:rPr lang="en-US" sz="650" dirty="0">
                    <a:solidFill>
                      <a:schemeClr val="bg1"/>
                    </a:solidFill>
                    <a:latin typeface="Arial Narrow" panose="020B0606020202030204" pitchFamily="34" charset="0"/>
                  </a:rPr>
                  <a:t> LCMS (Lutheran Church Missouri Synod) congregations for an overnight adventure in worship, fun and fellowship.</a:t>
                </a:r>
              </a:p>
            </p:txBody>
          </p:sp>
        </p:grpSp>
        <p:sp>
          <p:nvSpPr>
            <p:cNvPr id="40" name="TextBox 39">
              <a:extLst>
                <a:ext uri="{FF2B5EF4-FFF2-40B4-BE49-F238E27FC236}">
                  <a16:creationId xmlns:a16="http://schemas.microsoft.com/office/drawing/2014/main" id="{8886C808-6CEB-30FA-3D72-ECF15895CD57}"/>
                </a:ext>
              </a:extLst>
            </p:cNvPr>
            <p:cNvSpPr txBox="1"/>
            <p:nvPr/>
          </p:nvSpPr>
          <p:spPr>
            <a:xfrm>
              <a:off x="1071338" y="5842994"/>
              <a:ext cx="5486399" cy="469359"/>
            </a:xfrm>
            <a:prstGeom prst="rect">
              <a:avLst/>
            </a:prstGeom>
            <a:solidFill>
              <a:srgbClr val="FFABAB"/>
            </a:solidFill>
          </p:spPr>
          <p:txBody>
            <a:bodyPr wrap="square">
              <a:spAutoFit/>
            </a:bodyPr>
            <a:lstStyle/>
            <a:p>
              <a:r>
                <a:rPr lang="en-US" sz="650" b="1" dirty="0">
                  <a:solidFill>
                    <a:schemeClr val="tx1"/>
                  </a:solidFill>
                  <a:latin typeface="Arial Narrow" panose="020B0606020202030204" pitchFamily="34" charset="0"/>
                </a:rPr>
                <a:t>Shadow Drama Practice </a:t>
              </a:r>
              <a:r>
                <a:rPr lang="en-US" sz="650" dirty="0">
                  <a:solidFill>
                    <a:schemeClr val="tx1"/>
                  </a:solidFill>
                  <a:latin typeface="Arial Narrow" panose="020B0606020202030204" pitchFamily="34" charset="0"/>
                </a:rPr>
                <a:t>prepares our youth to tell Jesus’ story on Good Friday, sing the songs, handle backstage and orchestrate the tech!  </a:t>
              </a:r>
            </a:p>
            <a:p>
              <a:endParaRPr lang="en-US" sz="500" dirty="0">
                <a:solidFill>
                  <a:schemeClr val="tx1"/>
                </a:solidFill>
                <a:latin typeface="Arial Narrow" panose="020B0606020202030204" pitchFamily="34" charset="0"/>
              </a:endParaRPr>
            </a:p>
            <a:p>
              <a:r>
                <a:rPr lang="en-US" sz="650" dirty="0">
                  <a:solidFill>
                    <a:srgbClr val="0070C0"/>
                  </a:solidFill>
                  <a:latin typeface="Arial Narrow" panose="020B0606020202030204" pitchFamily="34" charset="0"/>
                </a:rPr>
                <a:t>7th-12th graders work together...have fun together...for some, new relationships form! </a:t>
              </a:r>
            </a:p>
          </p:txBody>
        </p:sp>
      </p:grpSp>
      <p:sp>
        <p:nvSpPr>
          <p:cNvPr id="27" name="Google Shape;87;p11">
            <a:extLst>
              <a:ext uri="{FF2B5EF4-FFF2-40B4-BE49-F238E27FC236}">
                <a16:creationId xmlns:a16="http://schemas.microsoft.com/office/drawing/2014/main" id="{50766821-D20E-65DF-7E10-27096FBEC1C1}"/>
              </a:ext>
            </a:extLst>
          </p:cNvPr>
          <p:cNvSpPr/>
          <p:nvPr/>
        </p:nvSpPr>
        <p:spPr>
          <a:xfrm>
            <a:off x="487035" y="1058627"/>
            <a:ext cx="2081504" cy="3081858"/>
          </a:xfrm>
          <a:prstGeom prst="rect">
            <a:avLst/>
          </a:prstGeom>
          <a:solidFill>
            <a:schemeClr val="bg1">
              <a:lumMod val="85000"/>
            </a:schemeClr>
          </a:solidFill>
          <a:ln>
            <a:solidFill>
              <a:schemeClr val="accent1">
                <a:lumMod val="60000"/>
                <a:lumOff val="40000"/>
              </a:schemeClr>
            </a:solidFill>
          </a:ln>
          <a:scene3d>
            <a:camera prst="orthographicFront"/>
            <a:lightRig rig="threePt" dir="t"/>
          </a:scene3d>
          <a:sp3d>
            <a:bevelT prst="angle"/>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Youth Ministry</a:t>
            </a:r>
          </a:p>
          <a:p>
            <a:pPr marL="0" marR="0" lvl="0" indent="0" algn="ctr" rtl="0">
              <a:lnSpc>
                <a:spcPct val="100000"/>
              </a:lnSpc>
              <a:spcBef>
                <a:spcPts val="0"/>
              </a:spcBef>
              <a:spcAft>
                <a:spcPts val="0"/>
              </a:spcAft>
              <a:buClr>
                <a:srgbClr val="000000"/>
              </a:buClr>
              <a:buSzPts val="2400"/>
              <a:buFont typeface="Arial"/>
              <a:buNone/>
            </a:pP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
              <a:buFont typeface="Arial"/>
              <a:buNone/>
            </a:pPr>
            <a:r>
              <a:rPr lang="en-US" sz="400" b="0" i="0" u="none" strike="noStrike" cap="none" dirty="0">
                <a:solidFill>
                  <a:schemeClr val="accent1"/>
                </a:solidFill>
                <a:latin typeface="Arial"/>
                <a:ea typeface="Arial"/>
                <a:cs typeface="Arial"/>
                <a:sym typeface="Arial"/>
              </a:rPr>
              <a:t> </a:t>
            </a:r>
            <a:endParaRPr sz="600" b="0" i="0" u="none" strike="noStrike" cap="none" dirty="0">
              <a:solidFill>
                <a:srgbClr val="000000"/>
              </a:solidFill>
              <a:latin typeface="Arial"/>
              <a:ea typeface="Arial"/>
              <a:cs typeface="Arial"/>
              <a:sym typeface="Arial"/>
            </a:endParaRPr>
          </a:p>
          <a:p>
            <a:pPr marL="115888" indent="-115888">
              <a:buClr>
                <a:srgbClr val="7030A0"/>
              </a:buClr>
              <a:buSzPts val="800"/>
              <a:buFont typeface="Wingdings" panose="05000000000000000000" pitchFamily="2" charset="2"/>
              <a:buChar char="v"/>
            </a:pPr>
            <a:r>
              <a:rPr lang="en-US" b="1" dirty="0">
                <a:solidFill>
                  <a:srgbClr val="7030A0"/>
                </a:solidFill>
                <a:latin typeface="Arial Narrow"/>
                <a:ea typeface="Arial Narrow"/>
                <a:cs typeface="Arial Narrow"/>
                <a:sym typeface="Arial Narrow"/>
              </a:rPr>
              <a:t>Worship</a:t>
            </a:r>
          </a:p>
          <a:p>
            <a:pPr marL="115888" indent="-115888">
              <a:buClr>
                <a:srgbClr val="C9A4E4"/>
              </a:buClr>
              <a:buSzPts val="800"/>
              <a:buFont typeface="Wingdings" panose="05000000000000000000" pitchFamily="2" charset="2"/>
              <a:buChar char="v"/>
            </a:pPr>
            <a:r>
              <a:rPr lang="en-US" b="1" dirty="0">
                <a:solidFill>
                  <a:srgbClr val="B07AD8"/>
                </a:solidFill>
                <a:latin typeface="Arial Narrow" panose="020B0606020202030204" pitchFamily="34" charset="0"/>
                <a:ea typeface="Arial Narrow"/>
                <a:sym typeface="Arial Narrow"/>
              </a:rPr>
              <a:t>Bible Study/Small Group</a:t>
            </a:r>
            <a:endParaRPr lang="en-US" sz="3200" dirty="0">
              <a:solidFill>
                <a:srgbClr val="B07AD8"/>
              </a:solidFill>
              <a:ea typeface="Arial Narrow"/>
              <a:sym typeface="Arial Narrow"/>
            </a:endParaRPr>
          </a:p>
          <a:p>
            <a:pPr marL="115888" indent="-115888">
              <a:buClr>
                <a:srgbClr val="FF0000"/>
              </a:buClr>
              <a:buSzPts val="800"/>
              <a:buFont typeface="Wingdings" panose="05000000000000000000" pitchFamily="2" charset="2"/>
              <a:buChar char="v"/>
            </a:pPr>
            <a:r>
              <a:rPr lang="en-US" b="1" dirty="0">
                <a:solidFill>
                  <a:srgbClr val="FF0066"/>
                </a:solidFill>
                <a:latin typeface="Arial Narrow"/>
                <a:ea typeface="Arial Narrow"/>
                <a:cs typeface="Arial Narrow"/>
                <a:sym typeface="Arial Narrow"/>
              </a:rPr>
              <a:t>High Impact</a:t>
            </a:r>
          </a:p>
          <a:p>
            <a:pPr marL="115888" indent="-115888">
              <a:buClr>
                <a:srgbClr val="EE8640"/>
              </a:buClr>
              <a:buSzPts val="800"/>
              <a:buFont typeface="Wingdings" panose="05000000000000000000" pitchFamily="2" charset="2"/>
              <a:buChar char="v"/>
            </a:pPr>
            <a:r>
              <a:rPr lang="en-US" b="1" dirty="0">
                <a:solidFill>
                  <a:srgbClr val="EE8640"/>
                </a:solidFill>
                <a:latin typeface="Arial Narrow"/>
                <a:ea typeface="Arial Narrow"/>
                <a:sym typeface="Arial Narrow"/>
              </a:rPr>
              <a:t>Leadership Experience</a:t>
            </a:r>
            <a:endParaRPr lang="en-US" sz="3200" dirty="0">
              <a:solidFill>
                <a:srgbClr val="EE8640"/>
              </a:solidFill>
              <a:ea typeface="Arial Narrow"/>
            </a:endParaRPr>
          </a:p>
          <a:p>
            <a:pPr marL="115888" indent="-115888">
              <a:buClr>
                <a:srgbClr val="00B050"/>
              </a:buClr>
              <a:buSzPts val="800"/>
              <a:buFont typeface="Wingdings" panose="05000000000000000000" pitchFamily="2" charset="2"/>
              <a:buChar char="v"/>
            </a:pPr>
            <a:r>
              <a:rPr lang="en-US" b="1" dirty="0">
                <a:solidFill>
                  <a:srgbClr val="00B050"/>
                </a:solidFill>
                <a:latin typeface="Arial Narrow"/>
                <a:ea typeface="Arial Narrow"/>
                <a:cs typeface="Arial Narrow"/>
                <a:sym typeface="Arial Narrow"/>
              </a:rPr>
              <a:t>Service</a:t>
            </a:r>
            <a:endParaRPr lang="en-US" sz="3200" dirty="0"/>
          </a:p>
          <a:p>
            <a:pPr marL="115888" lvl="0" indent="-115888">
              <a:buClr>
                <a:srgbClr val="676DDB"/>
              </a:buClr>
              <a:buSzPts val="800"/>
              <a:buFont typeface="Wingdings" panose="05000000000000000000" pitchFamily="2" charset="2"/>
              <a:buChar char="v"/>
            </a:pPr>
            <a:r>
              <a:rPr lang="en-US" b="1" dirty="0">
                <a:solidFill>
                  <a:srgbClr val="0070C0"/>
                </a:solidFill>
                <a:latin typeface="Arial Narrow"/>
                <a:ea typeface="Arial Narrow"/>
                <a:cs typeface="Arial Narrow"/>
                <a:sym typeface="Arial Narrow"/>
              </a:rPr>
              <a:t>Fellowship</a:t>
            </a:r>
            <a:endParaRPr lang="en-US" sz="3200" dirty="0">
              <a:solidFill>
                <a:srgbClr val="0070C0"/>
              </a:solidFill>
            </a:endParaRPr>
          </a:p>
          <a:p>
            <a:pPr marL="115888" lvl="0" indent="-115888">
              <a:buClr>
                <a:schemeClr val="bg1">
                  <a:lumMod val="65000"/>
                </a:schemeClr>
              </a:buClr>
              <a:buSzPts val="800"/>
              <a:buFont typeface="Wingdings" panose="05000000000000000000" pitchFamily="2" charset="2"/>
              <a:buChar char="v"/>
            </a:pPr>
            <a:r>
              <a:rPr lang="en-US" b="1" dirty="0">
                <a:solidFill>
                  <a:srgbClr val="7F7F7F"/>
                </a:solidFill>
                <a:latin typeface="Arial Narrow"/>
                <a:ea typeface="Arial Narrow"/>
                <a:cs typeface="Arial Narrow"/>
                <a:sym typeface="Arial Narrow"/>
              </a:rPr>
              <a:t>Fundraising</a:t>
            </a:r>
            <a:endParaRPr lang="en-US" sz="3200" dirty="0"/>
          </a:p>
          <a:p>
            <a:pPr marL="115888" lvl="0" indent="-115888">
              <a:buClr>
                <a:srgbClr val="00B0F0"/>
              </a:buClr>
              <a:buSzPts val="800"/>
              <a:buFont typeface="Wingdings" panose="05000000000000000000" pitchFamily="2" charset="2"/>
              <a:buChar char="v"/>
            </a:pPr>
            <a:r>
              <a:rPr lang="en-US" b="1" dirty="0">
                <a:solidFill>
                  <a:srgbClr val="00B0F0"/>
                </a:solidFill>
                <a:latin typeface="Arial Narrow"/>
                <a:ea typeface="Arial Narrow"/>
                <a:cs typeface="Arial Narrow"/>
                <a:sym typeface="Arial Narrow"/>
              </a:rPr>
              <a:t>Church/Community</a:t>
            </a:r>
            <a:endParaRPr sz="1600" b="0" i="0" u="none" strike="noStrike" cap="none" dirty="0">
              <a:solidFill>
                <a:srgbClr val="00B0F0"/>
              </a:solidFill>
              <a:latin typeface="Arial"/>
              <a:ea typeface="Arial"/>
              <a:cs typeface="Arial"/>
            </a:endParaRPr>
          </a:p>
        </p:txBody>
      </p:sp>
      <p:sp>
        <p:nvSpPr>
          <p:cNvPr id="29" name="TextBox 28">
            <a:extLst>
              <a:ext uri="{FF2B5EF4-FFF2-40B4-BE49-F238E27FC236}">
                <a16:creationId xmlns:a16="http://schemas.microsoft.com/office/drawing/2014/main" id="{1072D3A4-32FF-C3DD-04A4-98B5EA39909A}"/>
              </a:ext>
            </a:extLst>
          </p:cNvPr>
          <p:cNvSpPr txBox="1"/>
          <p:nvPr/>
        </p:nvSpPr>
        <p:spPr>
          <a:xfrm>
            <a:off x="238542" y="5157251"/>
            <a:ext cx="2379192" cy="338554"/>
          </a:xfrm>
          <a:prstGeom prst="rect">
            <a:avLst/>
          </a:prstGeom>
          <a:solidFill>
            <a:schemeClr val="bg1">
              <a:lumMod val="85000"/>
            </a:schemeClr>
          </a:solidFill>
          <a:ln w="3175">
            <a:solidFill>
              <a:schemeClr val="tx1"/>
            </a:solidFill>
          </a:ln>
          <a:scene3d>
            <a:camera prst="orthographicFront"/>
            <a:lightRig rig="threePt" dir="t"/>
          </a:scene3d>
          <a:sp3d>
            <a:bevelT/>
          </a:sp3d>
        </p:spPr>
        <p:txBody>
          <a:bodyPr wrap="square">
            <a:spAutoFit/>
          </a:bodyPr>
          <a:lstStyle/>
          <a:p>
            <a:pPr algn="ctr"/>
            <a:r>
              <a:rPr lang="en-US" sz="1600" b="1" dirty="0">
                <a:ln>
                  <a:solidFill>
                    <a:schemeClr val="bg1">
                      <a:lumMod val="50000"/>
                    </a:schemeClr>
                  </a:solidFill>
                </a:ln>
                <a:solidFill>
                  <a:srgbClr val="C9A4E4"/>
                </a:solidFill>
                <a:latin typeface="Arial Narrow" panose="020B0606020202030204" pitchFamily="34" charset="0"/>
              </a:rPr>
              <a:t>Every Week!</a:t>
            </a:r>
            <a:endParaRPr lang="en-US" sz="1600" dirty="0">
              <a:ln>
                <a:solidFill>
                  <a:schemeClr val="bg1">
                    <a:lumMod val="50000"/>
                  </a:schemeClr>
                </a:solidFill>
              </a:ln>
              <a:solidFill>
                <a:srgbClr val="C9A4E4"/>
              </a:solidFill>
              <a:latin typeface="Arial Narrow" panose="020B0606020202030204" pitchFamily="34" charset="0"/>
            </a:endParaRPr>
          </a:p>
        </p:txBody>
      </p:sp>
      <p:sp>
        <p:nvSpPr>
          <p:cNvPr id="3" name="TextBox 2">
            <a:extLst>
              <a:ext uri="{FF2B5EF4-FFF2-40B4-BE49-F238E27FC236}">
                <a16:creationId xmlns:a16="http://schemas.microsoft.com/office/drawing/2014/main" id="{748FD230-B06D-BAC7-CBCA-F857D63DA585}"/>
              </a:ext>
            </a:extLst>
          </p:cNvPr>
          <p:cNvSpPr txBox="1"/>
          <p:nvPr/>
        </p:nvSpPr>
        <p:spPr>
          <a:xfrm>
            <a:off x="238543" y="6111057"/>
            <a:ext cx="2379192" cy="830997"/>
          </a:xfrm>
          <a:prstGeom prst="rect">
            <a:avLst/>
          </a:prstGeom>
          <a:solidFill>
            <a:srgbClr val="EE8640"/>
          </a:solidFill>
        </p:spPr>
        <p:txBody>
          <a:bodyPr wrap="square">
            <a:spAutoFit/>
          </a:bodyPr>
          <a:lstStyle/>
          <a:p>
            <a:r>
              <a:rPr lang="en-US" sz="800" b="1" dirty="0">
                <a:solidFill>
                  <a:schemeClr val="bg1"/>
                </a:solidFill>
                <a:latin typeface="Arial Narrow" panose="020B0606020202030204" pitchFamily="34" charset="0"/>
              </a:rPr>
              <a:t>Youth Leadership Council (YLC) </a:t>
            </a:r>
            <a:r>
              <a:rPr lang="en-US" sz="800" dirty="0">
                <a:solidFill>
                  <a:schemeClr val="bg1"/>
                </a:solidFill>
                <a:latin typeface="Arial Narrow" panose="020B0606020202030204" pitchFamily="34" charset="0"/>
              </a:rPr>
              <a:t>is a group of youth who actively lead in selecting/planning/carrying out of Youth Ministry activities/service that complement St. John’s mission. Each YLC applicant is interviewed by YLC  mentors before determining the Council for the upcoming school year.</a:t>
            </a:r>
          </a:p>
        </p:txBody>
      </p:sp>
      <p:sp>
        <p:nvSpPr>
          <p:cNvPr id="8" name="TextBox 7">
            <a:extLst>
              <a:ext uri="{FF2B5EF4-FFF2-40B4-BE49-F238E27FC236}">
                <a16:creationId xmlns:a16="http://schemas.microsoft.com/office/drawing/2014/main" id="{6DB800E7-8426-1F5C-F919-4EF35C70BF14}"/>
              </a:ext>
            </a:extLst>
          </p:cNvPr>
          <p:cNvSpPr txBox="1"/>
          <p:nvPr/>
        </p:nvSpPr>
        <p:spPr>
          <a:xfrm>
            <a:off x="3445663" y="8824426"/>
            <a:ext cx="3110999" cy="192360"/>
          </a:xfrm>
          <a:prstGeom prst="rect">
            <a:avLst/>
          </a:prstGeom>
          <a:solidFill>
            <a:srgbClr val="FF0000"/>
          </a:solidFill>
        </p:spPr>
        <p:txBody>
          <a:bodyPr wrap="square">
            <a:spAutoFit/>
          </a:bodyPr>
          <a:lstStyle/>
          <a:p>
            <a:r>
              <a:rPr lang="en-US" sz="650" dirty="0">
                <a:solidFill>
                  <a:schemeClr val="bg1"/>
                </a:solidFill>
                <a:latin typeface="Arial Narrow" panose="020B0606020202030204" pitchFamily="34" charset="0"/>
              </a:rPr>
              <a:t>Mission Trip is open to our youth have the opportunity to serve others in another country.</a:t>
            </a:r>
          </a:p>
        </p:txBody>
      </p:sp>
    </p:spTree>
    <p:extLst>
      <p:ext uri="{BB962C8B-B14F-4D97-AF65-F5344CB8AC3E}">
        <p14:creationId xmlns:p14="http://schemas.microsoft.com/office/powerpoint/2010/main" val="255485202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1785</TotalTime>
  <Words>1339</Words>
  <Application>Microsoft Office PowerPoint</Application>
  <PresentationFormat>On-screen Show (4:3)</PresentationFormat>
  <Paragraphs>153</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Calibri</vt:lpstr>
      <vt:lpstr>Arial Narrow</vt:lpstr>
      <vt:lpstr>Arial</vt:lpstr>
      <vt:lpstr>Wingdings</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Jenkins</dc:creator>
  <cp:lastModifiedBy>Betty Jenkins</cp:lastModifiedBy>
  <cp:revision>191</cp:revision>
  <cp:lastPrinted>2025-08-23T00:02:30Z</cp:lastPrinted>
  <dcterms:modified xsi:type="dcterms:W3CDTF">2025-08-28T21:01:55Z</dcterms:modified>
</cp:coreProperties>
</file>