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24384000" cy="13716000"/>
  <p:notesSz cx="6858000" cy="9144000"/>
  <p:embeddedFontLst>
    <p:embeddedFont>
      <p:font typeface="CocogoosePro 1" charset="1" panose="00000400000000000000"/>
      <p:regular r:id="rId28"/>
    </p:embeddedFont>
    <p:embeddedFont>
      <p:font typeface="CocogoosePro 2" charset="1" panose="00000800000000000000"/>
      <p:regular r:id="rId29"/>
    </p:embeddedFont>
    <p:embeddedFont>
      <p:font typeface="Avenir Ultra-Bold Italics" charset="1" panose="020B0803020203090204"/>
      <p:regular r:id="rId30"/>
    </p:embeddedFont>
    <p:embeddedFont>
      <p:font typeface="CocogoosePro 3" charset="1" panose="00000400000000000000"/>
      <p:regular r:id="rId31"/>
    </p:embeddedFont>
    <p:embeddedFont>
      <p:font typeface="Avenir Medium" charset="1" panose="020B0603020203020204"/>
      <p:regular r:id="rId32"/>
    </p:embeddedFont>
    <p:embeddedFont>
      <p:font typeface="Brush Script Italics" charset="1" panose="03060802040406070304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mailto:leslielyles@me.com" TargetMode="External" Type="http://schemas.openxmlformats.org/officeDocument/2006/relationships/hyperlink"/><Relationship Id="rId4" Target="mailto:leslielyles@me.com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459467" y="11928264"/>
            <a:ext cx="3465066" cy="1078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60"/>
              </a:lnSpc>
            </a:pPr>
            <a:r>
              <a:rPr lang="en-US" sz="5900" spc="11">
                <a:solidFill>
                  <a:srgbClr val="FFFAF6"/>
                </a:solidFill>
                <a:latin typeface="CocogoosePro 1"/>
                <a:ea typeface="CocogoosePro 1"/>
                <a:cs typeface="CocogoosePro 1"/>
                <a:sym typeface="CocogoosePro 1"/>
              </a:rPr>
              <a:t>Week 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1261" y="1384354"/>
            <a:ext cx="17041139" cy="3892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08"/>
              </a:lnSpc>
            </a:pPr>
            <a:r>
              <a:rPr lang="en-US" sz="8196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How do I incorporate lament into my communal prayer life?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34936" y="5096294"/>
            <a:ext cx="210503" cy="195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50"/>
              </a:lnSpc>
            </a:pPr>
            <a:r>
              <a:rPr lang="en-US" b="true" sz="65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702565" y="5267744"/>
            <a:ext cx="10353564" cy="1843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676"/>
              </a:lnSpc>
            </a:pPr>
            <a:r>
              <a:rPr lang="en-US" sz="7099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Find a </a:t>
            </a:r>
            <a:r>
              <a:rPr lang="en-US" sz="7099" u="sng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COMMUNITY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948988" y="7196253"/>
            <a:ext cx="17860718" cy="3511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2"/>
              </a:lnSpc>
            </a:pPr>
            <a:r>
              <a:rPr lang="en-US" sz="6500" u="sng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PRAY</a:t>
            </a:r>
            <a:r>
              <a:rPr lang="en-US" sz="65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 together Encourage the</a:t>
            </a:r>
          </a:p>
          <a:p>
            <a:pPr algn="ctr">
              <a:lnSpc>
                <a:spcPts val="14352"/>
              </a:lnSpc>
            </a:pPr>
            <a:r>
              <a:rPr lang="en-US" sz="65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 </a:t>
            </a:r>
            <a:r>
              <a:rPr lang="en-US" sz="6500" u="sng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STUDY</a:t>
            </a:r>
            <a:r>
              <a:rPr lang="en-US" sz="65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 of a lament as a group.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71261" y="11120952"/>
            <a:ext cx="24487174" cy="1445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64"/>
              </a:lnSpc>
            </a:pPr>
            <a:r>
              <a:rPr lang="en-US" sz="56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Respond to community and world crises ﬁrst with </a:t>
            </a:r>
            <a:r>
              <a:rPr lang="en-US" sz="5600" u="sng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LAMENT.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71600" y="4166245"/>
            <a:ext cx="19837640" cy="4964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21"/>
              </a:lnSpc>
            </a:pPr>
            <a:r>
              <a:rPr lang="en-US" sz="13800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Teaching Children to Lament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81933" y="3155950"/>
            <a:ext cx="20939156" cy="7118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Simplify what it is: </a:t>
            </a:r>
          </a:p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A Prayer to God for Help When I </a:t>
            </a:r>
          </a:p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(or Someone I love)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673130" y="10061057"/>
            <a:ext cx="10796764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is hurting.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09667" y="4852244"/>
            <a:ext cx="23728518" cy="2406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552"/>
              </a:lnSpc>
            </a:pPr>
            <a:r>
              <a:rPr lang="en-US" sz="13001" u="sng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HELP</a:t>
            </a:r>
            <a:r>
              <a:rPr lang="en-US" sz="13001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 method using…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239218" y="7045117"/>
            <a:ext cx="18519728" cy="2403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695"/>
              </a:lnSpc>
            </a:pPr>
            <a:r>
              <a:rPr lang="en-US" sz="13101" u="sng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HAND</a:t>
            </a:r>
            <a:r>
              <a:rPr lang="en-US" sz="13101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 motions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12894" y="4419600"/>
            <a:ext cx="6222949" cy="7831131"/>
          </a:xfrm>
          <a:custGeom>
            <a:avLst/>
            <a:gdLst/>
            <a:ahLst/>
            <a:cxnLst/>
            <a:rect r="r" b="b" t="t" l="l"/>
            <a:pathLst>
              <a:path h="7831131" w="6222949">
                <a:moveTo>
                  <a:pt x="0" y="0"/>
                </a:moveTo>
                <a:lnTo>
                  <a:pt x="6222950" y="0"/>
                </a:lnTo>
                <a:lnTo>
                  <a:pt x="6222950" y="7831131"/>
                </a:lnTo>
                <a:lnTo>
                  <a:pt x="0" y="78311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266425" y="5227282"/>
            <a:ext cx="5851160" cy="6215767"/>
          </a:xfrm>
          <a:custGeom>
            <a:avLst/>
            <a:gdLst/>
            <a:ahLst/>
            <a:cxnLst/>
            <a:rect r="r" b="b" t="t" l="l"/>
            <a:pathLst>
              <a:path h="6215767" w="5851160">
                <a:moveTo>
                  <a:pt x="0" y="0"/>
                </a:moveTo>
                <a:lnTo>
                  <a:pt x="5851160" y="0"/>
                </a:lnTo>
                <a:lnTo>
                  <a:pt x="5851160" y="6215767"/>
                </a:lnTo>
                <a:lnTo>
                  <a:pt x="0" y="62157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948147" y="4260847"/>
            <a:ext cx="5851160" cy="8685047"/>
          </a:xfrm>
          <a:custGeom>
            <a:avLst/>
            <a:gdLst/>
            <a:ahLst/>
            <a:cxnLst/>
            <a:rect r="r" b="b" t="t" l="l"/>
            <a:pathLst>
              <a:path h="8685047" w="5851160">
                <a:moveTo>
                  <a:pt x="0" y="0"/>
                </a:moveTo>
                <a:lnTo>
                  <a:pt x="5851160" y="0"/>
                </a:lnTo>
                <a:lnTo>
                  <a:pt x="5851160" y="8685047"/>
                </a:lnTo>
                <a:lnTo>
                  <a:pt x="0" y="86850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24087" y="1606117"/>
            <a:ext cx="17818227" cy="2174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660"/>
              </a:lnSpc>
            </a:pPr>
            <a:r>
              <a:rPr lang="en-US" sz="11900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H- Head to God First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46247" y="4375147"/>
            <a:ext cx="5884897" cy="8424882"/>
          </a:xfrm>
          <a:custGeom>
            <a:avLst/>
            <a:gdLst/>
            <a:ahLst/>
            <a:cxnLst/>
            <a:rect r="r" b="b" t="t" l="l"/>
            <a:pathLst>
              <a:path h="8424882" w="5884897">
                <a:moveTo>
                  <a:pt x="0" y="0"/>
                </a:moveTo>
                <a:lnTo>
                  <a:pt x="5884897" y="0"/>
                </a:lnTo>
                <a:lnTo>
                  <a:pt x="5884897" y="8424881"/>
                </a:lnTo>
                <a:lnTo>
                  <a:pt x="0" y="8424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702108" y="5003206"/>
            <a:ext cx="6311741" cy="6801441"/>
          </a:xfrm>
          <a:custGeom>
            <a:avLst/>
            <a:gdLst/>
            <a:ahLst/>
            <a:cxnLst/>
            <a:rect r="r" b="b" t="t" l="l"/>
            <a:pathLst>
              <a:path h="6801441" w="6311741">
                <a:moveTo>
                  <a:pt x="0" y="0"/>
                </a:moveTo>
                <a:lnTo>
                  <a:pt x="6311741" y="0"/>
                </a:lnTo>
                <a:lnTo>
                  <a:pt x="6311741" y="6801441"/>
                </a:lnTo>
                <a:lnTo>
                  <a:pt x="0" y="68014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830800" y="4191486"/>
            <a:ext cx="5530834" cy="8424882"/>
          </a:xfrm>
          <a:custGeom>
            <a:avLst/>
            <a:gdLst/>
            <a:ahLst/>
            <a:cxnLst/>
            <a:rect r="r" b="b" t="t" l="l"/>
            <a:pathLst>
              <a:path h="8424882" w="5530834">
                <a:moveTo>
                  <a:pt x="0" y="0"/>
                </a:moveTo>
                <a:lnTo>
                  <a:pt x="5530834" y="0"/>
                </a:lnTo>
                <a:lnTo>
                  <a:pt x="5530834" y="8424881"/>
                </a:lnTo>
                <a:lnTo>
                  <a:pt x="0" y="84248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12065" y="1547731"/>
            <a:ext cx="17618735" cy="2098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100"/>
              </a:lnSpc>
            </a:pPr>
            <a:r>
              <a:rPr lang="en-US" sz="11500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E- Express Your Pain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76300" y="4972050"/>
            <a:ext cx="5531853" cy="7539123"/>
          </a:xfrm>
          <a:custGeom>
            <a:avLst/>
            <a:gdLst/>
            <a:ahLst/>
            <a:cxnLst/>
            <a:rect r="r" b="b" t="t" l="l"/>
            <a:pathLst>
              <a:path h="7539123" w="5531853">
                <a:moveTo>
                  <a:pt x="0" y="0"/>
                </a:moveTo>
                <a:lnTo>
                  <a:pt x="5531853" y="0"/>
                </a:lnTo>
                <a:lnTo>
                  <a:pt x="5531853" y="7539123"/>
                </a:lnTo>
                <a:lnTo>
                  <a:pt x="0" y="75391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042397" y="4972050"/>
            <a:ext cx="5740946" cy="7539123"/>
          </a:xfrm>
          <a:custGeom>
            <a:avLst/>
            <a:gdLst/>
            <a:ahLst/>
            <a:cxnLst/>
            <a:rect r="r" b="b" t="t" l="l"/>
            <a:pathLst>
              <a:path h="7539123" w="5740946">
                <a:moveTo>
                  <a:pt x="0" y="0"/>
                </a:moveTo>
                <a:lnTo>
                  <a:pt x="5740946" y="0"/>
                </a:lnTo>
                <a:lnTo>
                  <a:pt x="5740946" y="7539123"/>
                </a:lnTo>
                <a:lnTo>
                  <a:pt x="0" y="75391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055350" y="7025488"/>
            <a:ext cx="7376150" cy="3432258"/>
          </a:xfrm>
          <a:custGeom>
            <a:avLst/>
            <a:gdLst/>
            <a:ahLst/>
            <a:cxnLst/>
            <a:rect r="r" b="b" t="t" l="l"/>
            <a:pathLst>
              <a:path h="3432258" w="7376150">
                <a:moveTo>
                  <a:pt x="0" y="0"/>
                </a:moveTo>
                <a:lnTo>
                  <a:pt x="7376150" y="0"/>
                </a:lnTo>
                <a:lnTo>
                  <a:pt x="7376150" y="3432257"/>
                </a:lnTo>
                <a:lnTo>
                  <a:pt x="0" y="3432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91697" y="2936367"/>
            <a:ext cx="20644412" cy="1723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160"/>
              </a:lnSpc>
            </a:pPr>
            <a:r>
              <a:rPr lang="en-US" sz="9400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L- Lift Up Your Need for Help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5850" y="4362450"/>
            <a:ext cx="5367852" cy="8738787"/>
          </a:xfrm>
          <a:custGeom>
            <a:avLst/>
            <a:gdLst/>
            <a:ahLst/>
            <a:cxnLst/>
            <a:rect r="r" b="b" t="t" l="l"/>
            <a:pathLst>
              <a:path h="8738787" w="5367852">
                <a:moveTo>
                  <a:pt x="0" y="0"/>
                </a:moveTo>
                <a:lnTo>
                  <a:pt x="5367852" y="0"/>
                </a:lnTo>
                <a:lnTo>
                  <a:pt x="5367852" y="8738787"/>
                </a:lnTo>
                <a:lnTo>
                  <a:pt x="0" y="87387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331128" y="5024037"/>
            <a:ext cx="5721791" cy="7415613"/>
          </a:xfrm>
          <a:custGeom>
            <a:avLst/>
            <a:gdLst/>
            <a:ahLst/>
            <a:cxnLst/>
            <a:rect r="r" b="b" t="t" l="l"/>
            <a:pathLst>
              <a:path h="7415613" w="5721791">
                <a:moveTo>
                  <a:pt x="0" y="0"/>
                </a:moveTo>
                <a:lnTo>
                  <a:pt x="5721791" y="0"/>
                </a:lnTo>
                <a:lnTo>
                  <a:pt x="5721791" y="7415613"/>
                </a:lnTo>
                <a:lnTo>
                  <a:pt x="0" y="74156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930308" y="4436269"/>
            <a:ext cx="5312731" cy="8591150"/>
          </a:xfrm>
          <a:custGeom>
            <a:avLst/>
            <a:gdLst/>
            <a:ahLst/>
            <a:cxnLst/>
            <a:rect r="r" b="b" t="t" l="l"/>
            <a:pathLst>
              <a:path h="8591150" w="5312731">
                <a:moveTo>
                  <a:pt x="0" y="0"/>
                </a:moveTo>
                <a:lnTo>
                  <a:pt x="5312730" y="0"/>
                </a:lnTo>
                <a:lnTo>
                  <a:pt x="5312730" y="8591150"/>
                </a:lnTo>
                <a:lnTo>
                  <a:pt x="0" y="85911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6117" y="1856003"/>
            <a:ext cx="20384414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P- Put Your Trust in God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3456971" y="374446"/>
            <a:ext cx="22467595" cy="6137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54"/>
              </a:lnSpc>
            </a:pPr>
            <a:r>
              <a:rPr lang="en-US" sz="6622" u="sng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Younger Children:</a:t>
            </a:r>
          </a:p>
          <a:p>
            <a:pPr algn="ctr">
              <a:lnSpc>
                <a:spcPts val="9854"/>
              </a:lnSpc>
            </a:pPr>
            <a:r>
              <a:rPr lang="en-US" sz="6622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 Take each step slowly and help </a:t>
            </a:r>
          </a:p>
          <a:p>
            <a:pPr algn="ctr">
              <a:lnSpc>
                <a:spcPts val="9854"/>
              </a:lnSpc>
            </a:pPr>
            <a:r>
              <a:rPr lang="en-US" sz="6622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apply the child’s </a:t>
            </a:r>
          </a:p>
          <a:p>
            <a:pPr algn="ctr">
              <a:lnSpc>
                <a:spcPts val="8198"/>
              </a:lnSpc>
            </a:pPr>
            <a:r>
              <a:rPr lang="en-US" sz="6622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situation to each step </a:t>
            </a:r>
          </a:p>
          <a:p>
            <a:pPr algn="ctr">
              <a:lnSpc>
                <a:spcPts val="1150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4404979" y="11557881"/>
            <a:ext cx="16710438" cy="1526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04"/>
              </a:lnSpc>
            </a:pPr>
            <a:r>
              <a:rPr lang="en-US" sz="8000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Provide </a:t>
            </a:r>
            <a:r>
              <a:rPr lang="en-US" sz="8000" u="sng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encouragement.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28593" y="6667500"/>
            <a:ext cx="22555407" cy="5810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  <a:spcBef>
                <a:spcPct val="0"/>
              </a:spcBef>
            </a:pPr>
            <a:r>
              <a:rPr lang="en-US" sz="6200" u="sng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Olde</a:t>
            </a:r>
            <a:r>
              <a:rPr lang="en-US" sz="6200" u="sng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r Children: </a:t>
            </a:r>
          </a:p>
          <a:p>
            <a:pPr algn="ctr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Explain each step and then allow them to </a:t>
            </a:r>
          </a:p>
          <a:p>
            <a:pPr algn="ctr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come up with their own </a:t>
            </a:r>
          </a:p>
          <a:p>
            <a:pPr algn="ctr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part of each step. Guide if needed. 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47384" y="2948387"/>
            <a:ext cx="23489231" cy="4366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57"/>
              </a:lnSpc>
            </a:pPr>
            <a:r>
              <a:rPr lang="en-US" sz="77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MODEL lament in personal times of difﬁculty and </a:t>
            </a:r>
            <a:r>
              <a:rPr lang="en-US" sz="7700" u="sng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INVITE</a:t>
            </a:r>
            <a:r>
              <a:rPr lang="en-US" sz="77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 children to pray/lament with you.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5962" y="8672659"/>
            <a:ext cx="22957021" cy="3031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04"/>
              </a:lnSpc>
            </a:pPr>
            <a:r>
              <a:rPr lang="en-US" sz="8000" u="sng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GUIDED</a:t>
            </a:r>
            <a:r>
              <a:rPr lang="en-US" sz="80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 prayers of lament (especially helpful with very young children.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48755" y="3055262"/>
            <a:ext cx="20077794" cy="8909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75"/>
              </a:lnSpc>
            </a:pPr>
            <a:r>
              <a:rPr lang="en-US" sz="13500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How do I incorporate lament into my personal prayer life?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86499" y="636577"/>
            <a:ext cx="15801804" cy="10310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60"/>
              </a:lnSpc>
            </a:pPr>
            <a:r>
              <a:rPr lang="en-US" sz="7500" u="sng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Read and teach stories of God’s FAITHFULNESS in difﬁcult times. </a:t>
            </a:r>
          </a:p>
          <a:p>
            <a:pPr algn="ctr">
              <a:lnSpc>
                <a:spcPts val="12193"/>
              </a:lnSpc>
            </a:pPr>
            <a:r>
              <a:rPr lang="en-US" sz="55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WHY??? Examples: Noah’s Ark</a:t>
            </a:r>
          </a:p>
          <a:p>
            <a:pPr algn="ctr">
              <a:lnSpc>
                <a:spcPts val="12193"/>
              </a:lnSpc>
            </a:pPr>
            <a:r>
              <a:rPr lang="en-US" sz="55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 (Genesis 6:5-9:17) </a:t>
            </a:r>
          </a:p>
          <a:p>
            <a:pPr algn="ctr">
              <a:lnSpc>
                <a:spcPts val="4675"/>
              </a:lnSpc>
            </a:pPr>
            <a:r>
              <a:rPr lang="en-US" sz="55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Esther (Esther) </a:t>
            </a:r>
          </a:p>
          <a:p>
            <a:pPr algn="ctr">
              <a:lnSpc>
                <a:spcPts val="12193"/>
              </a:lnSpc>
            </a:pPr>
            <a:r>
              <a:rPr lang="en-US" sz="55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Jonah &amp; the Whale (Jonah 1-3) </a:t>
            </a:r>
          </a:p>
          <a:p>
            <a:pPr algn="ctr">
              <a:lnSpc>
                <a:spcPts val="4675"/>
              </a:lnSpc>
            </a:pPr>
            <a:r>
              <a:rPr lang="en-US" sz="55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Daniel and the Lion’s Den (Daniel 6)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86499" y="10967411"/>
            <a:ext cx="17322530" cy="1568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02"/>
              </a:lnSpc>
            </a:pPr>
            <a:r>
              <a:rPr lang="en-US" sz="60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Paul Singing in Prison (Acts 16:16-40) ***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30849" y="4421814"/>
            <a:ext cx="20246569" cy="4500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19"/>
              </a:lnSpc>
            </a:pPr>
            <a:r>
              <a:rPr lang="en-US" sz="12299" spc="12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Where do I go</a:t>
            </a:r>
          </a:p>
          <a:p>
            <a:pPr algn="ctr">
              <a:lnSpc>
                <a:spcPts val="17918"/>
              </a:lnSpc>
            </a:pPr>
            <a:r>
              <a:rPr lang="en-US" sz="12799" spc="12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 from here?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58453" y="1978027"/>
            <a:ext cx="19099997" cy="3797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39"/>
              </a:lnSpc>
            </a:pPr>
            <a:r>
              <a:rPr lang="en-US" sz="10599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Thank you for</a:t>
            </a:r>
          </a:p>
          <a:p>
            <a:pPr algn="ctr">
              <a:lnSpc>
                <a:spcPts val="14839"/>
              </a:lnSpc>
            </a:pPr>
            <a:r>
              <a:rPr lang="en-US" sz="10599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 joining us!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990947" y="9637586"/>
            <a:ext cx="7019156" cy="957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98"/>
              </a:lnSpc>
            </a:pPr>
            <a:r>
              <a:rPr lang="en-US" sz="4800">
                <a:solidFill>
                  <a:srgbClr val="FFFFFF"/>
                </a:solidFill>
                <a:latin typeface="CocogoosePro 1"/>
                <a:ea typeface="CocogoosePro 1"/>
                <a:cs typeface="CocogoosePro 1"/>
                <a:sym typeface="CocogoosePro 1"/>
                <a:hlinkClick r:id="rId3" tooltip="mailto:leslielyles@me.com"/>
              </a:rPr>
              <a:t>leslielyles@me.com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97361" y="10602782"/>
            <a:ext cx="4422181" cy="957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98"/>
              </a:lnSpc>
            </a:pPr>
            <a:r>
              <a:rPr lang="en-US" sz="4800">
                <a:solidFill>
                  <a:srgbClr val="FFFFFF"/>
                </a:solidFill>
                <a:latin typeface="CocogoosePro 1"/>
                <a:ea typeface="CocogoosePro 1"/>
                <a:cs typeface="CocogoosePro 1"/>
                <a:sym typeface="CocogoosePro 1"/>
              </a:rPr>
              <a:t>318-446-2562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91602" y="6705600"/>
            <a:ext cx="18417845" cy="878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CocogoosePro 1"/>
                <a:ea typeface="CocogoosePro 1"/>
                <a:cs typeface="CocogoosePro 1"/>
                <a:sym typeface="CocogoosePro 1"/>
              </a:rPr>
              <a:t>Please text or e-mail me if you have ANY questions: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23435" y="7869488"/>
            <a:ext cx="7154180" cy="199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39"/>
              </a:lnSpc>
            </a:pPr>
            <a:r>
              <a:rPr lang="en-US" sz="11600" i="true">
                <a:solidFill>
                  <a:srgbClr val="FFFFFF"/>
                </a:solidFill>
                <a:latin typeface="Brush Script Italics"/>
                <a:ea typeface="Brush Script Italics"/>
                <a:cs typeface="Brush Script Italics"/>
                <a:sym typeface="Brush Script Italics"/>
                <a:hlinkClick r:id="rId4" tooltip="mailto:leslielyles@me.com"/>
              </a:rPr>
              <a:t>Leslie Bowers</a:t>
            </a:r>
            <a:r>
              <a:rPr lang="en-US" sz="11600" i="true">
                <a:solidFill>
                  <a:srgbClr val="FFFFFF"/>
                </a:solidFill>
                <a:latin typeface="Brush Script Italics"/>
                <a:ea typeface="Brush Script Italics"/>
                <a:cs typeface="Brush Script Italics"/>
                <a:sym typeface="Brush Script Italics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760225" y="5597606"/>
            <a:ext cx="4501401" cy="108156"/>
            <a:chOff x="0" y="0"/>
            <a:chExt cx="4501401" cy="10816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01388" cy="108204"/>
            </a:xfrm>
            <a:custGeom>
              <a:avLst/>
              <a:gdLst/>
              <a:ahLst/>
              <a:cxnLst/>
              <a:rect r="r" b="b" t="t" l="l"/>
              <a:pathLst>
                <a:path h="108204" w="4501388">
                  <a:moveTo>
                    <a:pt x="0" y="0"/>
                  </a:moveTo>
                  <a:lnTo>
                    <a:pt x="4501388" y="0"/>
                  </a:lnTo>
                  <a:lnTo>
                    <a:pt x="4501388" y="108204"/>
                  </a:lnTo>
                  <a:lnTo>
                    <a:pt x="0" y="1082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07322" y="3803770"/>
            <a:ext cx="19076998" cy="8161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50"/>
              </a:lnSpc>
            </a:pPr>
            <a:r>
              <a:rPr lang="en-US" sz="12701" spc="25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Study the Psalms of Lament (List can be found in your workbook)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5588087" y="5192163"/>
            <a:ext cx="13100896" cy="34917"/>
            <a:chOff x="0" y="0"/>
            <a:chExt cx="11436096" cy="304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436096" cy="30480"/>
            </a:xfrm>
            <a:custGeom>
              <a:avLst/>
              <a:gdLst/>
              <a:ahLst/>
              <a:cxnLst/>
              <a:rect r="r" b="b" t="t" l="l"/>
              <a:pathLst>
                <a:path h="30480" w="11436096">
                  <a:moveTo>
                    <a:pt x="0" y="0"/>
                  </a:moveTo>
                  <a:lnTo>
                    <a:pt x="11436096" y="0"/>
                  </a:lnTo>
                  <a:lnTo>
                    <a:pt x="11436096" y="30480"/>
                  </a:lnTo>
                  <a:lnTo>
                    <a:pt x="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290623" y="1304995"/>
            <a:ext cx="17142944" cy="2774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35"/>
              </a:lnSpc>
            </a:pPr>
            <a:r>
              <a:rPr lang="en-US" sz="12471" spc="24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Study the Psalms</a:t>
            </a:r>
          </a:p>
          <a:p>
            <a:pPr algn="l">
              <a:lnSpc>
                <a:spcPts val="6235"/>
              </a:lnSpc>
            </a:pPr>
          </a:p>
          <a:p>
            <a:pPr algn="l">
              <a:lnSpc>
                <a:spcPts val="6235"/>
              </a:lnSpc>
            </a:pPr>
            <a:r>
              <a:rPr lang="en-US" sz="12471" spc="24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 of Lament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995734" y="3967867"/>
            <a:ext cx="155448" cy="145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00"/>
              </a:lnSpc>
            </a:pPr>
            <a:r>
              <a:rPr lang="en-US" b="true" sz="4800" i="true">
                <a:solidFill>
                  <a:srgbClr val="FFFFFF"/>
                </a:solidFill>
                <a:latin typeface="Avenir Ultra-Bold Italics"/>
                <a:ea typeface="Avenir Ultra-Bold Italics"/>
                <a:cs typeface="Avenir Ultra-Bold Italics"/>
                <a:sym typeface="Avenir Ultra-Bold Italics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628910" y="4038665"/>
            <a:ext cx="13538076" cy="1188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02"/>
              </a:lnSpc>
            </a:pPr>
            <a:r>
              <a:rPr lang="en-US" sz="4800">
                <a:solidFill>
                  <a:srgbClr val="FFFFFF"/>
                </a:solidFill>
                <a:latin typeface="CocogoosePro 1"/>
                <a:ea typeface="CocogoosePro 1"/>
                <a:cs typeface="CocogoosePro 1"/>
                <a:sym typeface="CocogoosePro 1"/>
              </a:rPr>
              <a:t>GABCWomen’s Bible Study Handbook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623524" y="5453229"/>
            <a:ext cx="994280" cy="1188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02"/>
              </a:lnSpc>
            </a:pPr>
            <a:r>
              <a:rPr lang="en-US" sz="48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a)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449499" y="5519904"/>
            <a:ext cx="12719790" cy="1188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02"/>
              </a:lnSpc>
            </a:pPr>
            <a:r>
              <a:rPr lang="en-US" sz="48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Method:Psalms (pg. 14) by Lisa Harper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187939" y="6670219"/>
            <a:ext cx="16008123" cy="1188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02"/>
              </a:lnSpc>
            </a:pPr>
            <a:r>
              <a:rPr lang="en-US" sz="48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b) Method: Meditate (pg. 22) by Jaime Cornelius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87939" y="7904849"/>
            <a:ext cx="634561" cy="1188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02"/>
              </a:lnSpc>
            </a:pPr>
            <a:r>
              <a:rPr lang="en-US" sz="48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c)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822500" y="7940127"/>
            <a:ext cx="13968717" cy="1188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02"/>
              </a:lnSpc>
            </a:pPr>
            <a:r>
              <a:rPr lang="en-US" sz="48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Method: FLAP (pg. 23) by Debbie Stuart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366804" y="9157117"/>
            <a:ext cx="15543462" cy="1188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02"/>
              </a:lnSpc>
            </a:pPr>
            <a:r>
              <a:rPr lang="en-US" sz="48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d) Method: Homiletics (pg. 29) by Jan Burkhart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588087" y="10431257"/>
            <a:ext cx="741615" cy="2445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02"/>
              </a:lnSpc>
            </a:pPr>
            <a:r>
              <a:rPr lang="en-US" sz="48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e) f)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494945" y="10469357"/>
            <a:ext cx="10674344" cy="1188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2"/>
              </a:lnSpc>
            </a:pPr>
            <a:r>
              <a:rPr lang="en-US" sz="48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Bible Study Applications (pg. 38) 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329702" y="12053708"/>
            <a:ext cx="11280279" cy="823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7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P</a:t>
            </a:r>
            <a:r>
              <a:rPr lang="en-US" sz="48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assage Study Worksheet (pg. 39)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0723" y="2019300"/>
            <a:ext cx="21335181" cy="2583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00"/>
              </a:lnSpc>
            </a:pPr>
            <a:r>
              <a:rPr lang="en-US" sz="11601" spc="23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Study the Psalms of</a:t>
            </a:r>
          </a:p>
          <a:p>
            <a:pPr algn="l">
              <a:lnSpc>
                <a:spcPts val="5800"/>
              </a:lnSpc>
            </a:pPr>
          </a:p>
          <a:p>
            <a:pPr algn="l">
              <a:lnSpc>
                <a:spcPts val="5800"/>
              </a:lnSpc>
            </a:pPr>
            <a:r>
              <a:rPr lang="en-US" sz="11601" spc="23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Lament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120430" y="4073214"/>
            <a:ext cx="194310" cy="1812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00"/>
              </a:lnSpc>
            </a:pPr>
            <a:r>
              <a:rPr lang="en-US" b="true" sz="6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1600" y="5064323"/>
            <a:ext cx="23588292" cy="1423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93"/>
              </a:lnSpc>
            </a:pPr>
            <a:r>
              <a:rPr lang="en-US" sz="5500" u="sng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Read ALOUD Psalms of lament during your prayer time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440884" y="6192553"/>
            <a:ext cx="12687893" cy="1568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02"/>
              </a:lnSpc>
            </a:pPr>
            <a:r>
              <a:rPr lang="en-US" sz="60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(repetitively if necessary)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634572" y="8847935"/>
            <a:ext cx="16439139" cy="3254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2"/>
              </a:lnSpc>
            </a:pPr>
            <a:r>
              <a:rPr lang="en-US" sz="6000" u="sng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WRITE OUT</a:t>
            </a:r>
            <a:r>
              <a:rPr lang="en-US" sz="60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 a psalm of lament and put it somewhere you will see it.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4199" y="1089005"/>
            <a:ext cx="14972062" cy="1945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0"/>
              </a:lnSpc>
            </a:pPr>
            <a:r>
              <a:rPr lang="en-US" sz="8700" spc="17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Study the Psalms of</a:t>
            </a:r>
          </a:p>
          <a:p>
            <a:pPr algn="l">
              <a:lnSpc>
                <a:spcPts val="4350"/>
              </a:lnSpc>
            </a:pPr>
          </a:p>
          <a:p>
            <a:pPr algn="l">
              <a:lnSpc>
                <a:spcPts val="4350"/>
              </a:lnSpc>
            </a:pPr>
            <a:r>
              <a:rPr lang="en-US" sz="8700" spc="17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Lament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77034" y="2546737"/>
            <a:ext cx="155448" cy="1452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00"/>
              </a:lnSpc>
            </a:pPr>
            <a:r>
              <a:rPr lang="en-US" b="true" sz="4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1600" y="2775337"/>
            <a:ext cx="19047943" cy="1223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14"/>
              </a:lnSpc>
            </a:pPr>
            <a:r>
              <a:rPr lang="en-US" sz="4999" u="sng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Ask yourself questions about that particular psalm: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24199" y="4326429"/>
            <a:ext cx="21640800" cy="8731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08"/>
              </a:lnSpc>
            </a:pPr>
            <a:r>
              <a:rPr lang="en-US" sz="4803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a)What is the Psalmist feeling? </a:t>
            </a:r>
          </a:p>
          <a:p>
            <a:pPr algn="l">
              <a:lnSpc>
                <a:spcPts val="9908"/>
              </a:lnSpc>
            </a:pPr>
            <a:r>
              <a:rPr lang="en-US" sz="4803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b)How does he express those feelings? </a:t>
            </a:r>
          </a:p>
          <a:p>
            <a:pPr algn="l">
              <a:lnSpc>
                <a:spcPts val="9908"/>
              </a:lnSpc>
            </a:pPr>
            <a:r>
              <a:rPr lang="en-US" sz="4803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c)What does this Psalm teach me about God? </a:t>
            </a:r>
          </a:p>
          <a:p>
            <a:pPr algn="l">
              <a:lnSpc>
                <a:spcPts val="9908"/>
              </a:lnSpc>
            </a:pPr>
            <a:r>
              <a:rPr lang="en-US" sz="4803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d)How does he show his faith in God? </a:t>
            </a:r>
          </a:p>
          <a:p>
            <a:pPr algn="l">
              <a:lnSpc>
                <a:spcPts val="9908"/>
              </a:lnSpc>
            </a:pPr>
            <a:r>
              <a:rPr lang="en-US" sz="4803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e)Can I relate to any part of this Psalm? How? Why? </a:t>
            </a:r>
          </a:p>
          <a:p>
            <a:pPr algn="l">
              <a:lnSpc>
                <a:spcPts val="9908"/>
              </a:lnSpc>
            </a:pPr>
            <a:r>
              <a:rPr lang="en-US" sz="4803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f)Did any verse stand out to me? Why? </a:t>
            </a:r>
          </a:p>
          <a:p>
            <a:pPr algn="l">
              <a:lnSpc>
                <a:spcPts val="9908"/>
              </a:lnSpc>
            </a:pPr>
            <a:r>
              <a:rPr lang="en-US" sz="4803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g)Is the Holy Spirit prompting me to action through this Psalm?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2043" y="406040"/>
            <a:ext cx="13334569" cy="3421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129"/>
              </a:lnSpc>
            </a:pPr>
            <a:r>
              <a:rPr lang="en-US" sz="10201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Write your own </a:t>
            </a:r>
          </a:p>
          <a:p>
            <a:pPr algn="l">
              <a:lnSpc>
                <a:spcPts val="13129"/>
              </a:lnSpc>
            </a:pPr>
            <a:r>
              <a:rPr lang="en-US" sz="10201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lament and…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163110" y="4688269"/>
            <a:ext cx="22145864" cy="2505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91"/>
              </a:lnSpc>
            </a:pPr>
            <a:r>
              <a:rPr lang="en-US" sz="14600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Pray it out loud!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320861" y="7089172"/>
            <a:ext cx="239649" cy="2233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500"/>
              </a:lnSpc>
            </a:pPr>
            <a:r>
              <a:rPr lang="en-US" b="true" sz="74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331043" y="7386760"/>
            <a:ext cx="13110210" cy="2121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500"/>
              </a:lnSpc>
            </a:pPr>
            <a:r>
              <a:rPr lang="en-US" sz="74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Keep it in a </a:t>
            </a:r>
            <a:r>
              <a:rPr lang="en-US" sz="7400" u="sng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JOURNAL.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114270" y="9288123"/>
            <a:ext cx="8856635" cy="2121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500"/>
              </a:lnSpc>
            </a:pPr>
            <a:r>
              <a:rPr lang="en-US" sz="74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Be </a:t>
            </a:r>
            <a:r>
              <a:rPr lang="en-US" sz="7400" u="sng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PERSISTENT!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5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88742" y="1104900"/>
            <a:ext cx="18477874" cy="9116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38"/>
              </a:lnSpc>
            </a:pPr>
            <a:r>
              <a:rPr lang="en-US" sz="13782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Listen </a:t>
            </a:r>
          </a:p>
          <a:p>
            <a:pPr algn="ctr">
              <a:lnSpc>
                <a:spcPts val="17738"/>
              </a:lnSpc>
            </a:pPr>
            <a:r>
              <a:rPr lang="en-US" sz="13782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to songs and hymns of </a:t>
            </a:r>
          </a:p>
          <a:p>
            <a:pPr algn="ctr">
              <a:lnSpc>
                <a:spcPts val="17738"/>
              </a:lnSpc>
            </a:pPr>
            <a:r>
              <a:rPr lang="en-US" sz="13782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lament.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30520" y="11167529"/>
            <a:ext cx="22919501" cy="1685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051"/>
              </a:lnSpc>
            </a:pPr>
            <a:r>
              <a:rPr lang="en-US" sz="9000">
                <a:solidFill>
                  <a:srgbClr val="FFFFFF"/>
                </a:solidFill>
                <a:latin typeface="CocogoosePro 3"/>
                <a:ea typeface="CocogoosePro 3"/>
                <a:cs typeface="CocogoosePro 3"/>
                <a:sym typeface="CocogoosePro 3"/>
              </a:rPr>
              <a:t>(see“additional resources on pg. 38)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42080" y="3847099"/>
            <a:ext cx="21187762" cy="3328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9"/>
              </a:lnSpc>
            </a:pPr>
            <a:r>
              <a:rPr lang="en-US" sz="9999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How do I </a:t>
            </a:r>
          </a:p>
          <a:p>
            <a:pPr algn="ctr">
              <a:lnSpc>
                <a:spcPts val="12869"/>
              </a:lnSpc>
            </a:pPr>
            <a:r>
              <a:rPr lang="en-US" sz="9999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incorporate lament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56330" y="7294221"/>
            <a:ext cx="21473512" cy="3328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9"/>
              </a:lnSpc>
            </a:pPr>
            <a:r>
              <a:rPr lang="en-US" sz="9999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into my communal </a:t>
            </a:r>
          </a:p>
          <a:p>
            <a:pPr algn="ctr">
              <a:lnSpc>
                <a:spcPts val="12869"/>
              </a:lnSpc>
            </a:pPr>
            <a:r>
              <a:rPr lang="en-US" sz="9999">
                <a:solidFill>
                  <a:srgbClr val="FFFFFF"/>
                </a:solidFill>
                <a:latin typeface="CocogoosePro 2"/>
                <a:ea typeface="CocogoosePro 2"/>
                <a:cs typeface="CocogoosePro 2"/>
                <a:sym typeface="CocogoosePro 2"/>
              </a:rPr>
              <a:t>prayer life?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DAGwb3QpRRI</dc:identifier>
  <dcterms:modified xsi:type="dcterms:W3CDTF">2011-08-01T06:04:30Z</dcterms:modified>
  <cp:revision>1</cp:revision>
  <dc:title>How do I incorporate lament into my personal prayer life?</dc:title>
</cp:coreProperties>
</file>