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57" r:id="rId5"/>
    <p:sldId id="262" r:id="rId6"/>
    <p:sldId id="269" r:id="rId7"/>
    <p:sldId id="268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83" r:id="rId17"/>
    <p:sldId id="258" r:id="rId18"/>
    <p:sldId id="259" r:id="rId19"/>
    <p:sldId id="266" r:id="rId20"/>
    <p:sldId id="278" r:id="rId21"/>
    <p:sldId id="280" r:id="rId22"/>
    <p:sldId id="267" r:id="rId23"/>
    <p:sldId id="261" r:id="rId24"/>
    <p:sldId id="282" r:id="rId25"/>
    <p:sldId id="284" r:id="rId26"/>
    <p:sldId id="265" r:id="rId27"/>
    <p:sldId id="286" r:id="rId28"/>
    <p:sldId id="288" r:id="rId29"/>
    <p:sldId id="287" r:id="rId30"/>
    <p:sldId id="290" r:id="rId31"/>
    <p:sldId id="291" r:id="rId32"/>
    <p:sldId id="292" r:id="rId33"/>
    <p:sldId id="289" r:id="rId34"/>
    <p:sldId id="293" r:id="rId35"/>
    <p:sldId id="294" r:id="rId36"/>
    <p:sldId id="296" r:id="rId37"/>
    <p:sldId id="298" r:id="rId38"/>
    <p:sldId id="297" r:id="rId39"/>
    <p:sldId id="295" r:id="rId40"/>
    <p:sldId id="299" r:id="rId41"/>
    <p:sldId id="281" r:id="rId42"/>
    <p:sldId id="301" r:id="rId43"/>
    <p:sldId id="302" r:id="rId44"/>
    <p:sldId id="300" r:id="rId45"/>
    <p:sldId id="285" r:id="rId46"/>
    <p:sldId id="279" r:id="rId47"/>
    <p:sldId id="260" r:id="rId48"/>
    <p:sldId id="308" r:id="rId49"/>
    <p:sldId id="306" r:id="rId50"/>
    <p:sldId id="305" r:id="rId51"/>
    <p:sldId id="309" r:id="rId52"/>
    <p:sldId id="304" r:id="rId53"/>
    <p:sldId id="303" r:id="rId54"/>
    <p:sldId id="312" r:id="rId55"/>
    <p:sldId id="311" r:id="rId56"/>
    <p:sldId id="328" r:id="rId57"/>
    <p:sldId id="310" r:id="rId58"/>
    <p:sldId id="314" r:id="rId59"/>
    <p:sldId id="316" r:id="rId60"/>
    <p:sldId id="318" r:id="rId61"/>
    <p:sldId id="319" r:id="rId62"/>
    <p:sldId id="313" r:id="rId63"/>
    <p:sldId id="317" r:id="rId64"/>
    <p:sldId id="320" r:id="rId65"/>
    <p:sldId id="315" r:id="rId66"/>
    <p:sldId id="322" r:id="rId67"/>
    <p:sldId id="321" r:id="rId68"/>
    <p:sldId id="324" r:id="rId69"/>
    <p:sldId id="325" r:id="rId70"/>
    <p:sldId id="326" r:id="rId71"/>
    <p:sldId id="327" r:id="rId72"/>
    <p:sldId id="329" r:id="rId73"/>
    <p:sldId id="330" r:id="rId74"/>
    <p:sldId id="331" r:id="rId75"/>
    <p:sldId id="307" r:id="rId76"/>
    <p:sldId id="323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597607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Sorrow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0" y="-332509"/>
            <a:ext cx="12192000" cy="79088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834" y="-253916"/>
            <a:ext cx="8637072" cy="97762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sorrow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598516"/>
            <a:ext cx="10685417" cy="55540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/>
              <a:t>71 And when he had gone out to the gateway, another girl saw him and said to those who were there, “This fellow also was with Jesus of Nazareth.”</a:t>
            </a:r>
          </a:p>
        </p:txBody>
      </p:sp>
    </p:spTree>
    <p:extLst>
      <p:ext uri="{BB962C8B-B14F-4D97-AF65-F5344CB8AC3E}">
        <p14:creationId xmlns:p14="http://schemas.microsoft.com/office/powerpoint/2010/main" val="247085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72 But again he denied with an oath, </a:t>
            </a:r>
            <a:r>
              <a:rPr lang="en-US" sz="7200" b="1" u="sng" dirty="0"/>
              <a:t>“I do not know the Man!”</a:t>
            </a:r>
          </a:p>
        </p:txBody>
      </p:sp>
    </p:spTree>
    <p:extLst>
      <p:ext uri="{BB962C8B-B14F-4D97-AF65-F5344CB8AC3E}">
        <p14:creationId xmlns:p14="http://schemas.microsoft.com/office/powerpoint/2010/main" val="223023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73 And a little later those who stood by came up and said to Peter, “Surely you also are one of them, for your speech betrays you.”</a:t>
            </a:r>
          </a:p>
        </p:txBody>
      </p:sp>
    </p:spTree>
    <p:extLst>
      <p:ext uri="{BB962C8B-B14F-4D97-AF65-F5344CB8AC3E}">
        <p14:creationId xmlns:p14="http://schemas.microsoft.com/office/powerpoint/2010/main" val="397236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05" y="804520"/>
            <a:ext cx="10930049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74 Then he began to </a:t>
            </a:r>
            <a:r>
              <a:rPr lang="en-US" sz="7200" dirty="0" smtClean="0"/>
              <a:t>curse </a:t>
            </a:r>
            <a:r>
              <a:rPr lang="en-US" sz="7200" dirty="0"/>
              <a:t>and </a:t>
            </a:r>
            <a:r>
              <a:rPr lang="en-US" sz="7200" dirty="0" smtClean="0"/>
              <a:t>swear</a:t>
            </a:r>
            <a:r>
              <a:rPr lang="en-US" sz="7200" dirty="0"/>
              <a:t>, saying, </a:t>
            </a:r>
            <a:r>
              <a:rPr lang="en-US" sz="6600" dirty="0"/>
              <a:t>“</a:t>
            </a:r>
            <a:r>
              <a:rPr lang="en-US" sz="6600" b="1" u="sng" dirty="0"/>
              <a:t>I do not know the Man!”</a:t>
            </a:r>
          </a:p>
        </p:txBody>
      </p:sp>
    </p:spTree>
    <p:extLst>
      <p:ext uri="{BB962C8B-B14F-4D97-AF65-F5344CB8AC3E}">
        <p14:creationId xmlns:p14="http://schemas.microsoft.com/office/powerpoint/2010/main" val="175555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432262"/>
            <a:ext cx="10685417" cy="5720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/>
              <a:t>Immediately a rooster crowed. 75 And Peter remembered the word of Jesus who had said to him, “Before the rooster crows, you will deny Me three times.”</a:t>
            </a:r>
          </a:p>
        </p:txBody>
      </p:sp>
    </p:spTree>
    <p:extLst>
      <p:ext uri="{BB962C8B-B14F-4D97-AF65-F5344CB8AC3E}">
        <p14:creationId xmlns:p14="http://schemas.microsoft.com/office/powerpoint/2010/main" val="233849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9600" b="1" u="sng" dirty="0"/>
              <a:t>So he went out and wept bitterly.</a:t>
            </a:r>
          </a:p>
        </p:txBody>
      </p:sp>
    </p:spTree>
    <p:extLst>
      <p:ext uri="{BB962C8B-B14F-4D97-AF65-F5344CB8AC3E}">
        <p14:creationId xmlns:p14="http://schemas.microsoft.com/office/powerpoint/2010/main" val="281251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5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27" y="295068"/>
            <a:ext cx="9291215" cy="10492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2 Corinthians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54" y="1528354"/>
            <a:ext cx="10424159" cy="4245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/>
              <a:t>10 For </a:t>
            </a:r>
            <a:r>
              <a:rPr lang="en-US" sz="6000" b="1" u="sng" dirty="0"/>
              <a:t>godly sorrow produces repentance</a:t>
            </a:r>
            <a:r>
              <a:rPr lang="en-US" sz="6000" dirty="0"/>
              <a:t> leading to salvation, not to be regretted; </a:t>
            </a:r>
          </a:p>
        </p:txBody>
      </p:sp>
    </p:spTree>
    <p:extLst>
      <p:ext uri="{BB962C8B-B14F-4D97-AF65-F5344CB8AC3E}">
        <p14:creationId xmlns:p14="http://schemas.microsoft.com/office/powerpoint/2010/main" val="52503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397726"/>
            <a:ext cx="10685417" cy="47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but the </a:t>
            </a:r>
            <a:r>
              <a:rPr lang="en-US" sz="6600" b="1" u="sng" dirty="0"/>
              <a:t>sorrow of the world produces death</a:t>
            </a:r>
            <a:r>
              <a:rPr lang="en-US" sz="6600" dirty="0"/>
              <a:t>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3444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James 4:6-9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3" y="2015732"/>
            <a:ext cx="10914610" cy="41356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/>
              <a:t>That is why Scripture says</a:t>
            </a:r>
            <a:r>
              <a:rPr lang="en-US" sz="6000" dirty="0" smtClean="0"/>
              <a:t>: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“God opposes the proud</a:t>
            </a:r>
          </a:p>
          <a:p>
            <a:pPr marL="0" indent="0">
              <a:buNone/>
            </a:pPr>
            <a:r>
              <a:rPr lang="en-US" sz="6000" dirty="0"/>
              <a:t>  </a:t>
            </a:r>
            <a:r>
              <a:rPr lang="en-US" sz="6000" dirty="0" smtClean="0"/>
              <a:t>but </a:t>
            </a:r>
            <a:r>
              <a:rPr lang="en-US" sz="6000" dirty="0"/>
              <a:t>shows favor to the humble</a:t>
            </a:r>
            <a:r>
              <a:rPr lang="en-US" sz="6000" dirty="0" smtClean="0"/>
              <a:t>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8037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5" y="1055716"/>
            <a:ext cx="10813670" cy="509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There are two types of sorrow.</a:t>
            </a:r>
          </a:p>
          <a:p>
            <a:pPr marL="1143000" indent="-1143000">
              <a:buAutoNum type="arabicPeriod"/>
            </a:pPr>
            <a:r>
              <a:rPr lang="en-US" sz="6000" dirty="0" smtClean="0"/>
              <a:t>Worldly Sorrow</a:t>
            </a:r>
          </a:p>
          <a:p>
            <a:pPr marL="1143000" indent="-1143000">
              <a:buAutoNum type="arabicPeriod"/>
            </a:pPr>
            <a:r>
              <a:rPr lang="en-US" sz="6000" dirty="0" smtClean="0"/>
              <a:t>GODLY Sorrow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73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246908"/>
            <a:ext cx="10685417" cy="4905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7 </a:t>
            </a:r>
            <a:r>
              <a:rPr lang="en-US" sz="6000" b="1" u="sng" dirty="0"/>
              <a:t>Submit yourselves, then, to God.</a:t>
            </a:r>
            <a:r>
              <a:rPr lang="en-US" sz="6000" dirty="0"/>
              <a:t> Resist the devil, and he will flee from you. </a:t>
            </a:r>
          </a:p>
        </p:txBody>
      </p:sp>
    </p:spTree>
    <p:extLst>
      <p:ext uri="{BB962C8B-B14F-4D97-AF65-F5344CB8AC3E}">
        <p14:creationId xmlns:p14="http://schemas.microsoft.com/office/powerpoint/2010/main" val="5762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515389"/>
            <a:ext cx="10685417" cy="5637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8 Come near to God and he will come near to you. Wash your hands, you sinners, and purify your hearts, you double-minded.</a:t>
            </a:r>
          </a:p>
        </p:txBody>
      </p:sp>
    </p:spTree>
    <p:extLst>
      <p:ext uri="{BB962C8B-B14F-4D97-AF65-F5344CB8AC3E}">
        <p14:creationId xmlns:p14="http://schemas.microsoft.com/office/powerpoint/2010/main" val="364003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9 </a:t>
            </a:r>
            <a:r>
              <a:rPr lang="en-US" sz="9600" dirty="0" err="1" smtClean="0"/>
              <a:t>Grieve,mourn</a:t>
            </a:r>
            <a:r>
              <a:rPr lang="en-US" sz="9600" dirty="0" smtClean="0"/>
              <a:t> </a:t>
            </a:r>
            <a:r>
              <a:rPr lang="en-US" sz="9600" dirty="0"/>
              <a:t>and wail.</a:t>
            </a:r>
          </a:p>
        </p:txBody>
      </p:sp>
    </p:spTree>
    <p:extLst>
      <p:ext uri="{BB962C8B-B14F-4D97-AF65-F5344CB8AC3E}">
        <p14:creationId xmlns:p14="http://schemas.microsoft.com/office/powerpoint/2010/main" val="4137503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213658"/>
            <a:ext cx="10685417" cy="4938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Change your laughter to mourning and your joy to gloom. </a:t>
            </a:r>
          </a:p>
        </p:txBody>
      </p:sp>
    </p:spTree>
    <p:extLst>
      <p:ext uri="{BB962C8B-B14F-4D97-AF65-F5344CB8AC3E}">
        <p14:creationId xmlns:p14="http://schemas.microsoft.com/office/powerpoint/2010/main" val="420104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296784"/>
            <a:ext cx="10685417" cy="4855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10 Humble yourselves before the Lord, and he will lift you up.</a:t>
            </a:r>
          </a:p>
        </p:txBody>
      </p:sp>
    </p:spTree>
    <p:extLst>
      <p:ext uri="{BB962C8B-B14F-4D97-AF65-F5344CB8AC3E}">
        <p14:creationId xmlns:p14="http://schemas.microsoft.com/office/powerpoint/2010/main" val="3683453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66" y="530199"/>
            <a:ext cx="9291215" cy="10492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2 Samuel </a:t>
            </a:r>
            <a:r>
              <a:rPr lang="en-US" sz="6000" dirty="0" smtClean="0">
                <a:solidFill>
                  <a:schemeClr val="tx1"/>
                </a:solidFill>
              </a:rPr>
              <a:t>11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10" y="1708161"/>
            <a:ext cx="10914610" cy="4135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2 One evening David got up from his bed and walked around on the roof of the palace.</a:t>
            </a:r>
          </a:p>
        </p:txBody>
      </p:sp>
    </p:spTree>
    <p:extLst>
      <p:ext uri="{BB962C8B-B14F-4D97-AF65-F5344CB8AC3E}">
        <p14:creationId xmlns:p14="http://schemas.microsoft.com/office/powerpoint/2010/main" val="7700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180406"/>
            <a:ext cx="10685417" cy="49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From the roof he saw a woman bathing. The woman was very beautiful,</a:t>
            </a:r>
          </a:p>
        </p:txBody>
      </p:sp>
    </p:spTree>
    <p:extLst>
      <p:ext uri="{BB962C8B-B14F-4D97-AF65-F5344CB8AC3E}">
        <p14:creationId xmlns:p14="http://schemas.microsoft.com/office/powerpoint/2010/main" val="3679460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4 Then David sent messengers to get her. She came to him, and he slept with her.</a:t>
            </a:r>
          </a:p>
        </p:txBody>
      </p:sp>
    </p:spTree>
    <p:extLst>
      <p:ext uri="{BB962C8B-B14F-4D97-AF65-F5344CB8AC3E}">
        <p14:creationId xmlns:p14="http://schemas.microsoft.com/office/powerpoint/2010/main" val="1201234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230284"/>
            <a:ext cx="10685417" cy="4922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5 The woman conceived and sent word to David, saying, “I am pregnant.”</a:t>
            </a:r>
          </a:p>
        </p:txBody>
      </p:sp>
    </p:spTree>
    <p:extLst>
      <p:ext uri="{BB962C8B-B14F-4D97-AF65-F5344CB8AC3E}">
        <p14:creationId xmlns:p14="http://schemas.microsoft.com/office/powerpoint/2010/main" val="150564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GODLY SORROW:</a:t>
            </a:r>
          </a:p>
          <a:p>
            <a:pPr marL="0" indent="0">
              <a:buNone/>
            </a:pPr>
            <a:r>
              <a:rPr lang="en-US" sz="6000" dirty="0" smtClean="0"/>
              <a:t>A kind of wretchedness that can bring a repentant sinner to tears of GREIF.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44158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014152"/>
            <a:ext cx="10685417" cy="5138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14 In the morning David wrote a letter to Joab and sent it with Uriah. </a:t>
            </a:r>
          </a:p>
        </p:txBody>
      </p:sp>
    </p:spTree>
    <p:extLst>
      <p:ext uri="{BB962C8B-B14F-4D97-AF65-F5344CB8AC3E}">
        <p14:creationId xmlns:p14="http://schemas.microsoft.com/office/powerpoint/2010/main" val="408795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629953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15 In it he wrote, “Put Uriah out in front where the fighting is fiercest. Then withdraw from him so he will be struck down and die.”</a:t>
            </a:r>
          </a:p>
        </p:txBody>
      </p:sp>
    </p:spTree>
    <p:extLst>
      <p:ext uri="{BB962C8B-B14F-4D97-AF65-F5344CB8AC3E}">
        <p14:creationId xmlns:p14="http://schemas.microsoft.com/office/powerpoint/2010/main" val="3565358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853754"/>
            <a:ext cx="10685417" cy="4298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</a:t>
            </a:r>
            <a:r>
              <a:rPr lang="en-US" sz="6000" dirty="0"/>
              <a:t>Uriah the Hittite died.</a:t>
            </a:r>
          </a:p>
        </p:txBody>
      </p:sp>
    </p:spTree>
    <p:extLst>
      <p:ext uri="{BB962C8B-B14F-4D97-AF65-F5344CB8AC3E}">
        <p14:creationId xmlns:p14="http://schemas.microsoft.com/office/powerpoint/2010/main" val="359628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27 After the time of mourning was over, David had her brought to his house, and she became his wife and bore him a son.</a:t>
            </a:r>
          </a:p>
        </p:txBody>
      </p:sp>
    </p:spTree>
    <p:extLst>
      <p:ext uri="{BB962C8B-B14F-4D97-AF65-F5344CB8AC3E}">
        <p14:creationId xmlns:p14="http://schemas.microsoft.com/office/powerpoint/2010/main" val="2426036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u="sng" dirty="0"/>
              <a:t>But the thing David had done displeased the Lord.</a:t>
            </a:r>
          </a:p>
        </p:txBody>
      </p:sp>
    </p:spTree>
    <p:extLst>
      <p:ext uri="{BB962C8B-B14F-4D97-AF65-F5344CB8AC3E}">
        <p14:creationId xmlns:p14="http://schemas.microsoft.com/office/powerpoint/2010/main" val="267857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12 The Lord sent Nathan to David. When he came to him, he said, “There were two men in a certain town, one rich and the other poor.</a:t>
            </a:r>
          </a:p>
        </p:txBody>
      </p:sp>
    </p:spTree>
    <p:extLst>
      <p:ext uri="{BB962C8B-B14F-4D97-AF65-F5344CB8AC3E}">
        <p14:creationId xmlns:p14="http://schemas.microsoft.com/office/powerpoint/2010/main" val="665684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2 The rich man had a very large number of sheep and cattle, 3 but the poor man had nothing except one little ewe lamb he had bought.</a:t>
            </a:r>
          </a:p>
        </p:txBody>
      </p:sp>
    </p:spTree>
    <p:extLst>
      <p:ext uri="{BB962C8B-B14F-4D97-AF65-F5344CB8AC3E}">
        <p14:creationId xmlns:p14="http://schemas.microsoft.com/office/powerpoint/2010/main" val="3252967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472010"/>
            <a:ext cx="10685417" cy="53480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/>
              <a:t> He raised it, and it grew up with him and his children. It shared his food, drank from his cup and even slept in his arms. It was like a daughter to him.</a:t>
            </a:r>
          </a:p>
        </p:txBody>
      </p:sp>
    </p:spTree>
    <p:extLst>
      <p:ext uri="{BB962C8B-B14F-4D97-AF65-F5344CB8AC3E}">
        <p14:creationId xmlns:p14="http://schemas.microsoft.com/office/powerpoint/2010/main" val="1009246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448887"/>
            <a:ext cx="10685417" cy="57037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4 “Now a traveler came to the rich man, but the rich man refrained from taking one of his own sheep or cattle to prepare a meal for the traveler who had come to him.</a:t>
            </a:r>
          </a:p>
        </p:txBody>
      </p:sp>
    </p:spTree>
    <p:extLst>
      <p:ext uri="{BB962C8B-B14F-4D97-AF65-F5344CB8AC3E}">
        <p14:creationId xmlns:p14="http://schemas.microsoft.com/office/powerpoint/2010/main" val="3100869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he took the ewe lamb that belonged to the poor man and prepared it for the one who had come to him.”</a:t>
            </a:r>
          </a:p>
        </p:txBody>
      </p:sp>
    </p:spTree>
    <p:extLst>
      <p:ext uri="{BB962C8B-B14F-4D97-AF65-F5344CB8AC3E}">
        <p14:creationId xmlns:p14="http://schemas.microsoft.com/office/powerpoint/2010/main" val="291733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Matthew 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3" y="2335876"/>
            <a:ext cx="10914610" cy="3815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Peter Denies Jesus, and Weeps Bitterly</a:t>
            </a:r>
          </a:p>
        </p:txBody>
      </p:sp>
    </p:spTree>
    <p:extLst>
      <p:ext uri="{BB962C8B-B14F-4D97-AF65-F5344CB8AC3E}">
        <p14:creationId xmlns:p14="http://schemas.microsoft.com/office/powerpoint/2010/main" val="2568739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5 David burned with anger against the man and said to Nathan, “As surely as the Lord lives, the man who did this must die! </a:t>
            </a:r>
          </a:p>
        </p:txBody>
      </p:sp>
    </p:spTree>
    <p:extLst>
      <p:ext uri="{BB962C8B-B14F-4D97-AF65-F5344CB8AC3E}">
        <p14:creationId xmlns:p14="http://schemas.microsoft.com/office/powerpoint/2010/main" val="2012340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6 He must pay for that lamb four times over, because he did such a thing and had no pity.”</a:t>
            </a:r>
          </a:p>
        </p:txBody>
      </p:sp>
    </p:spTree>
    <p:extLst>
      <p:ext uri="{BB962C8B-B14F-4D97-AF65-F5344CB8AC3E}">
        <p14:creationId xmlns:p14="http://schemas.microsoft.com/office/powerpoint/2010/main" val="2789694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7 Then Nathan said to David, “You are the man!</a:t>
            </a:r>
          </a:p>
        </p:txBody>
      </p:sp>
    </p:spTree>
    <p:extLst>
      <p:ext uri="{BB962C8B-B14F-4D97-AF65-F5344CB8AC3E}">
        <p14:creationId xmlns:p14="http://schemas.microsoft.com/office/powerpoint/2010/main" val="637422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180406"/>
            <a:ext cx="10685417" cy="49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13 Then David said to Nathan, </a:t>
            </a:r>
            <a:r>
              <a:rPr lang="en-US" sz="6000" b="1" u="sng" dirty="0"/>
              <a:t>“I have sinned against the Lord.”</a:t>
            </a:r>
          </a:p>
        </p:txBody>
      </p:sp>
    </p:spTree>
    <p:extLst>
      <p:ext uri="{BB962C8B-B14F-4D97-AF65-F5344CB8AC3E}">
        <p14:creationId xmlns:p14="http://schemas.microsoft.com/office/powerpoint/2010/main" val="1791330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972588"/>
            <a:ext cx="10685417" cy="5180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Nathan replied, “The Lord has taken away your sin. You are not going to die. </a:t>
            </a:r>
          </a:p>
        </p:txBody>
      </p:sp>
    </p:spTree>
    <p:extLst>
      <p:ext uri="{BB962C8B-B14F-4D97-AF65-F5344CB8AC3E}">
        <p14:creationId xmlns:p14="http://schemas.microsoft.com/office/powerpoint/2010/main" val="883469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7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66" y="496948"/>
            <a:ext cx="9291215" cy="104923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Acts 13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49" y="1546183"/>
            <a:ext cx="10914610" cy="456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22 After removing Saul, he made David their king. God testified concerning him: ‘I have found David son of Jesse,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3967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‘I have found David son of Jesse, a man after my own heart; </a:t>
            </a:r>
            <a:r>
              <a:rPr lang="en-US" sz="6000" b="1" u="sng" dirty="0"/>
              <a:t>he will do everything I want him to do.’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4419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2 Corinthians 7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3" y="2015732"/>
            <a:ext cx="10914610" cy="41356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8 Even if I caused you sorrow by my letter, I do not regret it. Though I did regret it—I see that my letter hurt you, but only for a little while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01143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9 yet now I am happy, not because you were made sorry, but because your sorrow led you to repentance.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4304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33 Peter answered and said to Him, “Even if all are </a:t>
            </a:r>
            <a:r>
              <a:rPr lang="en-US" sz="6000" dirty="0" smtClean="0"/>
              <a:t>made </a:t>
            </a:r>
            <a:r>
              <a:rPr lang="en-US" sz="6000" dirty="0"/>
              <a:t>to </a:t>
            </a:r>
            <a:r>
              <a:rPr lang="en-US" sz="6000" b="1" u="sng" dirty="0"/>
              <a:t>stumble</a:t>
            </a:r>
            <a:r>
              <a:rPr lang="en-US" sz="6000" dirty="0"/>
              <a:t> because of You, </a:t>
            </a:r>
            <a:r>
              <a:rPr lang="en-US" sz="6000" b="1" u="sng" dirty="0"/>
              <a:t>I will never be made to stumble.”</a:t>
            </a:r>
          </a:p>
        </p:txBody>
      </p:sp>
    </p:spTree>
    <p:extLst>
      <p:ext uri="{BB962C8B-B14F-4D97-AF65-F5344CB8AC3E}">
        <p14:creationId xmlns:p14="http://schemas.microsoft.com/office/powerpoint/2010/main" val="1246267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005840"/>
            <a:ext cx="10685417" cy="5146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For you became </a:t>
            </a:r>
            <a:r>
              <a:rPr lang="en-US" sz="6000" b="1" u="sng" dirty="0"/>
              <a:t>sorrowful as God intended</a:t>
            </a:r>
            <a:r>
              <a:rPr lang="en-US" sz="6000" dirty="0"/>
              <a:t> and so were not harmed in any way by us.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09443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10 </a:t>
            </a:r>
            <a:r>
              <a:rPr lang="en-US" sz="6000" b="1" u="sng" dirty="0"/>
              <a:t>Godly sorrow </a:t>
            </a:r>
            <a:r>
              <a:rPr lang="en-US" sz="6000" dirty="0"/>
              <a:t>brings </a:t>
            </a:r>
            <a:r>
              <a:rPr lang="en-US" sz="6000" b="1" u="sng" dirty="0"/>
              <a:t>repentance</a:t>
            </a:r>
            <a:r>
              <a:rPr lang="en-US" sz="6000" dirty="0"/>
              <a:t> that leads to </a:t>
            </a:r>
            <a:r>
              <a:rPr lang="en-US" sz="6000" b="1" u="sng" dirty="0"/>
              <a:t>salvation</a:t>
            </a:r>
            <a:r>
              <a:rPr lang="en-US" sz="6000" dirty="0"/>
              <a:t> and </a:t>
            </a:r>
            <a:r>
              <a:rPr lang="en-US" sz="6000" b="1" u="sng" dirty="0"/>
              <a:t>leaves no regret</a:t>
            </a:r>
            <a:r>
              <a:rPr lang="en-US" sz="6000" dirty="0"/>
              <a:t>, but worldly sorrow brings death.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9819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u="sng" dirty="0"/>
              <a:t>11 See what this godly sorrow has produced in you</a:t>
            </a:r>
            <a:endParaRPr lang="en-US" sz="8000" b="1" u="sng" dirty="0"/>
          </a:p>
        </p:txBody>
      </p:sp>
    </p:spTree>
    <p:extLst>
      <p:ext uri="{BB962C8B-B14F-4D97-AF65-F5344CB8AC3E}">
        <p14:creationId xmlns:p14="http://schemas.microsoft.com/office/powerpoint/2010/main" val="1009550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what earnestness, what eagerness to clear yourselves, what indignation, what alarm, what longing, what concern,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14797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what readiness to see justice done. At every point you have proved yourselves to be innocent in this matter.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6972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232756"/>
            <a:ext cx="10685417" cy="591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12 So even though I wrote to you, it was neither </a:t>
            </a:r>
            <a:r>
              <a:rPr lang="en-US" sz="6000" b="1" u="sng" dirty="0"/>
              <a:t>on account of the one who did the wrong nor on account of the injured party</a:t>
            </a:r>
            <a:r>
              <a:rPr lang="en-US" sz="6000" dirty="0"/>
              <a:t>,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053310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413164"/>
            <a:ext cx="10685417" cy="4739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but rather that before God you could see for yourselves how devoted to us you are.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7330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u="sng" dirty="0"/>
              <a:t>13 By all this we are encouraged.</a:t>
            </a:r>
            <a:endParaRPr lang="en-US" sz="8000" b="1" u="sng" dirty="0"/>
          </a:p>
        </p:txBody>
      </p:sp>
    </p:spTree>
    <p:extLst>
      <p:ext uri="{BB962C8B-B14F-4D97-AF65-F5344CB8AC3E}">
        <p14:creationId xmlns:p14="http://schemas.microsoft.com/office/powerpoint/2010/main" val="1738723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0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490451"/>
            <a:ext cx="10685417" cy="566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The apostle Paul described his own battles with sin: “What a wretched man I am! Who will rescue me from this body of death?”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7166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34 Jesus said to him, “Assuredly, I say to you that this night, before the rooster crows, </a:t>
            </a:r>
            <a:r>
              <a:rPr lang="en-US" sz="6000" b="1" u="sng" dirty="0"/>
              <a:t>you will </a:t>
            </a:r>
            <a:r>
              <a:rPr lang="en-US" sz="6000" dirty="0"/>
              <a:t>deny Me three times.”</a:t>
            </a:r>
          </a:p>
        </p:txBody>
      </p:sp>
    </p:spTree>
    <p:extLst>
      <p:ext uri="{BB962C8B-B14F-4D97-AF65-F5344CB8AC3E}">
        <p14:creationId xmlns:p14="http://schemas.microsoft.com/office/powerpoint/2010/main" val="527975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Then he gives the answer: “Thanks be to God—through Jesus Christ our Lord!” (Romans 7:24–25).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65952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399011"/>
            <a:ext cx="10685417" cy="57535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/>
              <a:t>Godly sorrow results from a heart-felt conviction that we have offended God by our sin. Such a burning conviction produces in our hearts a godly sorrow.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1033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752" y="0"/>
            <a:ext cx="122917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7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As we look upon Him who was pierced for our sins, we are deeply grieved in spirit.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1312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And we resolve within our hearts that we will, with the help of God, “cease to do evil, and learn to do good” (Isaiah 1:16).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411130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Luke 18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3" y="2015732"/>
            <a:ext cx="10914610" cy="413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10 “Two men went up to the temple to pray, one a Pharisee and the other a tax collector.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93398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11 The Pharisee stood by himself and prayed: ‘God, I thank you that I am not like other people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27345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039090"/>
            <a:ext cx="10685417" cy="511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robbers, evildoers, adulterers—or even like this tax collector.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9780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438102"/>
            <a:ext cx="10685417" cy="471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12 I fast twice a week and give a tenth of all I get.’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22429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415636"/>
            <a:ext cx="10685417" cy="57369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/>
              <a:t>13 “But the tax collector stood at a distance. He would not even look up to heaven, but beat his breast and said, </a:t>
            </a:r>
            <a:r>
              <a:rPr lang="en-US" sz="6000" b="1" u="sng" dirty="0"/>
              <a:t>‘God, have mercy on me, a sinner.’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326583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/>
              <a:t>35 Peter said to Him, “</a:t>
            </a:r>
            <a:r>
              <a:rPr lang="en-US" sz="7200" b="1" u="sng" dirty="0"/>
              <a:t>Even if I have to die with You,</a:t>
            </a:r>
            <a:r>
              <a:rPr lang="en-US" sz="7200" dirty="0"/>
              <a:t> I will not deny You!”</a:t>
            </a:r>
          </a:p>
        </p:txBody>
      </p:sp>
    </p:spTree>
    <p:extLst>
      <p:ext uri="{BB962C8B-B14F-4D97-AF65-F5344CB8AC3E}">
        <p14:creationId xmlns:p14="http://schemas.microsoft.com/office/powerpoint/2010/main" val="33287214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482138"/>
            <a:ext cx="10685417" cy="5670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/>
              <a:t>14 “I tell you that this man, rather than the other, went home justified before God.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132380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For all those who exalt themselves will be humbled, and those who humble themselves will be exalted.”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6646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715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827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0809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3" y="2015732"/>
            <a:ext cx="10914610" cy="4135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292310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3" y="2015732"/>
            <a:ext cx="10914610" cy="4135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163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69 Now Peter sat outside in the courtyard. And a servant girl came to him, saying, “You also were with Jesus of Galilee.”</a:t>
            </a:r>
          </a:p>
        </p:txBody>
      </p:sp>
    </p:spTree>
    <p:extLst>
      <p:ext uri="{BB962C8B-B14F-4D97-AF65-F5344CB8AC3E}">
        <p14:creationId xmlns:p14="http://schemas.microsoft.com/office/powerpoint/2010/main" val="237717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122218"/>
            <a:ext cx="10685417" cy="5030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70 But he denied it before them all, saying, “</a:t>
            </a:r>
            <a:r>
              <a:rPr lang="en-US" sz="6000" b="1" u="sng" dirty="0"/>
              <a:t>I do not know what you are saying</a:t>
            </a:r>
            <a:r>
              <a:rPr lang="en-US" sz="6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56452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156</TotalTime>
  <Words>1400</Words>
  <Application>Microsoft Office PowerPoint</Application>
  <PresentationFormat>Widescreen</PresentationFormat>
  <Paragraphs>79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Arial</vt:lpstr>
      <vt:lpstr>Rockwell</vt:lpstr>
      <vt:lpstr>Gallery</vt:lpstr>
      <vt:lpstr>Sorrow</vt:lpstr>
      <vt:lpstr>PowerPoint Presentation</vt:lpstr>
      <vt:lpstr>PowerPoint Presentation</vt:lpstr>
      <vt:lpstr>Matthew 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Corinthians 7</vt:lpstr>
      <vt:lpstr>PowerPoint Presentation</vt:lpstr>
      <vt:lpstr>James 4:6-9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Samuel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Acts 13</vt:lpstr>
      <vt:lpstr>PowerPoint Presentation</vt:lpstr>
      <vt:lpstr>2 Corinthians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Luke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Godly Sorrow</dc:title>
  <dc:creator>Chip Trebilcock</dc:creator>
  <cp:lastModifiedBy>Chip Trebilcock</cp:lastModifiedBy>
  <cp:revision>23</cp:revision>
  <dcterms:created xsi:type="dcterms:W3CDTF">2022-05-18T20:01:20Z</dcterms:created>
  <dcterms:modified xsi:type="dcterms:W3CDTF">2022-05-21T14:58:42Z</dcterms:modified>
</cp:coreProperties>
</file>