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handoutMasterIdLst>
    <p:handoutMasterId r:id="rId47"/>
  </p:handoutMasterIdLst>
  <p:sldIdLst>
    <p:sldId id="833" r:id="rId5"/>
    <p:sldId id="565" r:id="rId6"/>
    <p:sldId id="576" r:id="rId7"/>
    <p:sldId id="911" r:id="rId8"/>
    <p:sldId id="935" r:id="rId9"/>
    <p:sldId id="837" r:id="rId10"/>
    <p:sldId id="916" r:id="rId11"/>
    <p:sldId id="909" r:id="rId12"/>
    <p:sldId id="870" r:id="rId13"/>
    <p:sldId id="579" r:id="rId14"/>
    <p:sldId id="574" r:id="rId15"/>
    <p:sldId id="913" r:id="rId16"/>
    <p:sldId id="914" r:id="rId17"/>
    <p:sldId id="915" r:id="rId18"/>
    <p:sldId id="917" r:id="rId19"/>
    <p:sldId id="885" r:id="rId20"/>
    <p:sldId id="844" r:id="rId21"/>
    <p:sldId id="876" r:id="rId22"/>
    <p:sldId id="849" r:id="rId23"/>
    <p:sldId id="886" r:id="rId24"/>
    <p:sldId id="918" r:id="rId25"/>
    <p:sldId id="919" r:id="rId26"/>
    <p:sldId id="888" r:id="rId27"/>
    <p:sldId id="895" r:id="rId28"/>
    <p:sldId id="920" r:id="rId29"/>
    <p:sldId id="921" r:id="rId30"/>
    <p:sldId id="889" r:id="rId31"/>
    <p:sldId id="922" r:id="rId32"/>
    <p:sldId id="923" r:id="rId33"/>
    <p:sldId id="924" r:id="rId34"/>
    <p:sldId id="862" r:id="rId35"/>
    <p:sldId id="925" r:id="rId36"/>
    <p:sldId id="813" r:id="rId37"/>
    <p:sldId id="926" r:id="rId38"/>
    <p:sldId id="927" r:id="rId39"/>
    <p:sldId id="933" r:id="rId40"/>
    <p:sldId id="928" r:id="rId41"/>
    <p:sldId id="929" r:id="rId42"/>
    <p:sldId id="930" r:id="rId43"/>
    <p:sldId id="934" r:id="rId44"/>
    <p:sldId id="818"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EB2"/>
    <a:srgbClr val="867A72"/>
    <a:srgbClr val="BE9080"/>
    <a:srgbClr val="FF7A0F"/>
    <a:srgbClr val="8FB935"/>
    <a:srgbClr val="EFD215"/>
    <a:srgbClr val="ADDCFF"/>
    <a:srgbClr val="002A92"/>
    <a:srgbClr val="75D8E9"/>
    <a:srgbClr val="001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6E9A8-0BD2-744D-B132-B8681086D8FC}" v="1" dt="2025-02-10T19:34:59.358"/>
    <p1510:client id="{C929A231-BC17-4C67-B93A-4E09A9B49201}" v="11" dt="2025-01-23T18:01:28.3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76"/>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2/10/25</a:t>
            </a:fld>
            <a:endParaRPr lang="en-US"/>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2/10/25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FCC8D5-6D68-A443-97C0-91AE5977134B}" type="slidenum">
              <a:rPr lang="en-US" smtClean="0"/>
              <a:pPr/>
              <a:t>33</a:t>
            </a:fld>
            <a:endParaRPr lang="en-US"/>
          </a:p>
        </p:txBody>
      </p:sp>
    </p:spTree>
    <p:extLst>
      <p:ext uri="{BB962C8B-B14F-4D97-AF65-F5344CB8AC3E}">
        <p14:creationId xmlns:p14="http://schemas.microsoft.com/office/powerpoint/2010/main" val="143959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32750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69FB5F19-141B-56E5-C07C-E06A696772CD}"/>
              </a:ext>
            </a:extLst>
          </p:cNvPr>
          <p:cNvPicPr>
            <a:picLocks noChangeAspect="1"/>
          </p:cNvPicPr>
          <p:nvPr userDrawn="1"/>
        </p:nvPicPr>
        <p:blipFill>
          <a:blip r:embed="rId2"/>
          <a:stretch>
            <a:fillRect/>
          </a:stretch>
        </p:blipFill>
        <p:spPr>
          <a:xfrm>
            <a:off x="8839199" y="0"/>
            <a:ext cx="3351213" cy="6858000"/>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a:t>yes</a:t>
            </a:r>
            <a:endParaRPr lang="en-US"/>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60198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1"/>
            <a:ext cx="10363200" cy="4651127"/>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Grp="1" noRot="1" noChangeAspect="1" noMove="1" noResize="1" noEditPoints="1" noAdjustHandles="1" noChangeArrowheads="1" noChangeShapeType="1" noCrop="1"/>
          </p:cNvPicPr>
          <p:nvPr/>
        </p:nvPicPr>
        <p:blipFill>
          <a:blip r:embed="rId2"/>
          <a:srcRect/>
          <a:stretch/>
        </p:blipFill>
        <p:spPr>
          <a:xfrm>
            <a:off x="1" y="10830"/>
            <a:ext cx="12188821" cy="6836339"/>
          </a:xfrm>
          <a:prstGeom prst="rect">
            <a:avLst/>
          </a:prstGeom>
        </p:spPr>
      </p:pic>
      <p:pic>
        <p:nvPicPr>
          <p:cNvPr id="3" name="Picture 2" descr="A black circle with white text&#10;&#10;Description automatically generated">
            <a:extLst>
              <a:ext uri="{FF2B5EF4-FFF2-40B4-BE49-F238E27FC236}">
                <a16:creationId xmlns:a16="http://schemas.microsoft.com/office/drawing/2014/main" id="{A377C6F2-ADDD-1231-3086-7306C0103769}"/>
              </a:ext>
            </a:extLst>
          </p:cNvPr>
          <p:cNvPicPr>
            <a:picLocks noGrp="1" noRot="1" noChangeAspect="1" noMove="1" noResize="1" noEditPoints="1" noAdjustHandles="1" noChangeArrowheads="1" noChangeShapeType="1" noCrop="1"/>
          </p:cNvPicPr>
          <p:nvPr/>
        </p:nvPicPr>
        <p:blipFill>
          <a:blip r:embed="rId3"/>
          <a:stretch>
            <a:fillRect/>
          </a:stretch>
        </p:blipFill>
        <p:spPr>
          <a:xfrm>
            <a:off x="10590212" y="5334000"/>
            <a:ext cx="1326865" cy="1333500"/>
          </a:xfrm>
          <a:prstGeom prst="rect">
            <a:avLst/>
          </a:prstGeom>
        </p:spPr>
      </p:pic>
      <p:sp>
        <p:nvSpPr>
          <p:cNvPr id="4" name="Title 4">
            <a:extLst>
              <a:ext uri="{FF2B5EF4-FFF2-40B4-BE49-F238E27FC236}">
                <a16:creationId xmlns:a16="http://schemas.microsoft.com/office/drawing/2014/main" id="{310A05C7-1947-4238-830F-6256FC6E08BF}"/>
              </a:ext>
            </a:extLst>
          </p:cNvPr>
          <p:cNvSpPr txBox="1">
            <a:spLocks/>
          </p:cNvSpPr>
          <p:nvPr/>
        </p:nvSpPr>
        <p:spPr>
          <a:xfrm>
            <a:off x="10482547" y="5666069"/>
            <a:ext cx="1326865" cy="1001431"/>
          </a:xfrm>
          <a:prstGeom prst="rect">
            <a:avLst/>
          </a:prstGeom>
        </p:spPr>
        <p:txBody>
          <a:bodyPr>
            <a:normAutofit fontScale="97500"/>
          </a:bodyPr>
          <a:lst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a:lstStyle>
          <a:p>
            <a:pPr marL="228600">
              <a:lnSpc>
                <a:spcPct val="100000"/>
              </a:lnSpc>
              <a:spcAft>
                <a:spcPts val="0"/>
              </a:spcAft>
            </a:pPr>
            <a:r>
              <a:rPr lang="en-US" sz="4400">
                <a:solidFill>
                  <a:schemeClr val="bg1"/>
                </a:solidFill>
              </a:rPr>
              <a:t>3</a:t>
            </a:r>
          </a:p>
        </p:txBody>
      </p:sp>
    </p:spTree>
    <p:extLst>
      <p:ext uri="{BB962C8B-B14F-4D97-AF65-F5344CB8AC3E}">
        <p14:creationId xmlns:p14="http://schemas.microsoft.com/office/powerpoint/2010/main" val="2893809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914400"/>
            <a:ext cx="12188825" cy="4419600"/>
          </a:xfrm>
        </p:spPr>
        <p:txBody>
          <a:bodyPr anchor="ctr">
            <a:noAutofit/>
          </a:bodyPr>
          <a:lstStyle/>
          <a:p>
            <a:pPr marL="228600" marR="0">
              <a:lnSpc>
                <a:spcPct val="150000"/>
              </a:lnSpc>
              <a:spcBef>
                <a:spcPts val="0"/>
              </a:spcBef>
              <a:spcAft>
                <a:spcPts val="0"/>
              </a:spcAft>
            </a:pPr>
            <a:r>
              <a:rPr lang="en-US" sz="4500"/>
              <a:t>1. GOD </a:t>
            </a:r>
            <a:r>
              <a:rPr lang="en-US" sz="4500" u="sng"/>
              <a:t>DID</a:t>
            </a:r>
            <a:r>
              <a:rPr lang="en-US" sz="4500"/>
              <a:t> </a:t>
            </a:r>
            <a:r>
              <a:rPr lang="en-US" sz="4500" u="sng"/>
              <a:t>NOT</a:t>
            </a:r>
            <a:r>
              <a:rPr lang="en-US" sz="4500"/>
              <a:t> </a:t>
            </a:r>
            <a:r>
              <a:rPr lang="en-US" sz="4500" u="sng"/>
              <a:t>CREATE</a:t>
            </a:r>
            <a:r>
              <a:rPr lang="en-US" sz="4500"/>
              <a:t> </a:t>
            </a:r>
            <a:br>
              <a:rPr lang="en-US" sz="4500"/>
            </a:br>
            <a:r>
              <a:rPr lang="en-US" sz="4500"/>
              <a:t>MORAL EVIL.</a:t>
            </a:r>
          </a:p>
        </p:txBody>
      </p:sp>
    </p:spTree>
    <p:extLst>
      <p:ext uri="{BB962C8B-B14F-4D97-AF65-F5344CB8AC3E}">
        <p14:creationId xmlns:p14="http://schemas.microsoft.com/office/powerpoint/2010/main" val="1132803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945478"/>
            <a:ext cx="10270659" cy="4150522"/>
          </a:xfrm>
        </p:spPr>
        <p:txBody>
          <a:bodyPr/>
          <a:lstStyle/>
          <a:p>
            <a:pPr marR="0">
              <a:lnSpc>
                <a:spcPct val="112000"/>
              </a:lnSpc>
              <a:spcBef>
                <a:spcPts val="0"/>
              </a:spcBef>
              <a:spcAft>
                <a:spcPts val="0"/>
              </a:spcAft>
            </a:pPr>
            <a:r>
              <a:rPr lang="en-US" sz="4300"/>
              <a:t>A person may claim that since God made everything and moral evil exists, then God must have created moral evil. Their thinking may go like this:</a:t>
            </a:r>
          </a:p>
        </p:txBody>
      </p:sp>
    </p:spTree>
    <p:extLst>
      <p:ext uri="{BB962C8B-B14F-4D97-AF65-F5344CB8AC3E}">
        <p14:creationId xmlns:p14="http://schemas.microsoft.com/office/powerpoint/2010/main" val="407857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A0DF-3C87-3592-2413-91A1D2B8349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768787-952D-B135-A04D-C4A8DC9A77FA}"/>
              </a:ext>
            </a:extLst>
          </p:cNvPr>
          <p:cNvSpPr>
            <a:spLocks noGrp="1"/>
          </p:cNvSpPr>
          <p:nvPr>
            <p:ph type="body" sz="quarter" idx="23"/>
          </p:nvPr>
        </p:nvSpPr>
        <p:spPr>
          <a:xfrm>
            <a:off x="942741" y="1219200"/>
            <a:ext cx="10270659" cy="4876800"/>
          </a:xfrm>
        </p:spPr>
        <p:txBody>
          <a:bodyPr/>
          <a:lstStyle/>
          <a:p>
            <a:pPr marR="0">
              <a:lnSpc>
                <a:spcPct val="112000"/>
              </a:lnSpc>
              <a:spcBef>
                <a:spcPts val="0"/>
              </a:spcBef>
              <a:spcAft>
                <a:spcPts val="0"/>
              </a:spcAft>
            </a:pPr>
            <a:r>
              <a:rPr lang="en-US" sz="4300"/>
              <a:t>God is the creator of all things. </a:t>
            </a:r>
          </a:p>
          <a:p>
            <a:pPr>
              <a:lnSpc>
                <a:spcPct val="112000"/>
              </a:lnSpc>
              <a:spcAft>
                <a:spcPts val="0"/>
              </a:spcAft>
            </a:pPr>
            <a:r>
              <a:rPr lang="en-US" sz="4000">
                <a:solidFill>
                  <a:srgbClr val="CFBEB2"/>
                </a:solidFill>
              </a:rPr>
              <a:t>↓</a:t>
            </a:r>
            <a:endParaRPr lang="en-US" sz="4000"/>
          </a:p>
          <a:p>
            <a:pPr marR="0">
              <a:lnSpc>
                <a:spcPct val="112000"/>
              </a:lnSpc>
              <a:spcBef>
                <a:spcPts val="0"/>
              </a:spcBef>
              <a:spcAft>
                <a:spcPts val="0"/>
              </a:spcAft>
            </a:pPr>
            <a:r>
              <a:rPr lang="en-US" sz="4300"/>
              <a:t>Moral evil is something that exists.</a:t>
            </a:r>
          </a:p>
          <a:p>
            <a:pPr>
              <a:lnSpc>
                <a:spcPct val="112000"/>
              </a:lnSpc>
              <a:spcAft>
                <a:spcPts val="0"/>
              </a:spcAft>
            </a:pPr>
            <a:r>
              <a:rPr lang="en-US" sz="4000">
                <a:solidFill>
                  <a:srgbClr val="CFBEB2"/>
                </a:solidFill>
              </a:rPr>
              <a:t>↓</a:t>
            </a:r>
            <a:endParaRPr lang="en-US" sz="4300"/>
          </a:p>
          <a:p>
            <a:pPr marR="0">
              <a:lnSpc>
                <a:spcPct val="112000"/>
              </a:lnSpc>
              <a:spcBef>
                <a:spcPts val="0"/>
              </a:spcBef>
              <a:spcAft>
                <a:spcPts val="0"/>
              </a:spcAft>
            </a:pPr>
            <a:r>
              <a:rPr lang="en-US" sz="4300"/>
              <a:t>Therefore, God must have created </a:t>
            </a:r>
          </a:p>
          <a:p>
            <a:pPr marR="0">
              <a:lnSpc>
                <a:spcPct val="112000"/>
              </a:lnSpc>
              <a:spcBef>
                <a:spcPts val="0"/>
              </a:spcBef>
              <a:spcAft>
                <a:spcPts val="0"/>
              </a:spcAft>
            </a:pPr>
            <a:r>
              <a:rPr lang="en-US" sz="4300"/>
              <a:t>moral evil.</a:t>
            </a:r>
          </a:p>
          <a:p>
            <a:pPr marR="0">
              <a:lnSpc>
                <a:spcPct val="112000"/>
              </a:lnSpc>
              <a:spcBef>
                <a:spcPts val="0"/>
              </a:spcBef>
              <a:spcAft>
                <a:spcPts val="0"/>
              </a:spcAft>
            </a:pPr>
            <a:endParaRPr lang="en-US" sz="4300"/>
          </a:p>
        </p:txBody>
      </p:sp>
    </p:spTree>
    <p:extLst>
      <p:ext uri="{BB962C8B-B14F-4D97-AF65-F5344CB8AC3E}">
        <p14:creationId xmlns:p14="http://schemas.microsoft.com/office/powerpoint/2010/main" val="283551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60525-968B-792C-98A0-F95FA5496F1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8F40C8-E2B2-F1E4-FDF8-EC7E6D7B319D}"/>
              </a:ext>
            </a:extLst>
          </p:cNvPr>
          <p:cNvSpPr>
            <a:spLocks noGrp="1"/>
          </p:cNvSpPr>
          <p:nvPr>
            <p:ph type="body" sz="quarter" idx="23"/>
          </p:nvPr>
        </p:nvSpPr>
        <p:spPr>
          <a:xfrm>
            <a:off x="942741" y="1219200"/>
            <a:ext cx="10270659" cy="4876800"/>
          </a:xfrm>
        </p:spPr>
        <p:txBody>
          <a:bodyPr anchor="ctr"/>
          <a:lstStyle/>
          <a:p>
            <a:pPr marR="0">
              <a:lnSpc>
                <a:spcPct val="112000"/>
              </a:lnSpc>
              <a:spcBef>
                <a:spcPts val="0"/>
              </a:spcBef>
              <a:spcAft>
                <a:spcPts val="0"/>
              </a:spcAft>
            </a:pPr>
            <a:r>
              <a:rPr lang="en-US" sz="4300"/>
              <a:t>Christians believe that moral evil is </a:t>
            </a:r>
          </a:p>
          <a:p>
            <a:pPr marR="0">
              <a:lnSpc>
                <a:spcPct val="112000"/>
              </a:lnSpc>
              <a:spcBef>
                <a:spcPts val="0"/>
              </a:spcBef>
              <a:spcAft>
                <a:spcPts val="0"/>
              </a:spcAft>
            </a:pPr>
            <a:r>
              <a:rPr lang="en-US" sz="4300"/>
              <a:t>the lack of good; the corruption of the "good" substances that God created. </a:t>
            </a:r>
          </a:p>
        </p:txBody>
      </p:sp>
    </p:spTree>
    <p:extLst>
      <p:ext uri="{BB962C8B-B14F-4D97-AF65-F5344CB8AC3E}">
        <p14:creationId xmlns:p14="http://schemas.microsoft.com/office/powerpoint/2010/main" val="400740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8E94B-CF91-1A0C-0546-967B56A1378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FCBF1E0-7201-9144-C12F-3477D82B2AE0}"/>
              </a:ext>
            </a:extLst>
          </p:cNvPr>
          <p:cNvSpPr>
            <a:spLocks noGrp="1"/>
          </p:cNvSpPr>
          <p:nvPr>
            <p:ph type="body" sz="quarter" idx="23"/>
          </p:nvPr>
        </p:nvSpPr>
        <p:spPr>
          <a:xfrm>
            <a:off x="942741" y="609600"/>
            <a:ext cx="10270659" cy="4876800"/>
          </a:xfrm>
        </p:spPr>
        <p:txBody>
          <a:bodyPr/>
          <a:lstStyle/>
          <a:p>
            <a:pPr marR="0">
              <a:lnSpc>
                <a:spcPct val="112000"/>
              </a:lnSpc>
              <a:spcAft>
                <a:spcPts val="1500"/>
              </a:spcAft>
            </a:pPr>
            <a:r>
              <a:rPr lang="en-US" sz="4300" b="1"/>
              <a:t>Examples of how moral evil corrupts God's good creation include:</a:t>
            </a:r>
            <a:endParaRPr lang="en-US" sz="4300"/>
          </a:p>
          <a:p>
            <a:pPr marL="571500" marR="0" indent="-571500" algn="l">
              <a:lnSpc>
                <a:spcPct val="100000"/>
              </a:lnSpc>
              <a:spcBef>
                <a:spcPts val="0"/>
              </a:spcBef>
              <a:spcAft>
                <a:spcPts val="2000"/>
              </a:spcAft>
              <a:buFont typeface="Arial" panose="020B0604020202020204" pitchFamily="34" charset="0"/>
              <a:buChar char="•"/>
            </a:pPr>
            <a:r>
              <a:rPr lang="en-US" sz="3500"/>
              <a:t>Food is enjoyable, but gluttony is hazardous to your health. </a:t>
            </a:r>
          </a:p>
          <a:p>
            <a:pPr marL="571500" marR="0" indent="-571500" algn="l">
              <a:lnSpc>
                <a:spcPct val="100000"/>
              </a:lnSpc>
              <a:spcBef>
                <a:spcPts val="0"/>
              </a:spcBef>
              <a:spcAft>
                <a:spcPts val="2000"/>
              </a:spcAft>
              <a:buFont typeface="Arial" panose="020B0604020202020204" pitchFamily="34" charset="0"/>
              <a:buChar char="•"/>
            </a:pPr>
            <a:r>
              <a:rPr lang="en-US" sz="3500"/>
              <a:t>Sex within marriage is pleasurable and necessary for procreation, but adultery, rape, and molestation are detestable corruptions of this beautiful gift to a husband and wife.</a:t>
            </a:r>
          </a:p>
          <a:p>
            <a:pPr marR="0">
              <a:lnSpc>
                <a:spcPct val="112000"/>
              </a:lnSpc>
              <a:spcBef>
                <a:spcPts val="0"/>
              </a:spcBef>
              <a:spcAft>
                <a:spcPts val="0"/>
              </a:spcAft>
            </a:pPr>
            <a:endParaRPr lang="en-US" sz="4300"/>
          </a:p>
        </p:txBody>
      </p:sp>
    </p:spTree>
    <p:extLst>
      <p:ext uri="{BB962C8B-B14F-4D97-AF65-F5344CB8AC3E}">
        <p14:creationId xmlns:p14="http://schemas.microsoft.com/office/powerpoint/2010/main" val="2630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55152-848A-930B-BE95-7EF4982078A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041B345-1016-04E1-5408-6CE69BBE66C0}"/>
              </a:ext>
            </a:extLst>
          </p:cNvPr>
          <p:cNvSpPr>
            <a:spLocks noGrp="1"/>
          </p:cNvSpPr>
          <p:nvPr>
            <p:ph type="body" sz="quarter" idx="23"/>
          </p:nvPr>
        </p:nvSpPr>
        <p:spPr>
          <a:xfrm>
            <a:off x="455612" y="685800"/>
            <a:ext cx="11125199" cy="5562600"/>
          </a:xfrm>
        </p:spPr>
        <p:txBody>
          <a:bodyPr/>
          <a:lstStyle/>
          <a:p>
            <a:pPr marR="0">
              <a:lnSpc>
                <a:spcPct val="100000"/>
              </a:lnSpc>
              <a:spcBef>
                <a:spcPts val="0"/>
              </a:spcBef>
              <a:spcAft>
                <a:spcPts val="0"/>
              </a:spcAft>
            </a:pPr>
            <a:r>
              <a:rPr lang="en-US" sz="4300" b="1"/>
              <a:t>Another way to frame the argument </a:t>
            </a:r>
          </a:p>
          <a:p>
            <a:pPr marR="0">
              <a:lnSpc>
                <a:spcPct val="100000"/>
              </a:lnSpc>
              <a:spcAft>
                <a:spcPts val="0"/>
              </a:spcAft>
            </a:pPr>
            <a:r>
              <a:rPr lang="en-US" sz="4300" b="1"/>
              <a:t>would be to say:</a:t>
            </a:r>
          </a:p>
          <a:p>
            <a:pPr marR="0">
              <a:lnSpc>
                <a:spcPct val="100000"/>
              </a:lnSpc>
              <a:spcBef>
                <a:spcPts val="1500"/>
              </a:spcBef>
              <a:spcAft>
                <a:spcPts val="0"/>
              </a:spcAft>
            </a:pPr>
            <a:r>
              <a:rPr lang="en-US" sz="4300"/>
              <a:t>God is the creator of all things. </a:t>
            </a:r>
          </a:p>
          <a:p>
            <a:pPr>
              <a:lnSpc>
                <a:spcPct val="100000"/>
              </a:lnSpc>
              <a:spcAft>
                <a:spcPts val="0"/>
              </a:spcAft>
            </a:pPr>
            <a:r>
              <a:rPr lang="en-US" sz="4000">
                <a:solidFill>
                  <a:srgbClr val="CFBEB2"/>
                </a:solidFill>
              </a:rPr>
              <a:t>↓</a:t>
            </a:r>
            <a:endParaRPr lang="en-US" sz="4000"/>
          </a:p>
          <a:p>
            <a:pPr marR="0">
              <a:lnSpc>
                <a:spcPct val="100000"/>
              </a:lnSpc>
              <a:spcBef>
                <a:spcPts val="0"/>
              </a:spcBef>
              <a:spcAft>
                <a:spcPts val="0"/>
              </a:spcAft>
            </a:pPr>
            <a:r>
              <a:rPr lang="en-US" sz="4300"/>
              <a:t>Moral evil is not a thing but the </a:t>
            </a:r>
          </a:p>
          <a:p>
            <a:pPr marR="0">
              <a:lnSpc>
                <a:spcPct val="100000"/>
              </a:lnSpc>
              <a:spcBef>
                <a:spcPts val="0"/>
              </a:spcBef>
              <a:spcAft>
                <a:spcPts val="0"/>
              </a:spcAft>
            </a:pPr>
            <a:r>
              <a:rPr lang="en-US" sz="4300"/>
              <a:t>corruption of good things.</a:t>
            </a:r>
          </a:p>
          <a:p>
            <a:pPr marR="0">
              <a:lnSpc>
                <a:spcPct val="100000"/>
              </a:lnSpc>
              <a:spcBef>
                <a:spcPts val="0"/>
              </a:spcBef>
              <a:spcAft>
                <a:spcPts val="0"/>
              </a:spcAft>
            </a:pPr>
            <a:r>
              <a:rPr lang="en-US" sz="4000">
                <a:solidFill>
                  <a:srgbClr val="CFBEB2"/>
                </a:solidFill>
              </a:rPr>
              <a:t>↓</a:t>
            </a:r>
            <a:endParaRPr lang="en-US" sz="4300"/>
          </a:p>
          <a:p>
            <a:pPr marR="0">
              <a:lnSpc>
                <a:spcPct val="100000"/>
              </a:lnSpc>
              <a:spcBef>
                <a:spcPts val="0"/>
              </a:spcBef>
              <a:spcAft>
                <a:spcPts val="0"/>
              </a:spcAft>
            </a:pPr>
            <a:r>
              <a:rPr lang="en-US" sz="4300"/>
              <a:t>Therefore, God did not create moral evil.</a:t>
            </a:r>
          </a:p>
        </p:txBody>
      </p:sp>
    </p:spTree>
    <p:extLst>
      <p:ext uri="{BB962C8B-B14F-4D97-AF65-F5344CB8AC3E}">
        <p14:creationId xmlns:p14="http://schemas.microsoft.com/office/powerpoint/2010/main" val="137883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DE642-E259-66E5-F402-E119E936BC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27F19E-C4F5-94A8-EC3D-E7A08DA8AE1F}"/>
              </a:ext>
            </a:extLst>
          </p:cNvPr>
          <p:cNvSpPr>
            <a:spLocks noGrp="1"/>
          </p:cNvSpPr>
          <p:nvPr>
            <p:ph type="title"/>
          </p:nvPr>
        </p:nvSpPr>
        <p:spPr/>
        <p:txBody>
          <a:bodyPr>
            <a:normAutofit fontScale="90000"/>
          </a:bodyPr>
          <a:lstStyle/>
          <a:p>
            <a:pPr>
              <a:lnSpc>
                <a:spcPct val="150000"/>
              </a:lnSpc>
            </a:pPr>
            <a:r>
              <a:rPr lang="en-US"/>
              <a:t>Discuss</a:t>
            </a:r>
          </a:p>
        </p:txBody>
      </p:sp>
      <p:sp>
        <p:nvSpPr>
          <p:cNvPr id="6" name="Text Placeholder 5">
            <a:extLst>
              <a:ext uri="{FF2B5EF4-FFF2-40B4-BE49-F238E27FC236}">
                <a16:creationId xmlns:a16="http://schemas.microsoft.com/office/drawing/2014/main" id="{BA01F072-4BC0-713A-44C6-B8C4DFC718FA}"/>
              </a:ext>
            </a:extLst>
          </p:cNvPr>
          <p:cNvSpPr>
            <a:spLocks noGrp="1"/>
          </p:cNvSpPr>
          <p:nvPr>
            <p:ph type="body" sz="quarter" idx="19"/>
          </p:nvPr>
        </p:nvSpPr>
        <p:spPr>
          <a:xfrm>
            <a:off x="4037013" y="457200"/>
            <a:ext cx="7391399" cy="5943600"/>
          </a:xfrm>
        </p:spPr>
        <p:txBody>
          <a:bodyPr anchor="ctr"/>
          <a:lstStyle/>
          <a:p>
            <a:r>
              <a:rPr lang="en-US" sz="4400" b="1"/>
              <a:t>What are other </a:t>
            </a:r>
          </a:p>
          <a:p>
            <a:r>
              <a:rPr lang="en-US" sz="4400" b="1"/>
              <a:t>ways man corrupts God’s good creation?</a:t>
            </a:r>
          </a:p>
        </p:txBody>
      </p:sp>
    </p:spTree>
    <p:extLst>
      <p:ext uri="{BB962C8B-B14F-4D97-AF65-F5344CB8AC3E}">
        <p14:creationId xmlns:p14="http://schemas.microsoft.com/office/powerpoint/2010/main" val="119131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F248E-FCCC-C82D-AE42-9F877BFDF42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6DEBBCA-80F7-01FE-D9B3-A01A6E6965DF}"/>
              </a:ext>
            </a:extLst>
          </p:cNvPr>
          <p:cNvSpPr>
            <a:spLocks noGrp="1"/>
          </p:cNvSpPr>
          <p:nvPr>
            <p:ph type="body" sz="quarter" idx="23"/>
          </p:nvPr>
        </p:nvSpPr>
        <p:spPr>
          <a:xfrm>
            <a:off x="1116947" y="1981200"/>
            <a:ext cx="9987615" cy="3962400"/>
          </a:xfrm>
        </p:spPr>
        <p:txBody>
          <a:bodyPr/>
          <a:lstStyle/>
          <a:p>
            <a:pPr>
              <a:lnSpc>
                <a:spcPct val="100000"/>
              </a:lnSpc>
            </a:pPr>
            <a:r>
              <a:rPr lang="en-US" sz="4100"/>
              <a:t>The problem of moral evil is core to the Christian gospel because evil (sin) separates mankind from God. His redemptive plan through Jesus resolves this problem if we trust God is telling us the truth when He says: </a:t>
            </a:r>
            <a:endParaRPr lang="en-US" sz="4100">
              <a:solidFill>
                <a:srgbClr val="CFBEB2"/>
              </a:solidFill>
            </a:endParaRPr>
          </a:p>
        </p:txBody>
      </p:sp>
      <p:sp>
        <p:nvSpPr>
          <p:cNvPr id="3" name="Text Placeholder 2">
            <a:extLst>
              <a:ext uri="{FF2B5EF4-FFF2-40B4-BE49-F238E27FC236}">
                <a16:creationId xmlns:a16="http://schemas.microsoft.com/office/drawing/2014/main" id="{04AD502E-CB11-039C-8806-CC89E3695389}"/>
              </a:ext>
            </a:extLst>
          </p:cNvPr>
          <p:cNvSpPr>
            <a:spLocks noGrp="1"/>
          </p:cNvSpPr>
          <p:nvPr>
            <p:ph type="body" sz="quarter" idx="22"/>
          </p:nvPr>
        </p:nvSpPr>
        <p:spPr>
          <a:xfrm>
            <a:off x="640696" y="1066800"/>
            <a:ext cx="10940118" cy="757501"/>
          </a:xfrm>
        </p:spPr>
        <p:txBody>
          <a:bodyPr/>
          <a:lstStyle/>
          <a:p>
            <a:r>
              <a:rPr lang="en-US" sz="4800">
                <a:solidFill>
                  <a:srgbClr val="867A72"/>
                </a:solidFill>
              </a:rPr>
              <a:t>Gospel focus</a:t>
            </a:r>
            <a:endParaRPr lang="en-US"/>
          </a:p>
        </p:txBody>
      </p:sp>
    </p:spTree>
    <p:extLst>
      <p:ext uri="{BB962C8B-B14F-4D97-AF65-F5344CB8AC3E}">
        <p14:creationId xmlns:p14="http://schemas.microsoft.com/office/powerpoint/2010/main" val="195150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C91E-A940-5FAD-758C-33CB16FCB4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125DE6-6C1A-D558-AB76-0A361B3DBF54}"/>
              </a:ext>
            </a:extLst>
          </p:cNvPr>
          <p:cNvSpPr>
            <a:spLocks noGrp="1"/>
          </p:cNvSpPr>
          <p:nvPr>
            <p:ph type="body" sz="quarter" idx="23"/>
          </p:nvPr>
        </p:nvSpPr>
        <p:spPr>
          <a:xfrm>
            <a:off x="640695" y="1638300"/>
            <a:ext cx="10940117" cy="3771900"/>
          </a:xfrm>
        </p:spPr>
        <p:txBody>
          <a:bodyPr/>
          <a:lstStyle/>
          <a:p>
            <a:pPr>
              <a:lnSpc>
                <a:spcPct val="100000"/>
              </a:lnSpc>
              <a:spcAft>
                <a:spcPts val="0"/>
              </a:spcAft>
            </a:pPr>
            <a:r>
              <a:rPr lang="en-US" sz="4100"/>
              <a:t>This is the message of faith that we proclaim: </a:t>
            </a:r>
          </a:p>
          <a:p>
            <a:pPr>
              <a:lnSpc>
                <a:spcPct val="100000"/>
              </a:lnSpc>
              <a:spcAft>
                <a:spcPts val="0"/>
              </a:spcAft>
            </a:pPr>
            <a:r>
              <a:rPr lang="en-US" sz="4100" baseline="30000"/>
              <a:t>9</a:t>
            </a:r>
            <a:r>
              <a:rPr lang="en-US" sz="4100"/>
              <a:t>If you confess with your mouth, “Jesus is Lord,” and believe in your heart that God raised him from the dead, you will be saved. </a:t>
            </a:r>
          </a:p>
          <a:p>
            <a:pPr>
              <a:lnSpc>
                <a:spcPct val="100000"/>
              </a:lnSpc>
              <a:spcAft>
                <a:spcPts val="0"/>
              </a:spcAft>
            </a:pPr>
            <a:r>
              <a:rPr lang="en-US" sz="4100" baseline="30000"/>
              <a:t>10</a:t>
            </a:r>
            <a:r>
              <a:rPr lang="en-US" sz="4100"/>
              <a:t>One believes with the heart, resulting in righteousness, and one confesses with the mouth, resulting in salvation.</a:t>
            </a:r>
          </a:p>
        </p:txBody>
      </p:sp>
      <p:sp>
        <p:nvSpPr>
          <p:cNvPr id="3" name="Text Placeholder 2">
            <a:extLst>
              <a:ext uri="{FF2B5EF4-FFF2-40B4-BE49-F238E27FC236}">
                <a16:creationId xmlns:a16="http://schemas.microsoft.com/office/drawing/2014/main" id="{64B864E0-4FBC-F17A-9712-ABDE726C2919}"/>
              </a:ext>
            </a:extLst>
          </p:cNvPr>
          <p:cNvSpPr>
            <a:spLocks noGrp="1"/>
          </p:cNvSpPr>
          <p:nvPr>
            <p:ph type="body" sz="quarter" idx="22"/>
          </p:nvPr>
        </p:nvSpPr>
        <p:spPr>
          <a:xfrm>
            <a:off x="640696" y="918899"/>
            <a:ext cx="10940118" cy="757501"/>
          </a:xfrm>
        </p:spPr>
        <p:txBody>
          <a:bodyPr/>
          <a:lstStyle/>
          <a:p>
            <a:r>
              <a:rPr lang="en-US" sz="4800">
                <a:solidFill>
                  <a:srgbClr val="867A72"/>
                </a:solidFill>
              </a:rPr>
              <a:t>Romans 10:8b-10</a:t>
            </a:r>
            <a:endParaRPr lang="en-US"/>
          </a:p>
        </p:txBody>
      </p:sp>
    </p:spTree>
    <p:extLst>
      <p:ext uri="{BB962C8B-B14F-4D97-AF65-F5344CB8AC3E}">
        <p14:creationId xmlns:p14="http://schemas.microsoft.com/office/powerpoint/2010/main" val="16256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AFF67-88FF-49F6-A1C4-CB439A85897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0F1907-B67F-FE78-61A2-4A36F86DAADF}"/>
              </a:ext>
            </a:extLst>
          </p:cNvPr>
          <p:cNvSpPr>
            <a:spLocks noGrp="1"/>
          </p:cNvSpPr>
          <p:nvPr>
            <p:ph type="title"/>
          </p:nvPr>
        </p:nvSpPr>
        <p:spPr>
          <a:xfrm>
            <a:off x="-1" y="1219200"/>
            <a:ext cx="12188825" cy="4419600"/>
          </a:xfrm>
        </p:spPr>
        <p:txBody>
          <a:bodyPr anchor="ctr">
            <a:noAutofit/>
          </a:bodyPr>
          <a:lstStyle/>
          <a:p>
            <a:pPr marL="228600" marR="0">
              <a:lnSpc>
                <a:spcPct val="150000"/>
              </a:lnSpc>
              <a:spcBef>
                <a:spcPts val="0"/>
              </a:spcBef>
              <a:spcAft>
                <a:spcPts val="0"/>
              </a:spcAft>
            </a:pPr>
            <a:r>
              <a:rPr lang="en-US" sz="4500"/>
              <a:t>2. GOD </a:t>
            </a:r>
            <a:r>
              <a:rPr lang="en-US" sz="4500" u="sng"/>
              <a:t>ALLOWS</a:t>
            </a:r>
            <a:r>
              <a:rPr lang="en-US" sz="4500"/>
              <a:t> MORAL EVIL </a:t>
            </a:r>
            <a:br>
              <a:rPr lang="en-US" sz="4500"/>
            </a:br>
            <a:r>
              <a:rPr lang="en-US" sz="4500"/>
              <a:t>FOR HIS </a:t>
            </a:r>
            <a:r>
              <a:rPr lang="en-US" sz="4500" u="sng"/>
              <a:t>GOOD</a:t>
            </a:r>
            <a:r>
              <a:rPr lang="en-US" sz="4500"/>
              <a:t> PURPOSES.</a:t>
            </a:r>
          </a:p>
        </p:txBody>
      </p:sp>
    </p:spTree>
    <p:extLst>
      <p:ext uri="{BB962C8B-B14F-4D97-AF65-F5344CB8AC3E}">
        <p14:creationId xmlns:p14="http://schemas.microsoft.com/office/powerpoint/2010/main" val="344577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6F8FC01A-4464-FE7D-347A-2EDBB5C03E7C}"/>
              </a:ext>
            </a:extLst>
          </p:cNvPr>
          <p:cNvSpPr>
            <a:spLocks noGrp="1"/>
          </p:cNvSpPr>
          <p:nvPr>
            <p:ph type="body" sz="quarter" idx="22"/>
          </p:nvPr>
        </p:nvSpPr>
        <p:spPr>
          <a:xfrm>
            <a:off x="624353" y="1295400"/>
            <a:ext cx="10940118" cy="4191000"/>
          </a:xfrm>
        </p:spPr>
        <p:txBody>
          <a:bodyPr/>
          <a:lstStyle/>
          <a:p>
            <a:r>
              <a:rPr lang="en-US" sz="3500" b="0">
                <a:solidFill>
                  <a:srgbClr val="867A72"/>
                </a:solidFill>
              </a:rPr>
              <a:t>Answering the </a:t>
            </a:r>
          </a:p>
          <a:p>
            <a:r>
              <a:rPr lang="en-US">
                <a:solidFill>
                  <a:srgbClr val="867A72"/>
                </a:solidFill>
              </a:rPr>
              <a:t>tough questions </a:t>
            </a:r>
          </a:p>
          <a:p>
            <a:r>
              <a:rPr lang="en-US" sz="4000">
                <a:solidFill>
                  <a:srgbClr val="867A72"/>
                </a:solidFill>
              </a:rPr>
              <a:t>about Christianity</a:t>
            </a:r>
          </a:p>
          <a:p>
            <a:endParaRPr lang="en-US" sz="4000">
              <a:solidFill>
                <a:schemeClr val="accent4">
                  <a:lumMod val="50000"/>
                </a:schemeClr>
              </a:solidFill>
            </a:endParaRPr>
          </a:p>
          <a:p>
            <a:pPr>
              <a:lnSpc>
                <a:spcPct val="100000"/>
              </a:lnSpc>
            </a:pPr>
            <a:endParaRPr lang="en-US" sz="4000" b="0">
              <a:solidFill>
                <a:schemeClr val="accent3"/>
              </a:solidFill>
              <a:latin typeface="Montserrat Light" pitchFamily="2" charset="77"/>
            </a:endParaRPr>
          </a:p>
          <a:p>
            <a:pPr>
              <a:lnSpc>
                <a:spcPct val="100000"/>
              </a:lnSpc>
            </a:pPr>
            <a:r>
              <a:rPr lang="en-US" sz="4000" b="0">
                <a:solidFill>
                  <a:schemeClr val="accent3"/>
                </a:solidFill>
                <a:latin typeface="Montserrat Light" pitchFamily="2" charset="77"/>
              </a:rPr>
              <a:t>WHAT ABOUT EVIL?</a:t>
            </a:r>
          </a:p>
        </p:txBody>
      </p:sp>
      <p:cxnSp>
        <p:nvCxnSpPr>
          <p:cNvPr id="6" name="Straight Connector 5">
            <a:extLst>
              <a:ext uri="{FF2B5EF4-FFF2-40B4-BE49-F238E27FC236}">
                <a16:creationId xmlns:a16="http://schemas.microsoft.com/office/drawing/2014/main" id="{E757916F-3EDE-E035-3341-E5C448291165}"/>
              </a:ext>
            </a:extLst>
          </p:cNvPr>
          <p:cNvCxnSpPr/>
          <p:nvPr/>
        </p:nvCxnSpPr>
        <p:spPr>
          <a:xfrm>
            <a:off x="4189412" y="38862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228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9E64-AEC7-EF72-ADD2-7E3B82FEBAA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39685FF-DA25-8AAC-45DD-106ECA2801B7}"/>
              </a:ext>
            </a:extLst>
          </p:cNvPr>
          <p:cNvSpPr>
            <a:spLocks noGrp="1"/>
          </p:cNvSpPr>
          <p:nvPr>
            <p:ph type="body" sz="quarter" idx="23"/>
          </p:nvPr>
        </p:nvSpPr>
        <p:spPr>
          <a:xfrm>
            <a:off x="760412" y="2286000"/>
            <a:ext cx="10667999" cy="2778922"/>
          </a:xfrm>
        </p:spPr>
        <p:txBody>
          <a:bodyPr/>
          <a:lstStyle/>
          <a:p>
            <a:pPr marR="0">
              <a:lnSpc>
                <a:spcPct val="112000"/>
              </a:lnSpc>
              <a:spcBef>
                <a:spcPts val="0"/>
              </a:spcBef>
              <a:spcAft>
                <a:spcPts val="0"/>
              </a:spcAft>
            </a:pPr>
            <a:r>
              <a:rPr lang="en-US" sz="4300" b="1"/>
              <a:t>People who choose to reject God may claim that there is some moral evil with no apparent good purpose:</a:t>
            </a:r>
          </a:p>
          <a:p>
            <a:pPr marR="0">
              <a:lnSpc>
                <a:spcPct val="112000"/>
              </a:lnSpc>
              <a:spcBef>
                <a:spcPts val="0"/>
              </a:spcBef>
              <a:spcAft>
                <a:spcPts val="0"/>
              </a:spcAft>
            </a:pPr>
            <a:endParaRPr lang="en-US" sz="4300"/>
          </a:p>
          <a:p>
            <a:pPr marR="0">
              <a:lnSpc>
                <a:spcPct val="112000"/>
              </a:lnSpc>
              <a:spcBef>
                <a:spcPts val="0"/>
              </a:spcBef>
              <a:spcAft>
                <a:spcPts val="0"/>
              </a:spcAft>
            </a:pPr>
            <a:endParaRPr lang="en-US" sz="4300"/>
          </a:p>
        </p:txBody>
      </p:sp>
    </p:spTree>
    <p:extLst>
      <p:ext uri="{BB962C8B-B14F-4D97-AF65-F5344CB8AC3E}">
        <p14:creationId xmlns:p14="http://schemas.microsoft.com/office/powerpoint/2010/main" val="276300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FD679-DD35-BE6D-84D6-335970BF3C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89DBA50-C749-3603-BE87-B5537B758433}"/>
              </a:ext>
            </a:extLst>
          </p:cNvPr>
          <p:cNvSpPr>
            <a:spLocks noGrp="1"/>
          </p:cNvSpPr>
          <p:nvPr>
            <p:ph type="body" sz="quarter" idx="23"/>
          </p:nvPr>
        </p:nvSpPr>
        <p:spPr>
          <a:xfrm>
            <a:off x="874712" y="838200"/>
            <a:ext cx="10439400" cy="5562600"/>
          </a:xfrm>
        </p:spPr>
        <p:txBody>
          <a:bodyPr/>
          <a:lstStyle/>
          <a:p>
            <a:pPr marR="0">
              <a:lnSpc>
                <a:spcPct val="100000"/>
              </a:lnSpc>
              <a:spcBef>
                <a:spcPts val="1500"/>
              </a:spcBef>
              <a:spcAft>
                <a:spcPts val="0"/>
              </a:spcAft>
            </a:pPr>
            <a:r>
              <a:rPr lang="en-US" sz="4300"/>
              <a:t>An all-good God must have a good purpose for everything.</a:t>
            </a:r>
          </a:p>
          <a:p>
            <a:pPr marR="0">
              <a:lnSpc>
                <a:spcPct val="100000"/>
              </a:lnSpc>
              <a:spcAft>
                <a:spcPts val="0"/>
              </a:spcAft>
            </a:pPr>
            <a:r>
              <a:rPr lang="en-US" sz="4000">
                <a:solidFill>
                  <a:srgbClr val="CFBEB2"/>
                </a:solidFill>
              </a:rPr>
              <a:t>↓</a:t>
            </a:r>
            <a:endParaRPr lang="en-US" sz="4000"/>
          </a:p>
          <a:p>
            <a:pPr marR="0">
              <a:lnSpc>
                <a:spcPct val="100000"/>
              </a:lnSpc>
              <a:spcBef>
                <a:spcPts val="0"/>
              </a:spcBef>
              <a:spcAft>
                <a:spcPts val="0"/>
              </a:spcAft>
            </a:pPr>
            <a:r>
              <a:rPr lang="en-US" sz="4300"/>
              <a:t>There is no good purpose for some </a:t>
            </a:r>
          </a:p>
          <a:p>
            <a:pPr marR="0">
              <a:lnSpc>
                <a:spcPct val="100000"/>
              </a:lnSpc>
              <a:spcBef>
                <a:spcPts val="0"/>
              </a:spcBef>
              <a:spcAft>
                <a:spcPts val="0"/>
              </a:spcAft>
            </a:pPr>
            <a:r>
              <a:rPr lang="en-US" sz="4300"/>
              <a:t>moral evil, pain, and/or suffering.</a:t>
            </a:r>
          </a:p>
          <a:p>
            <a:pPr marR="0">
              <a:lnSpc>
                <a:spcPct val="100000"/>
              </a:lnSpc>
              <a:spcBef>
                <a:spcPts val="0"/>
              </a:spcBef>
              <a:spcAft>
                <a:spcPts val="0"/>
              </a:spcAft>
            </a:pPr>
            <a:r>
              <a:rPr lang="en-US" sz="4000">
                <a:solidFill>
                  <a:srgbClr val="CFBEB2"/>
                </a:solidFill>
              </a:rPr>
              <a:t>↓</a:t>
            </a:r>
            <a:endParaRPr lang="en-US" sz="4000"/>
          </a:p>
          <a:p>
            <a:pPr marR="0">
              <a:lnSpc>
                <a:spcPct val="100000"/>
              </a:lnSpc>
              <a:spcBef>
                <a:spcPts val="0"/>
              </a:spcBef>
              <a:spcAft>
                <a:spcPts val="0"/>
              </a:spcAft>
            </a:pPr>
            <a:r>
              <a:rPr lang="en-US" sz="4300"/>
              <a:t>Therefore, there cannot be an </a:t>
            </a:r>
          </a:p>
          <a:p>
            <a:pPr marR="0">
              <a:lnSpc>
                <a:spcPct val="100000"/>
              </a:lnSpc>
              <a:spcBef>
                <a:spcPts val="0"/>
              </a:spcBef>
              <a:spcAft>
                <a:spcPts val="0"/>
              </a:spcAft>
            </a:pPr>
            <a:r>
              <a:rPr lang="en-US" sz="4300"/>
              <a:t>all-good God. </a:t>
            </a:r>
          </a:p>
        </p:txBody>
      </p:sp>
    </p:spTree>
    <p:extLst>
      <p:ext uri="{BB962C8B-B14F-4D97-AF65-F5344CB8AC3E}">
        <p14:creationId xmlns:p14="http://schemas.microsoft.com/office/powerpoint/2010/main" val="259139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E8D9-95A8-CF73-BC60-B7FBAB18B6D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EA9B52-06B5-F8A6-8E29-E7CF7BF50971}"/>
              </a:ext>
            </a:extLst>
          </p:cNvPr>
          <p:cNvSpPr>
            <a:spLocks noGrp="1"/>
          </p:cNvSpPr>
          <p:nvPr>
            <p:ph type="body" sz="quarter" idx="23"/>
          </p:nvPr>
        </p:nvSpPr>
        <p:spPr>
          <a:xfrm>
            <a:off x="959082" y="1066800"/>
            <a:ext cx="10270659" cy="4572000"/>
          </a:xfrm>
        </p:spPr>
        <p:txBody>
          <a:bodyPr anchor="ctr"/>
          <a:lstStyle/>
          <a:p>
            <a:pPr marR="0">
              <a:lnSpc>
                <a:spcPct val="80000"/>
              </a:lnSpc>
              <a:spcAft>
                <a:spcPts val="2000"/>
              </a:spcAft>
            </a:pPr>
            <a:r>
              <a:rPr lang="en-US" sz="4300" b="1"/>
              <a:t>The Christian perspective is:</a:t>
            </a:r>
          </a:p>
          <a:p>
            <a:pPr marL="571500" indent="-571500" algn="l">
              <a:lnSpc>
                <a:spcPct val="80000"/>
              </a:lnSpc>
              <a:spcAft>
                <a:spcPts val="1500"/>
              </a:spcAft>
              <a:buFont typeface="Arial" panose="020B0604020202020204" pitchFamily="34" charset="0"/>
              <a:buChar char="•"/>
            </a:pPr>
            <a:r>
              <a:rPr lang="en-US" sz="4000"/>
              <a:t>We can see the good purpose in much moral evil.</a:t>
            </a:r>
          </a:p>
          <a:p>
            <a:pPr marL="571500" marR="0" indent="-571500" algn="l">
              <a:lnSpc>
                <a:spcPct val="80000"/>
              </a:lnSpc>
              <a:spcBef>
                <a:spcPts val="0"/>
              </a:spcBef>
              <a:spcAft>
                <a:spcPts val="1500"/>
              </a:spcAft>
              <a:buFont typeface="Arial" panose="020B0604020202020204" pitchFamily="34" charset="0"/>
              <a:buChar char="•"/>
            </a:pPr>
            <a:r>
              <a:rPr lang="en-US" sz="4000"/>
              <a:t>God has a good purpose for everything, even if we cannot see it. </a:t>
            </a:r>
          </a:p>
        </p:txBody>
      </p:sp>
    </p:spTree>
    <p:extLst>
      <p:ext uri="{BB962C8B-B14F-4D97-AF65-F5344CB8AC3E}">
        <p14:creationId xmlns:p14="http://schemas.microsoft.com/office/powerpoint/2010/main" val="68638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962C3-EC35-15B1-D039-745C7A83F0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49A6DC4-F93C-1043-B5FD-1EECD149A86A}"/>
              </a:ext>
            </a:extLst>
          </p:cNvPr>
          <p:cNvSpPr>
            <a:spLocks noGrp="1"/>
          </p:cNvSpPr>
          <p:nvPr>
            <p:ph type="title"/>
          </p:nvPr>
        </p:nvSpPr>
        <p:spPr/>
        <p:txBody>
          <a:bodyPr>
            <a:normAutofit fontScale="90000"/>
          </a:bodyPr>
          <a:lstStyle/>
          <a:p>
            <a:pPr>
              <a:lnSpc>
                <a:spcPct val="150000"/>
              </a:lnSpc>
            </a:pPr>
            <a:r>
              <a:rPr lang="en-US"/>
              <a:t>Discuss</a:t>
            </a:r>
          </a:p>
        </p:txBody>
      </p:sp>
      <p:sp>
        <p:nvSpPr>
          <p:cNvPr id="6" name="Text Placeholder 5">
            <a:extLst>
              <a:ext uri="{FF2B5EF4-FFF2-40B4-BE49-F238E27FC236}">
                <a16:creationId xmlns:a16="http://schemas.microsoft.com/office/drawing/2014/main" id="{D67F5664-9779-0CB5-5F0D-11FC3D97C3F0}"/>
              </a:ext>
            </a:extLst>
          </p:cNvPr>
          <p:cNvSpPr>
            <a:spLocks noGrp="1"/>
          </p:cNvSpPr>
          <p:nvPr>
            <p:ph type="body" sz="quarter" idx="19"/>
          </p:nvPr>
        </p:nvSpPr>
        <p:spPr>
          <a:xfrm>
            <a:off x="4037013" y="457200"/>
            <a:ext cx="7391399" cy="5943600"/>
          </a:xfrm>
        </p:spPr>
        <p:txBody>
          <a:bodyPr anchor="ctr"/>
          <a:lstStyle/>
          <a:p>
            <a:r>
              <a:rPr lang="en-US" sz="4400" b="1"/>
              <a:t>Give an example from </a:t>
            </a:r>
          </a:p>
          <a:p>
            <a:r>
              <a:rPr lang="en-US" sz="4400" b="1"/>
              <a:t>your life of how something "evil" resulted in something good. </a:t>
            </a:r>
          </a:p>
        </p:txBody>
      </p:sp>
    </p:spTree>
    <p:extLst>
      <p:ext uri="{BB962C8B-B14F-4D97-AF65-F5344CB8AC3E}">
        <p14:creationId xmlns:p14="http://schemas.microsoft.com/office/powerpoint/2010/main" val="67346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DE89D-000E-62CF-F9BB-83A2D50ECBC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BAC7B0-8EFF-3FC0-6001-C0AE6296DDA7}"/>
              </a:ext>
            </a:extLst>
          </p:cNvPr>
          <p:cNvSpPr>
            <a:spLocks noGrp="1"/>
          </p:cNvSpPr>
          <p:nvPr>
            <p:ph type="title"/>
          </p:nvPr>
        </p:nvSpPr>
        <p:spPr>
          <a:xfrm>
            <a:off x="-1" y="1219200"/>
            <a:ext cx="12188825" cy="4419600"/>
          </a:xfrm>
        </p:spPr>
        <p:txBody>
          <a:bodyPr anchor="ctr">
            <a:noAutofit/>
          </a:bodyPr>
          <a:lstStyle/>
          <a:p>
            <a:pPr marL="228600" marR="0">
              <a:lnSpc>
                <a:spcPct val="150000"/>
              </a:lnSpc>
              <a:spcBef>
                <a:spcPts val="0"/>
              </a:spcBef>
              <a:spcAft>
                <a:spcPts val="0"/>
              </a:spcAft>
            </a:pPr>
            <a:r>
              <a:rPr lang="en-US" sz="4500"/>
              <a:t>3.	GOD </a:t>
            </a:r>
            <a:r>
              <a:rPr lang="en-US" sz="4500" u="sng"/>
              <a:t>WILL</a:t>
            </a:r>
            <a:r>
              <a:rPr lang="en-US" sz="4500"/>
              <a:t> </a:t>
            </a:r>
            <a:r>
              <a:rPr lang="en-US" sz="4500" u="sng"/>
              <a:t>DEAL</a:t>
            </a:r>
            <a:r>
              <a:rPr lang="en-US" sz="4500"/>
              <a:t> WITH </a:t>
            </a:r>
            <a:br>
              <a:rPr lang="en-US" sz="4500"/>
            </a:br>
            <a:r>
              <a:rPr lang="en-US" sz="4500"/>
              <a:t>MORAL </a:t>
            </a:r>
            <a:r>
              <a:rPr lang="en-US" sz="4500" u="sng"/>
              <a:t>EVIL</a:t>
            </a:r>
            <a:r>
              <a:rPr lang="en-US" sz="4500"/>
              <a:t>.</a:t>
            </a:r>
          </a:p>
        </p:txBody>
      </p:sp>
    </p:spTree>
    <p:extLst>
      <p:ext uri="{BB962C8B-B14F-4D97-AF65-F5344CB8AC3E}">
        <p14:creationId xmlns:p14="http://schemas.microsoft.com/office/powerpoint/2010/main" val="244814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B16D2-B7A6-FBC7-2EC3-0B01B12B9F7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A497E79-4A36-A78C-2157-B1B2948D53CA}"/>
              </a:ext>
            </a:extLst>
          </p:cNvPr>
          <p:cNvSpPr>
            <a:spLocks noGrp="1"/>
          </p:cNvSpPr>
          <p:nvPr>
            <p:ph type="body" sz="quarter" idx="23"/>
          </p:nvPr>
        </p:nvSpPr>
        <p:spPr>
          <a:xfrm>
            <a:off x="874712" y="990600"/>
            <a:ext cx="10439400" cy="5562600"/>
          </a:xfrm>
        </p:spPr>
        <p:txBody>
          <a:bodyPr/>
          <a:lstStyle/>
          <a:p>
            <a:pPr marR="0">
              <a:lnSpc>
                <a:spcPct val="100000"/>
              </a:lnSpc>
              <a:spcBef>
                <a:spcPts val="1500"/>
              </a:spcBef>
              <a:spcAft>
                <a:spcPts val="0"/>
              </a:spcAft>
            </a:pPr>
            <a:r>
              <a:rPr lang="en-US" sz="4300" b="1"/>
              <a:t>The persistence of evil is </a:t>
            </a:r>
            <a:br>
              <a:rPr lang="en-US" sz="4300" b="1"/>
            </a:br>
            <a:r>
              <a:rPr lang="en-US" sz="4300" b="1"/>
              <a:t>another problem the secular world uses to confront Christians about our belief in God.</a:t>
            </a:r>
          </a:p>
          <a:p>
            <a:pPr marR="0">
              <a:lnSpc>
                <a:spcPct val="100000"/>
              </a:lnSpc>
              <a:spcBef>
                <a:spcPts val="4000"/>
              </a:spcBef>
              <a:spcAft>
                <a:spcPts val="0"/>
              </a:spcAft>
            </a:pPr>
            <a:r>
              <a:rPr lang="en-US" sz="4300" b="1"/>
              <a:t>They might express their reasoning this way: </a:t>
            </a:r>
          </a:p>
        </p:txBody>
      </p:sp>
    </p:spTree>
    <p:extLst>
      <p:ext uri="{BB962C8B-B14F-4D97-AF65-F5344CB8AC3E}">
        <p14:creationId xmlns:p14="http://schemas.microsoft.com/office/powerpoint/2010/main" val="93584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7D47A-5D5A-9C9D-09D5-A0C84196443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C9DF4B1-CCA1-26AF-AD2F-F9F73CAA2D47}"/>
              </a:ext>
            </a:extLst>
          </p:cNvPr>
          <p:cNvSpPr>
            <a:spLocks noGrp="1"/>
          </p:cNvSpPr>
          <p:nvPr>
            <p:ph type="body" sz="quarter" idx="23"/>
          </p:nvPr>
        </p:nvSpPr>
        <p:spPr>
          <a:xfrm>
            <a:off x="874712" y="685800"/>
            <a:ext cx="10439400" cy="5562600"/>
          </a:xfrm>
        </p:spPr>
        <p:txBody>
          <a:bodyPr/>
          <a:lstStyle/>
          <a:p>
            <a:pPr marR="0">
              <a:lnSpc>
                <a:spcPct val="100000"/>
              </a:lnSpc>
              <a:spcAft>
                <a:spcPts val="0"/>
              </a:spcAft>
            </a:pPr>
            <a:r>
              <a:rPr lang="en-US" sz="4000"/>
              <a:t>If God is all-good, He would </a:t>
            </a:r>
          </a:p>
          <a:p>
            <a:pPr marR="0">
              <a:lnSpc>
                <a:spcPct val="100000"/>
              </a:lnSpc>
              <a:spcAft>
                <a:spcPts val="0"/>
              </a:spcAft>
            </a:pPr>
            <a:r>
              <a:rPr lang="en-US" sz="4000"/>
              <a:t>destroy moral evil.</a:t>
            </a:r>
          </a:p>
          <a:p>
            <a:pPr marR="0">
              <a:lnSpc>
                <a:spcPct val="100000"/>
              </a:lnSpc>
              <a:spcAft>
                <a:spcPts val="0"/>
              </a:spcAft>
            </a:pPr>
            <a:r>
              <a:rPr lang="en-US" sz="3500" b="1">
                <a:solidFill>
                  <a:srgbClr val="CFBEB2"/>
                </a:solidFill>
              </a:rPr>
              <a:t>↓</a:t>
            </a:r>
            <a:endParaRPr lang="en-US" sz="3500" b="1"/>
          </a:p>
          <a:p>
            <a:pPr marR="0">
              <a:lnSpc>
                <a:spcPct val="100000"/>
              </a:lnSpc>
              <a:spcBef>
                <a:spcPts val="0"/>
              </a:spcBef>
              <a:spcAft>
                <a:spcPts val="0"/>
              </a:spcAft>
            </a:pPr>
            <a:r>
              <a:rPr lang="en-US" sz="4000"/>
              <a:t>If God is all-powerful, He can </a:t>
            </a:r>
          </a:p>
          <a:p>
            <a:pPr marR="0">
              <a:lnSpc>
                <a:spcPct val="100000"/>
              </a:lnSpc>
              <a:spcBef>
                <a:spcPts val="0"/>
              </a:spcBef>
              <a:spcAft>
                <a:spcPts val="0"/>
              </a:spcAft>
            </a:pPr>
            <a:r>
              <a:rPr lang="en-US" sz="4000"/>
              <a:t>destroy moral evil.</a:t>
            </a:r>
          </a:p>
          <a:p>
            <a:pPr marR="0">
              <a:lnSpc>
                <a:spcPct val="100000"/>
              </a:lnSpc>
              <a:spcBef>
                <a:spcPts val="0"/>
              </a:spcBef>
              <a:spcAft>
                <a:spcPts val="0"/>
              </a:spcAft>
            </a:pPr>
            <a:r>
              <a:rPr lang="en-US" sz="3500">
                <a:solidFill>
                  <a:srgbClr val="CFBEB2"/>
                </a:solidFill>
              </a:rPr>
              <a:t>↓</a:t>
            </a:r>
            <a:endParaRPr lang="en-US" sz="3500"/>
          </a:p>
          <a:p>
            <a:pPr marR="0">
              <a:lnSpc>
                <a:spcPct val="100000"/>
              </a:lnSpc>
              <a:spcBef>
                <a:spcPts val="0"/>
              </a:spcBef>
              <a:spcAft>
                <a:spcPts val="0"/>
              </a:spcAft>
            </a:pPr>
            <a:r>
              <a:rPr lang="en-US" sz="4000"/>
              <a:t>But moral evil is not destroyed.</a:t>
            </a:r>
          </a:p>
          <a:p>
            <a:pPr>
              <a:lnSpc>
                <a:spcPct val="100000"/>
              </a:lnSpc>
              <a:spcAft>
                <a:spcPts val="0"/>
              </a:spcAft>
            </a:pPr>
            <a:r>
              <a:rPr lang="en-US" sz="3500">
                <a:solidFill>
                  <a:srgbClr val="CFBEB2"/>
                </a:solidFill>
              </a:rPr>
              <a:t>↓</a:t>
            </a:r>
            <a:endParaRPr lang="en-US" sz="3500"/>
          </a:p>
          <a:p>
            <a:pPr marR="0">
              <a:lnSpc>
                <a:spcPct val="100000"/>
              </a:lnSpc>
              <a:spcBef>
                <a:spcPts val="0"/>
              </a:spcBef>
              <a:spcAft>
                <a:spcPts val="0"/>
              </a:spcAft>
            </a:pPr>
            <a:r>
              <a:rPr lang="en-US" sz="4000"/>
              <a:t>Therefore, there is no such God.</a:t>
            </a:r>
          </a:p>
        </p:txBody>
      </p:sp>
    </p:spTree>
    <p:extLst>
      <p:ext uri="{BB962C8B-B14F-4D97-AF65-F5344CB8AC3E}">
        <p14:creationId xmlns:p14="http://schemas.microsoft.com/office/powerpoint/2010/main" val="1531827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49A7F-07E9-A436-4A04-53D97EBD36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100A46F-9B0A-19C4-8558-71A8C7637F90}"/>
              </a:ext>
            </a:extLst>
          </p:cNvPr>
          <p:cNvSpPr>
            <a:spLocks noGrp="1"/>
          </p:cNvSpPr>
          <p:nvPr>
            <p:ph type="body" sz="quarter" idx="23"/>
          </p:nvPr>
        </p:nvSpPr>
        <p:spPr>
          <a:xfrm>
            <a:off x="531812" y="525780"/>
            <a:ext cx="11201400" cy="5951220"/>
          </a:xfrm>
        </p:spPr>
        <p:txBody>
          <a:bodyPr anchor="ctr"/>
          <a:lstStyle/>
          <a:p>
            <a:pPr marR="0" algn="l">
              <a:lnSpc>
                <a:spcPct val="90000"/>
              </a:lnSpc>
              <a:spcBef>
                <a:spcPts val="0"/>
              </a:spcBef>
              <a:spcAft>
                <a:spcPts val="0"/>
              </a:spcAft>
            </a:pPr>
            <a:r>
              <a:rPr lang="en-US" sz="4000"/>
              <a:t>Here is how the Christian view might be phrased:</a:t>
            </a:r>
          </a:p>
          <a:p>
            <a:pPr marR="0" algn="l">
              <a:lnSpc>
                <a:spcPct val="90000"/>
              </a:lnSpc>
              <a:spcBef>
                <a:spcPts val="0"/>
              </a:spcBef>
              <a:spcAft>
                <a:spcPts val="0"/>
              </a:spcAft>
            </a:pPr>
            <a:endParaRPr lang="en-US" sz="4000"/>
          </a:p>
          <a:p>
            <a:pPr marL="571500" marR="0" indent="-571500" algn="l">
              <a:lnSpc>
                <a:spcPct val="90000"/>
              </a:lnSpc>
              <a:spcBef>
                <a:spcPts val="0"/>
              </a:spcBef>
              <a:spcAft>
                <a:spcPts val="0"/>
              </a:spcAft>
              <a:buFont typeface="Arial" panose="020B0604020202020204" pitchFamily="34" charset="0"/>
              <a:buChar char="•"/>
            </a:pPr>
            <a:r>
              <a:rPr lang="en-US" sz="4000"/>
              <a:t>Since God is love, He desired a world with moral goodness (i.e., a world with the choice of good or evil) more than a world without moral goodness (i.e., an amoral world with either just good or just evil) because moral goodness allows the creation to genuinely love the Creator in return (1 John 4:16).</a:t>
            </a:r>
          </a:p>
        </p:txBody>
      </p:sp>
    </p:spTree>
    <p:extLst>
      <p:ext uri="{BB962C8B-B14F-4D97-AF65-F5344CB8AC3E}">
        <p14:creationId xmlns:p14="http://schemas.microsoft.com/office/powerpoint/2010/main" val="295389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F7BC8-F01B-CAB2-87F3-819E35312EC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E48F7DD-1601-E083-32DE-E52C289062C0}"/>
              </a:ext>
            </a:extLst>
          </p:cNvPr>
          <p:cNvSpPr>
            <a:spLocks noGrp="1"/>
          </p:cNvSpPr>
          <p:nvPr>
            <p:ph type="body" sz="quarter" idx="23"/>
          </p:nvPr>
        </p:nvSpPr>
        <p:spPr>
          <a:xfrm>
            <a:off x="1198562" y="723900"/>
            <a:ext cx="9791699" cy="5410200"/>
          </a:xfrm>
        </p:spPr>
        <p:txBody>
          <a:bodyPr anchor="ctr"/>
          <a:lstStyle/>
          <a:p>
            <a:pPr marL="571500" marR="0" indent="-571500" algn="l">
              <a:lnSpc>
                <a:spcPct val="90000"/>
              </a:lnSpc>
              <a:spcBef>
                <a:spcPts val="0"/>
              </a:spcBef>
              <a:spcAft>
                <a:spcPts val="0"/>
              </a:spcAft>
              <a:buFont typeface="Arial" panose="020B0604020202020204" pitchFamily="34" charset="0"/>
              <a:buChar char="•"/>
            </a:pPr>
            <a:r>
              <a:rPr lang="en-US" sz="4000"/>
              <a:t>The possibility for moral goodness requires that creatures have moral agency to choose between right and wrong actions. </a:t>
            </a:r>
          </a:p>
          <a:p>
            <a:pPr marL="571500" marR="0" indent="-571500" algn="l">
              <a:lnSpc>
                <a:spcPct val="90000"/>
              </a:lnSpc>
              <a:spcBef>
                <a:spcPts val="0"/>
              </a:spcBef>
              <a:spcAft>
                <a:spcPts val="0"/>
              </a:spcAft>
              <a:buFont typeface="Arial" panose="020B0604020202020204" pitchFamily="34" charset="0"/>
              <a:buChar char="•"/>
            </a:pPr>
            <a:endParaRPr lang="en-US" sz="4000"/>
          </a:p>
          <a:p>
            <a:pPr marL="571500" marR="0" indent="-571500" algn="l">
              <a:lnSpc>
                <a:spcPct val="90000"/>
              </a:lnSpc>
              <a:spcBef>
                <a:spcPts val="0"/>
              </a:spcBef>
              <a:spcAft>
                <a:spcPts val="0"/>
              </a:spcAft>
              <a:buFont typeface="Arial" panose="020B0604020202020204" pitchFamily="34" charset="0"/>
              <a:buChar char="•"/>
            </a:pPr>
            <a:r>
              <a:rPr lang="en-US" sz="4000"/>
              <a:t>God desired a morally good world, so He created creatures with moral agency. (Genesis 1:27)</a:t>
            </a:r>
          </a:p>
        </p:txBody>
      </p:sp>
    </p:spTree>
    <p:extLst>
      <p:ext uri="{BB962C8B-B14F-4D97-AF65-F5344CB8AC3E}">
        <p14:creationId xmlns:p14="http://schemas.microsoft.com/office/powerpoint/2010/main" val="51812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665F8-4F85-2399-3887-BE55514239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1ADF007-1E27-00E4-8B32-68388755915C}"/>
              </a:ext>
            </a:extLst>
          </p:cNvPr>
          <p:cNvSpPr>
            <a:spLocks noGrp="1"/>
          </p:cNvSpPr>
          <p:nvPr>
            <p:ph type="body" sz="quarter" idx="23"/>
          </p:nvPr>
        </p:nvSpPr>
        <p:spPr>
          <a:xfrm>
            <a:off x="1198562" y="723900"/>
            <a:ext cx="9791699" cy="5410200"/>
          </a:xfrm>
        </p:spPr>
        <p:txBody>
          <a:bodyPr anchor="ctr"/>
          <a:lstStyle/>
          <a:p>
            <a:pPr marR="0" algn="l">
              <a:lnSpc>
                <a:spcPct val="90000"/>
              </a:lnSpc>
              <a:spcBef>
                <a:spcPts val="0"/>
              </a:spcBef>
              <a:spcAft>
                <a:spcPts val="0"/>
              </a:spcAft>
            </a:pPr>
            <a:endParaRPr lang="en-US" sz="4000"/>
          </a:p>
          <a:p>
            <a:pPr marL="571500" marR="0" indent="-571500" algn="l">
              <a:lnSpc>
                <a:spcPct val="90000"/>
              </a:lnSpc>
              <a:spcBef>
                <a:spcPts val="0"/>
              </a:spcBef>
              <a:spcAft>
                <a:spcPts val="0"/>
              </a:spcAft>
              <a:buFont typeface="Arial" panose="020B0604020202020204" pitchFamily="34" charset="0"/>
              <a:buChar char="•"/>
            </a:pPr>
            <a:r>
              <a:rPr lang="en-US" sz="4000"/>
              <a:t>God is not morally culpable for allowing human moral evil to continue because He is achieving the more desirable world with moral goodness.</a:t>
            </a:r>
          </a:p>
          <a:p>
            <a:pPr marL="571500" marR="0" indent="-571500" algn="l">
              <a:lnSpc>
                <a:spcPct val="90000"/>
              </a:lnSpc>
              <a:spcBef>
                <a:spcPts val="0"/>
              </a:spcBef>
              <a:spcAft>
                <a:spcPts val="0"/>
              </a:spcAft>
              <a:buFont typeface="Arial" panose="020B0604020202020204" pitchFamily="34" charset="0"/>
              <a:buChar char="•"/>
            </a:pPr>
            <a:endParaRPr lang="en-US" sz="4000"/>
          </a:p>
          <a:p>
            <a:pPr marL="571500" marR="0" indent="-571500" algn="l">
              <a:lnSpc>
                <a:spcPct val="90000"/>
              </a:lnSpc>
              <a:spcBef>
                <a:spcPts val="0"/>
              </a:spcBef>
              <a:spcAft>
                <a:spcPts val="0"/>
              </a:spcAft>
              <a:buFont typeface="Arial" panose="020B0604020202020204" pitchFamily="34" charset="0"/>
              <a:buChar char="•"/>
            </a:pPr>
            <a:r>
              <a:rPr lang="en-US" sz="4000"/>
              <a:t>God has not ended evil currently because He has reasons we do not completely understand.</a:t>
            </a:r>
          </a:p>
          <a:p>
            <a:pPr marL="571500" marR="0" indent="-571500" algn="l">
              <a:lnSpc>
                <a:spcPct val="90000"/>
              </a:lnSpc>
              <a:spcBef>
                <a:spcPts val="0"/>
              </a:spcBef>
              <a:spcAft>
                <a:spcPts val="0"/>
              </a:spcAft>
              <a:buFont typeface="Arial" panose="020B0604020202020204" pitchFamily="34" charset="0"/>
              <a:buChar char="•"/>
            </a:pPr>
            <a:endParaRPr lang="en-US" sz="4000"/>
          </a:p>
          <a:p>
            <a:pPr marR="0" algn="l">
              <a:lnSpc>
                <a:spcPct val="90000"/>
              </a:lnSpc>
              <a:spcBef>
                <a:spcPts val="0"/>
              </a:spcBef>
              <a:spcAft>
                <a:spcPts val="0"/>
              </a:spcAft>
            </a:pPr>
            <a:endParaRPr lang="en-US" sz="4000"/>
          </a:p>
        </p:txBody>
      </p:sp>
    </p:spTree>
    <p:extLst>
      <p:ext uri="{BB962C8B-B14F-4D97-AF65-F5344CB8AC3E}">
        <p14:creationId xmlns:p14="http://schemas.microsoft.com/office/powerpoint/2010/main" val="1498402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450927" y="2819400"/>
            <a:ext cx="9286970" cy="3962400"/>
          </a:xfrm>
        </p:spPr>
        <p:txBody>
          <a:bodyPr/>
          <a:lstStyle/>
          <a:p>
            <a:pPr>
              <a:lnSpc>
                <a:spcPct val="100000"/>
              </a:lnSpc>
            </a:pPr>
            <a:r>
              <a:rPr lang="en-US" sz="4400" b="1"/>
              <a:t>Doesn't the existence of evil, pain, and suffering prove that God doesn’t exist?</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a:xfrm>
            <a:off x="640696" y="1752600"/>
            <a:ext cx="10940118" cy="688637"/>
          </a:xfrm>
        </p:spPr>
        <p:txBody>
          <a:bodyPr/>
          <a:lstStyle/>
          <a:p>
            <a:r>
              <a:rPr lang="en-US" sz="4800">
                <a:solidFill>
                  <a:srgbClr val="867A72"/>
                </a:solidFill>
              </a:rPr>
              <a:t>THINK ABOUT THIS…</a:t>
            </a:r>
          </a:p>
          <a:p>
            <a:endParaRPr lang="en-US"/>
          </a:p>
        </p:txBody>
      </p:sp>
    </p:spTree>
    <p:extLst>
      <p:ext uri="{BB962C8B-B14F-4D97-AF65-F5344CB8AC3E}">
        <p14:creationId xmlns:p14="http://schemas.microsoft.com/office/powerpoint/2010/main" val="4130816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6CD7-D756-4B0E-F6A2-3E8776CFE63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931C658-035E-11B6-9C1D-9C2525FC7862}"/>
              </a:ext>
            </a:extLst>
          </p:cNvPr>
          <p:cNvSpPr>
            <a:spLocks noGrp="1"/>
          </p:cNvSpPr>
          <p:nvPr>
            <p:ph type="body" sz="quarter" idx="23"/>
          </p:nvPr>
        </p:nvSpPr>
        <p:spPr>
          <a:xfrm>
            <a:off x="608012" y="533400"/>
            <a:ext cx="11049000" cy="5562600"/>
          </a:xfrm>
        </p:spPr>
        <p:txBody>
          <a:bodyPr/>
          <a:lstStyle/>
          <a:p>
            <a:pPr marR="0">
              <a:lnSpc>
                <a:spcPct val="100000"/>
              </a:lnSpc>
              <a:spcBef>
                <a:spcPts val="1500"/>
              </a:spcBef>
              <a:spcAft>
                <a:spcPts val="0"/>
              </a:spcAft>
            </a:pPr>
            <a:r>
              <a:rPr lang="en-US" sz="4300" b="1"/>
              <a:t>Thus, we can say:</a:t>
            </a:r>
          </a:p>
          <a:p>
            <a:pPr marR="0">
              <a:lnSpc>
                <a:spcPct val="100000"/>
              </a:lnSpc>
              <a:spcBef>
                <a:spcPts val="1500"/>
              </a:spcBef>
              <a:spcAft>
                <a:spcPts val="0"/>
              </a:spcAft>
            </a:pPr>
            <a:r>
              <a:rPr lang="en-US" sz="4000"/>
              <a:t>God is all-good and desires to destroy moral evil. </a:t>
            </a:r>
          </a:p>
          <a:p>
            <a:pPr marR="0">
              <a:lnSpc>
                <a:spcPct val="100000"/>
              </a:lnSpc>
              <a:spcBef>
                <a:spcPts val="1500"/>
              </a:spcBef>
              <a:spcAft>
                <a:spcPts val="0"/>
              </a:spcAft>
            </a:pPr>
            <a:r>
              <a:rPr lang="en-US" sz="4000"/>
              <a:t>God is all-powerful and can destroy moral evil. </a:t>
            </a:r>
          </a:p>
          <a:p>
            <a:pPr marR="0">
              <a:lnSpc>
                <a:spcPct val="100000"/>
              </a:lnSpc>
              <a:spcBef>
                <a:spcPts val="1500"/>
              </a:spcBef>
              <a:spcAft>
                <a:spcPts val="0"/>
              </a:spcAft>
            </a:pPr>
            <a:r>
              <a:rPr lang="en-US" sz="4000"/>
              <a:t>Moral evil is not yet destroyed. </a:t>
            </a:r>
          </a:p>
          <a:p>
            <a:pPr marR="0">
              <a:lnSpc>
                <a:spcPct val="100000"/>
              </a:lnSpc>
              <a:spcBef>
                <a:spcPts val="1500"/>
              </a:spcBef>
              <a:spcAft>
                <a:spcPts val="0"/>
              </a:spcAft>
            </a:pPr>
            <a:r>
              <a:rPr lang="en-US" sz="4000"/>
              <a:t>Therefore, one day God will destroy moral evil.</a:t>
            </a:r>
          </a:p>
        </p:txBody>
      </p:sp>
    </p:spTree>
    <p:extLst>
      <p:ext uri="{BB962C8B-B14F-4D97-AF65-F5344CB8AC3E}">
        <p14:creationId xmlns:p14="http://schemas.microsoft.com/office/powerpoint/2010/main" val="88450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80D4D-2FBD-ECFB-590E-7F2EE15DE4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6D1E6F-C2FD-E262-4341-27F88D53F67D}"/>
              </a:ext>
            </a:extLst>
          </p:cNvPr>
          <p:cNvSpPr>
            <a:spLocks noGrp="1"/>
          </p:cNvSpPr>
          <p:nvPr>
            <p:ph type="title"/>
          </p:nvPr>
        </p:nvSpPr>
        <p:spPr/>
        <p:txBody>
          <a:bodyPr>
            <a:normAutofit fontScale="90000"/>
          </a:bodyPr>
          <a:lstStyle/>
          <a:p>
            <a:pPr>
              <a:lnSpc>
                <a:spcPct val="150000"/>
              </a:lnSpc>
            </a:pPr>
            <a:r>
              <a:rPr lang="en-US"/>
              <a:t>Discuss</a:t>
            </a:r>
          </a:p>
        </p:txBody>
      </p:sp>
      <p:sp>
        <p:nvSpPr>
          <p:cNvPr id="6" name="Text Placeholder 5">
            <a:extLst>
              <a:ext uri="{FF2B5EF4-FFF2-40B4-BE49-F238E27FC236}">
                <a16:creationId xmlns:a16="http://schemas.microsoft.com/office/drawing/2014/main" id="{6AD57B81-6ED4-E3F1-8F31-166AA7FD4F81}"/>
              </a:ext>
            </a:extLst>
          </p:cNvPr>
          <p:cNvSpPr>
            <a:spLocks noGrp="1"/>
          </p:cNvSpPr>
          <p:nvPr>
            <p:ph type="body" sz="quarter" idx="19"/>
          </p:nvPr>
        </p:nvSpPr>
        <p:spPr>
          <a:xfrm>
            <a:off x="4037013" y="457200"/>
            <a:ext cx="7391399" cy="5943600"/>
          </a:xfrm>
        </p:spPr>
        <p:txBody>
          <a:bodyPr anchor="ctr"/>
          <a:lstStyle/>
          <a:p>
            <a:r>
              <a:rPr lang="en-US" sz="4400" b="1"/>
              <a:t>How does the fact </a:t>
            </a:r>
          </a:p>
          <a:p>
            <a:r>
              <a:rPr lang="en-US" sz="4400" b="1"/>
              <a:t>God will deal with moral evil at some point make you feel? </a:t>
            </a:r>
          </a:p>
        </p:txBody>
      </p:sp>
    </p:spTree>
    <p:extLst>
      <p:ext uri="{BB962C8B-B14F-4D97-AF65-F5344CB8AC3E}">
        <p14:creationId xmlns:p14="http://schemas.microsoft.com/office/powerpoint/2010/main" val="1564626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85714-86F5-0F85-5515-BF819AB5A0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D4DAF65-0510-5F3E-7973-7EB5430C33B1}"/>
              </a:ext>
            </a:extLst>
          </p:cNvPr>
          <p:cNvSpPr>
            <a:spLocks noGrp="1"/>
          </p:cNvSpPr>
          <p:nvPr>
            <p:ph type="title"/>
          </p:nvPr>
        </p:nvSpPr>
        <p:spPr/>
        <p:txBody>
          <a:bodyPr>
            <a:normAutofit fontScale="90000"/>
          </a:bodyPr>
          <a:lstStyle/>
          <a:p>
            <a:pPr>
              <a:lnSpc>
                <a:spcPct val="150000"/>
              </a:lnSpc>
            </a:pPr>
            <a:r>
              <a:rPr lang="en-US"/>
              <a:t>Discuss</a:t>
            </a:r>
          </a:p>
        </p:txBody>
      </p:sp>
      <p:sp>
        <p:nvSpPr>
          <p:cNvPr id="6" name="Text Placeholder 5">
            <a:extLst>
              <a:ext uri="{FF2B5EF4-FFF2-40B4-BE49-F238E27FC236}">
                <a16:creationId xmlns:a16="http://schemas.microsoft.com/office/drawing/2014/main" id="{3B7A22FB-EC1A-212C-CD19-116CDC78938E}"/>
              </a:ext>
            </a:extLst>
          </p:cNvPr>
          <p:cNvSpPr>
            <a:spLocks noGrp="1"/>
          </p:cNvSpPr>
          <p:nvPr>
            <p:ph type="body" sz="quarter" idx="19"/>
          </p:nvPr>
        </p:nvSpPr>
        <p:spPr>
          <a:xfrm>
            <a:off x="4037013" y="457200"/>
            <a:ext cx="7391399" cy="5943600"/>
          </a:xfrm>
        </p:spPr>
        <p:txBody>
          <a:bodyPr anchor="ctr"/>
          <a:lstStyle/>
          <a:p>
            <a:r>
              <a:rPr lang="en-US" sz="4400" b="1"/>
              <a:t>How should this fact </a:t>
            </a:r>
          </a:p>
          <a:p>
            <a:r>
              <a:rPr lang="en-US" sz="4400" b="1"/>
              <a:t>make you feel about those around us who are unsaved? </a:t>
            </a:r>
          </a:p>
        </p:txBody>
      </p:sp>
    </p:spTree>
    <p:extLst>
      <p:ext uri="{BB962C8B-B14F-4D97-AF65-F5344CB8AC3E}">
        <p14:creationId xmlns:p14="http://schemas.microsoft.com/office/powerpoint/2010/main" val="1211261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676400"/>
            <a:ext cx="7888504" cy="3464721"/>
          </a:xfrm>
        </p:spPr>
        <p:txBody>
          <a:bodyPr anchor="ctr"/>
          <a:lstStyle/>
          <a:p>
            <a:pPr>
              <a:lnSpc>
                <a:spcPct val="100000"/>
              </a:lnSpc>
            </a:pPr>
            <a:r>
              <a:rPr lang="en-US" sz="4000"/>
              <a:t>People who reject the </a:t>
            </a:r>
          </a:p>
          <a:p>
            <a:pPr>
              <a:lnSpc>
                <a:spcPct val="100000"/>
              </a:lnSpc>
            </a:pPr>
            <a:r>
              <a:rPr lang="en-US" sz="4000"/>
              <a:t>existence of God because of the problem with moral evil must answer a question of their own: "How do you know what evil is?" Without a Moral Law Giver to objectively define what is good, there is no corruption of that good to be called evil.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a:t>Reflect</a:t>
            </a:r>
          </a:p>
        </p:txBody>
      </p:sp>
    </p:spTree>
    <p:extLst>
      <p:ext uri="{BB962C8B-B14F-4D97-AF65-F5344CB8AC3E}">
        <p14:creationId xmlns:p14="http://schemas.microsoft.com/office/powerpoint/2010/main" val="1965259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68DC-9743-F854-07B5-F200C27DC80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BB38EA-D6E9-99BF-73D3-C7372FD5C9C4}"/>
              </a:ext>
            </a:extLst>
          </p:cNvPr>
          <p:cNvSpPr>
            <a:spLocks noGrp="1"/>
          </p:cNvSpPr>
          <p:nvPr>
            <p:ph type="body" sz="quarter" idx="23"/>
          </p:nvPr>
        </p:nvSpPr>
        <p:spPr>
          <a:xfrm>
            <a:off x="888346" y="1752600"/>
            <a:ext cx="10463866" cy="3962400"/>
          </a:xfrm>
        </p:spPr>
        <p:txBody>
          <a:bodyPr/>
          <a:lstStyle/>
          <a:p>
            <a:pPr>
              <a:lnSpc>
                <a:spcPct val="100000"/>
              </a:lnSpc>
              <a:spcAft>
                <a:spcPts val="0"/>
              </a:spcAft>
            </a:pPr>
            <a:r>
              <a:rPr lang="en-US" sz="4000"/>
              <a:t>A friend observes that the world is just getting worse and worse, so there must not be a good God. </a:t>
            </a:r>
            <a:r>
              <a:rPr lang="en-US" sz="4000">
                <a:solidFill>
                  <a:srgbClr val="CFBEB2"/>
                </a:solidFill>
              </a:rPr>
              <a:t>→</a:t>
            </a:r>
          </a:p>
        </p:txBody>
      </p:sp>
      <p:sp>
        <p:nvSpPr>
          <p:cNvPr id="3" name="Text Placeholder 2">
            <a:extLst>
              <a:ext uri="{FF2B5EF4-FFF2-40B4-BE49-F238E27FC236}">
                <a16:creationId xmlns:a16="http://schemas.microsoft.com/office/drawing/2014/main" id="{B2794243-7FCC-B9D2-C618-BBE8CB70FC96}"/>
              </a:ext>
            </a:extLst>
          </p:cNvPr>
          <p:cNvSpPr>
            <a:spLocks noGrp="1"/>
          </p:cNvSpPr>
          <p:nvPr>
            <p:ph type="body" sz="quarter" idx="22"/>
          </p:nvPr>
        </p:nvSpPr>
        <p:spPr>
          <a:xfrm>
            <a:off x="640696" y="918899"/>
            <a:ext cx="10940118" cy="757501"/>
          </a:xfrm>
        </p:spPr>
        <p:txBody>
          <a:bodyPr/>
          <a:lstStyle/>
          <a:p>
            <a:r>
              <a:rPr lang="en-US" sz="4800">
                <a:solidFill>
                  <a:srgbClr val="867A72"/>
                </a:solidFill>
              </a:rPr>
              <a:t>CONVERSATION EXAMPLE</a:t>
            </a:r>
            <a:endParaRPr lang="en-US"/>
          </a:p>
        </p:txBody>
      </p:sp>
    </p:spTree>
    <p:extLst>
      <p:ext uri="{BB962C8B-B14F-4D97-AF65-F5344CB8AC3E}">
        <p14:creationId xmlns:p14="http://schemas.microsoft.com/office/powerpoint/2010/main" val="340241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39BE-3101-4D27-4B2E-24E84AFDAF0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9FE7EB1-5823-F825-6606-FFF989AA893F}"/>
              </a:ext>
            </a:extLst>
          </p:cNvPr>
          <p:cNvSpPr>
            <a:spLocks noGrp="1"/>
          </p:cNvSpPr>
          <p:nvPr>
            <p:ph type="body" sz="quarter" idx="23"/>
          </p:nvPr>
        </p:nvSpPr>
        <p:spPr>
          <a:xfrm>
            <a:off x="1116947" y="1752600"/>
            <a:ext cx="9987615" cy="3962400"/>
          </a:xfrm>
        </p:spPr>
        <p:txBody>
          <a:bodyPr/>
          <a:lstStyle/>
          <a:p>
            <a:pPr>
              <a:lnSpc>
                <a:spcPct val="100000"/>
              </a:lnSpc>
            </a:pPr>
            <a:r>
              <a:rPr lang="en-US" sz="4000"/>
              <a:t>You might reply, “I agree the world is getting worse. Let's start resolving the problem of evil in the world by accepting God's resolution for our personal problem with evil - the death, burial, and resurrection of His Son, Jesus Christ. </a:t>
            </a:r>
            <a:endParaRPr lang="en-US" sz="4000">
              <a:solidFill>
                <a:srgbClr val="CFBEB2"/>
              </a:solidFill>
            </a:endParaRPr>
          </a:p>
        </p:txBody>
      </p:sp>
      <p:sp>
        <p:nvSpPr>
          <p:cNvPr id="3" name="Text Placeholder 2">
            <a:extLst>
              <a:ext uri="{FF2B5EF4-FFF2-40B4-BE49-F238E27FC236}">
                <a16:creationId xmlns:a16="http://schemas.microsoft.com/office/drawing/2014/main" id="{A5867606-8809-2349-7185-FA80B3ACA269}"/>
              </a:ext>
            </a:extLst>
          </p:cNvPr>
          <p:cNvSpPr>
            <a:spLocks noGrp="1"/>
          </p:cNvSpPr>
          <p:nvPr>
            <p:ph type="body" sz="quarter" idx="22"/>
          </p:nvPr>
        </p:nvSpPr>
        <p:spPr>
          <a:xfrm>
            <a:off x="640696" y="914400"/>
            <a:ext cx="10940118" cy="757501"/>
          </a:xfrm>
        </p:spPr>
        <p:txBody>
          <a:bodyPr/>
          <a:lstStyle/>
          <a:p>
            <a:r>
              <a:rPr lang="en-US" sz="4800">
                <a:solidFill>
                  <a:srgbClr val="867A72"/>
                </a:solidFill>
              </a:rPr>
              <a:t>CONVERSATION EXAMPLE</a:t>
            </a:r>
            <a:endParaRPr lang="en-US"/>
          </a:p>
        </p:txBody>
      </p:sp>
    </p:spTree>
    <p:extLst>
      <p:ext uri="{BB962C8B-B14F-4D97-AF65-F5344CB8AC3E}">
        <p14:creationId xmlns:p14="http://schemas.microsoft.com/office/powerpoint/2010/main" val="258102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A8F8-8FBC-D882-7C0A-8B12CEC1B55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5BA726-1A46-5DEE-0040-5846CD52AFA6}"/>
              </a:ext>
            </a:extLst>
          </p:cNvPr>
          <p:cNvSpPr>
            <a:spLocks noGrp="1"/>
          </p:cNvSpPr>
          <p:nvPr>
            <p:ph type="body" sz="quarter" idx="23"/>
          </p:nvPr>
        </p:nvSpPr>
        <p:spPr>
          <a:xfrm>
            <a:off x="1116947" y="1752600"/>
            <a:ext cx="9987615" cy="3962400"/>
          </a:xfrm>
        </p:spPr>
        <p:txBody>
          <a:bodyPr/>
          <a:lstStyle/>
          <a:p>
            <a:pPr>
              <a:lnSpc>
                <a:spcPct val="100000"/>
              </a:lnSpc>
            </a:pPr>
            <a:r>
              <a:rPr lang="en-US" sz="4000"/>
              <a:t>In other words, let's stop talking about the general aspects of evil in the world, and speak to God's solution for our specific personal problem with evil. </a:t>
            </a:r>
            <a:endParaRPr lang="en-US" sz="4000">
              <a:solidFill>
                <a:srgbClr val="CFBEB2"/>
              </a:solidFill>
            </a:endParaRPr>
          </a:p>
        </p:txBody>
      </p:sp>
      <p:sp>
        <p:nvSpPr>
          <p:cNvPr id="3" name="Text Placeholder 2">
            <a:extLst>
              <a:ext uri="{FF2B5EF4-FFF2-40B4-BE49-F238E27FC236}">
                <a16:creationId xmlns:a16="http://schemas.microsoft.com/office/drawing/2014/main" id="{E8D2612B-5AFE-A860-5EF5-94E7A44CB0F7}"/>
              </a:ext>
            </a:extLst>
          </p:cNvPr>
          <p:cNvSpPr>
            <a:spLocks noGrp="1"/>
          </p:cNvSpPr>
          <p:nvPr>
            <p:ph type="body" sz="quarter" idx="22"/>
          </p:nvPr>
        </p:nvSpPr>
        <p:spPr>
          <a:xfrm>
            <a:off x="640696" y="914400"/>
            <a:ext cx="10940118" cy="757501"/>
          </a:xfrm>
        </p:spPr>
        <p:txBody>
          <a:bodyPr/>
          <a:lstStyle/>
          <a:p>
            <a:r>
              <a:rPr lang="en-US" sz="4800">
                <a:solidFill>
                  <a:srgbClr val="867A72"/>
                </a:solidFill>
              </a:rPr>
              <a:t>CONVERSATION EXAMPLE</a:t>
            </a:r>
            <a:endParaRPr lang="en-US"/>
          </a:p>
        </p:txBody>
      </p:sp>
    </p:spTree>
    <p:extLst>
      <p:ext uri="{BB962C8B-B14F-4D97-AF65-F5344CB8AC3E}">
        <p14:creationId xmlns:p14="http://schemas.microsoft.com/office/powerpoint/2010/main" val="120508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7C91-26E7-2C87-F6B1-654EBA2C3B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7EF057-D533-59E0-B411-71709E36C952}"/>
              </a:ext>
            </a:extLst>
          </p:cNvPr>
          <p:cNvSpPr>
            <a:spLocks noGrp="1"/>
          </p:cNvSpPr>
          <p:nvPr>
            <p:ph type="title"/>
          </p:nvPr>
        </p:nvSpPr>
        <p:spPr/>
        <p:txBody>
          <a:bodyPr>
            <a:normAutofit fontScale="90000"/>
          </a:bodyPr>
          <a:lstStyle/>
          <a:p>
            <a:pPr>
              <a:lnSpc>
                <a:spcPct val="150000"/>
              </a:lnSpc>
            </a:pPr>
            <a:r>
              <a:rPr lang="en-US"/>
              <a:t>Discuss</a:t>
            </a:r>
          </a:p>
        </p:txBody>
      </p:sp>
      <p:sp>
        <p:nvSpPr>
          <p:cNvPr id="6" name="Text Placeholder 5">
            <a:extLst>
              <a:ext uri="{FF2B5EF4-FFF2-40B4-BE49-F238E27FC236}">
                <a16:creationId xmlns:a16="http://schemas.microsoft.com/office/drawing/2014/main" id="{36964B0D-CF23-8864-4A30-7AAC926BA59E}"/>
              </a:ext>
            </a:extLst>
          </p:cNvPr>
          <p:cNvSpPr>
            <a:spLocks noGrp="1"/>
          </p:cNvSpPr>
          <p:nvPr>
            <p:ph type="body" sz="quarter" idx="19"/>
          </p:nvPr>
        </p:nvSpPr>
        <p:spPr>
          <a:xfrm>
            <a:off x="4037013" y="457200"/>
            <a:ext cx="7391399" cy="5943600"/>
          </a:xfrm>
        </p:spPr>
        <p:txBody>
          <a:bodyPr anchor="ctr"/>
          <a:lstStyle/>
          <a:p>
            <a:r>
              <a:rPr lang="en-US" sz="4400" b="1"/>
              <a:t>How is God getting rid of the evil in your heart?</a:t>
            </a:r>
          </a:p>
        </p:txBody>
      </p:sp>
    </p:spTree>
    <p:extLst>
      <p:ext uri="{BB962C8B-B14F-4D97-AF65-F5344CB8AC3E}">
        <p14:creationId xmlns:p14="http://schemas.microsoft.com/office/powerpoint/2010/main" val="1822043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7188-DBAB-6635-AB4C-D859EEC2E10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2CF915E-3166-2B82-FE65-02334D6991F1}"/>
              </a:ext>
            </a:extLst>
          </p:cNvPr>
          <p:cNvSpPr>
            <a:spLocks noGrp="1"/>
          </p:cNvSpPr>
          <p:nvPr>
            <p:ph type="body" sz="quarter" idx="23"/>
          </p:nvPr>
        </p:nvSpPr>
        <p:spPr>
          <a:xfrm>
            <a:off x="700554" y="1676400"/>
            <a:ext cx="10787715" cy="3962400"/>
          </a:xfrm>
        </p:spPr>
        <p:txBody>
          <a:bodyPr/>
          <a:lstStyle/>
          <a:p>
            <a:pPr>
              <a:lnSpc>
                <a:spcPct val="100000"/>
              </a:lnSpc>
            </a:pPr>
            <a:r>
              <a:rPr lang="en-US" sz="4000"/>
              <a:t>When people around us find themselves in difficult situations, it is likely not the time to delve into discussions about the possible reasons why they are going through hard times. </a:t>
            </a:r>
            <a:r>
              <a:rPr lang="en-US" sz="4000">
                <a:solidFill>
                  <a:srgbClr val="CFBEB2"/>
                </a:solidFill>
              </a:rPr>
              <a:t>→</a:t>
            </a:r>
          </a:p>
        </p:txBody>
      </p:sp>
      <p:sp>
        <p:nvSpPr>
          <p:cNvPr id="3" name="Text Placeholder 2">
            <a:extLst>
              <a:ext uri="{FF2B5EF4-FFF2-40B4-BE49-F238E27FC236}">
                <a16:creationId xmlns:a16="http://schemas.microsoft.com/office/drawing/2014/main" id="{AE67F7A3-1C16-1404-597A-755FF95E9633}"/>
              </a:ext>
            </a:extLst>
          </p:cNvPr>
          <p:cNvSpPr>
            <a:spLocks noGrp="1"/>
          </p:cNvSpPr>
          <p:nvPr>
            <p:ph type="body" sz="quarter" idx="22"/>
          </p:nvPr>
        </p:nvSpPr>
        <p:spPr>
          <a:xfrm>
            <a:off x="640696" y="838200"/>
            <a:ext cx="10940118" cy="757501"/>
          </a:xfrm>
        </p:spPr>
        <p:txBody>
          <a:bodyPr/>
          <a:lstStyle/>
          <a:p>
            <a:r>
              <a:rPr lang="en-US" sz="4800">
                <a:solidFill>
                  <a:srgbClr val="867A72"/>
                </a:solidFill>
              </a:rPr>
              <a:t>A word of caution</a:t>
            </a:r>
            <a:endParaRPr lang="en-US"/>
          </a:p>
        </p:txBody>
      </p:sp>
    </p:spTree>
    <p:extLst>
      <p:ext uri="{BB962C8B-B14F-4D97-AF65-F5344CB8AC3E}">
        <p14:creationId xmlns:p14="http://schemas.microsoft.com/office/powerpoint/2010/main" val="513369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7EF37-D0B8-0DA0-975E-6F732EFA12A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1A0BEC-C6C6-0C32-36CC-1F945B8EB417}"/>
              </a:ext>
            </a:extLst>
          </p:cNvPr>
          <p:cNvSpPr>
            <a:spLocks noGrp="1"/>
          </p:cNvSpPr>
          <p:nvPr>
            <p:ph type="body" sz="quarter" idx="23"/>
          </p:nvPr>
        </p:nvSpPr>
        <p:spPr>
          <a:xfrm>
            <a:off x="700554" y="1600200"/>
            <a:ext cx="10787715" cy="3962400"/>
          </a:xfrm>
        </p:spPr>
        <p:txBody>
          <a:bodyPr/>
          <a:lstStyle/>
          <a:p>
            <a:pPr>
              <a:lnSpc>
                <a:spcPct val="100000"/>
              </a:lnSpc>
              <a:spcAft>
                <a:spcPts val="2000"/>
              </a:spcAft>
            </a:pPr>
            <a:r>
              <a:rPr lang="en-US" sz="4000"/>
              <a:t>They may need us to be like Job's friends when they rightly supported him in his suffering </a:t>
            </a:r>
            <a:r>
              <a:rPr lang="en-US" sz="4000" b="1" i="1"/>
              <a:t>in silence for seven days,</a:t>
            </a:r>
            <a:r>
              <a:rPr lang="en-US" sz="4000"/>
              <a:t> but not repeat their subsequent mistake of attempting to "help" Job realize that his condition was all his fault. (Job 2:12-13)</a:t>
            </a:r>
            <a:r>
              <a:rPr lang="en-US" sz="4000">
                <a:solidFill>
                  <a:srgbClr val="CFBEB2"/>
                </a:solidFill>
              </a:rPr>
              <a:t> </a:t>
            </a:r>
            <a:endParaRPr lang="en-US" sz="4000"/>
          </a:p>
        </p:txBody>
      </p:sp>
      <p:sp>
        <p:nvSpPr>
          <p:cNvPr id="3" name="Text Placeholder 2">
            <a:extLst>
              <a:ext uri="{FF2B5EF4-FFF2-40B4-BE49-F238E27FC236}">
                <a16:creationId xmlns:a16="http://schemas.microsoft.com/office/drawing/2014/main" id="{8425814E-0CEE-1FA8-4082-76D87B7E41E7}"/>
              </a:ext>
            </a:extLst>
          </p:cNvPr>
          <p:cNvSpPr>
            <a:spLocks noGrp="1"/>
          </p:cNvSpPr>
          <p:nvPr>
            <p:ph type="body" sz="quarter" idx="22"/>
          </p:nvPr>
        </p:nvSpPr>
        <p:spPr>
          <a:xfrm>
            <a:off x="640696" y="838200"/>
            <a:ext cx="10940118" cy="757501"/>
          </a:xfrm>
        </p:spPr>
        <p:txBody>
          <a:bodyPr/>
          <a:lstStyle/>
          <a:p>
            <a:r>
              <a:rPr lang="en-US" sz="4800">
                <a:solidFill>
                  <a:srgbClr val="867A72"/>
                </a:solidFill>
              </a:rPr>
              <a:t>respond</a:t>
            </a:r>
            <a:endParaRPr lang="en-US"/>
          </a:p>
        </p:txBody>
      </p:sp>
    </p:spTree>
    <p:extLst>
      <p:ext uri="{BB962C8B-B14F-4D97-AF65-F5344CB8AC3E}">
        <p14:creationId xmlns:p14="http://schemas.microsoft.com/office/powerpoint/2010/main" val="104443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1C9D-7277-6F0A-9FEE-EE29EAA8FFB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1DB9968-287B-0965-2F22-CD28DD3E1AA4}"/>
              </a:ext>
            </a:extLst>
          </p:cNvPr>
          <p:cNvSpPr>
            <a:spLocks noGrp="1"/>
          </p:cNvSpPr>
          <p:nvPr>
            <p:ph type="body" sz="quarter" idx="23"/>
          </p:nvPr>
        </p:nvSpPr>
        <p:spPr>
          <a:xfrm>
            <a:off x="1310154" y="2057400"/>
            <a:ext cx="9601201" cy="3962400"/>
          </a:xfrm>
        </p:spPr>
        <p:txBody>
          <a:bodyPr lIns="91440" tIns="45720" rIns="91440" bIns="45720" anchor="t">
            <a:noAutofit/>
          </a:bodyPr>
          <a:lstStyle/>
          <a:p>
            <a:pPr>
              <a:lnSpc>
                <a:spcPct val="100000"/>
              </a:lnSpc>
            </a:pPr>
            <a:r>
              <a:rPr lang="en-US" sz="3900">
                <a:latin typeface="HelveticaNeueLT Std Lt"/>
              </a:rPr>
              <a:t>After hearing about a mass shooting, a lost friend asks you how a good and loving God can allow such evil to occur</a:t>
            </a:r>
            <a:r>
              <a:rPr lang="en-US" sz="3900">
                <a:solidFill>
                  <a:srgbClr val="172E56"/>
                </a:solidFill>
                <a:latin typeface="HelveticaNeueLT Std Lt"/>
              </a:rPr>
              <a:t> and claims that your “thoughts and prayers” are worthless.</a:t>
            </a:r>
          </a:p>
          <a:p>
            <a:pPr>
              <a:lnSpc>
                <a:spcPct val="100000"/>
              </a:lnSpc>
            </a:pPr>
            <a:r>
              <a:rPr lang="en-US" sz="3900">
                <a:solidFill>
                  <a:srgbClr val="172E56"/>
                </a:solidFill>
                <a:latin typeface="HelveticaNeueLT Std Lt"/>
              </a:rPr>
              <a:t>How would you respond?</a:t>
            </a:r>
            <a:r>
              <a:rPr lang="en-US" sz="4000">
                <a:solidFill>
                  <a:srgbClr val="CFBEB2"/>
                </a:solidFill>
                <a:latin typeface="HelveticaNeueLT Std Lt"/>
              </a:rPr>
              <a:t>→</a:t>
            </a:r>
            <a:endParaRPr lang="en-US" sz="3900">
              <a:latin typeface="HelveticaNeueLT Std Lt"/>
            </a:endParaRPr>
          </a:p>
          <a:p>
            <a:pPr>
              <a:lnSpc>
                <a:spcPct val="100000"/>
              </a:lnSpc>
            </a:pPr>
            <a:endParaRPr lang="en-US" sz="3900"/>
          </a:p>
          <a:p>
            <a:pPr>
              <a:lnSpc>
                <a:spcPct val="100000"/>
              </a:lnSpc>
            </a:pPr>
            <a:endParaRPr lang="en-US" sz="3900"/>
          </a:p>
        </p:txBody>
      </p:sp>
      <p:sp>
        <p:nvSpPr>
          <p:cNvPr id="3" name="Text Placeholder 2">
            <a:extLst>
              <a:ext uri="{FF2B5EF4-FFF2-40B4-BE49-F238E27FC236}">
                <a16:creationId xmlns:a16="http://schemas.microsoft.com/office/drawing/2014/main" id="{777E3505-5CD8-228A-0AFC-08836EED4E87}"/>
              </a:ext>
            </a:extLst>
          </p:cNvPr>
          <p:cNvSpPr>
            <a:spLocks noGrp="1"/>
          </p:cNvSpPr>
          <p:nvPr>
            <p:ph type="body" sz="quarter" idx="22"/>
          </p:nvPr>
        </p:nvSpPr>
        <p:spPr>
          <a:xfrm>
            <a:off x="640696" y="995099"/>
            <a:ext cx="10940118" cy="757501"/>
          </a:xfrm>
        </p:spPr>
        <p:txBody>
          <a:bodyPr/>
          <a:lstStyle/>
          <a:p>
            <a:r>
              <a:rPr lang="en-US" sz="4800">
                <a:solidFill>
                  <a:srgbClr val="867A72"/>
                </a:solidFill>
              </a:rPr>
              <a:t>Conversation example</a:t>
            </a:r>
            <a:endParaRPr lang="en-US"/>
          </a:p>
        </p:txBody>
      </p:sp>
    </p:spTree>
    <p:extLst>
      <p:ext uri="{BB962C8B-B14F-4D97-AF65-F5344CB8AC3E}">
        <p14:creationId xmlns:p14="http://schemas.microsoft.com/office/powerpoint/2010/main" val="2464408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D50B-52FF-37F9-26C3-59506EE9B79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510F8E-146E-E81A-C598-B852F7BB7479}"/>
              </a:ext>
            </a:extLst>
          </p:cNvPr>
          <p:cNvSpPr>
            <a:spLocks noGrp="1"/>
          </p:cNvSpPr>
          <p:nvPr>
            <p:ph type="body" sz="quarter" idx="23"/>
          </p:nvPr>
        </p:nvSpPr>
        <p:spPr>
          <a:xfrm>
            <a:off x="700554" y="1600200"/>
            <a:ext cx="10787715" cy="3962400"/>
          </a:xfrm>
        </p:spPr>
        <p:txBody>
          <a:bodyPr/>
          <a:lstStyle/>
          <a:p>
            <a:pPr>
              <a:lnSpc>
                <a:spcPct val="100000"/>
              </a:lnSpc>
            </a:pPr>
            <a:r>
              <a:rPr lang="en-US" sz="4000"/>
              <a:t>However, we should be open to the prompting of the Holy Spirit about having spiritual discussions at the appropriate time concerning why bad things happen to "good" people. </a:t>
            </a:r>
            <a:endParaRPr lang="en-US" sz="4000">
              <a:solidFill>
                <a:srgbClr val="CFBEB2"/>
              </a:solidFill>
            </a:endParaRPr>
          </a:p>
        </p:txBody>
      </p:sp>
      <p:sp>
        <p:nvSpPr>
          <p:cNvPr id="3" name="Text Placeholder 2">
            <a:extLst>
              <a:ext uri="{FF2B5EF4-FFF2-40B4-BE49-F238E27FC236}">
                <a16:creationId xmlns:a16="http://schemas.microsoft.com/office/drawing/2014/main" id="{224644DF-099C-BAA0-859B-0E712C601CBB}"/>
              </a:ext>
            </a:extLst>
          </p:cNvPr>
          <p:cNvSpPr>
            <a:spLocks noGrp="1"/>
          </p:cNvSpPr>
          <p:nvPr>
            <p:ph type="body" sz="quarter" idx="22"/>
          </p:nvPr>
        </p:nvSpPr>
        <p:spPr>
          <a:xfrm>
            <a:off x="640696" y="838200"/>
            <a:ext cx="10940118" cy="757501"/>
          </a:xfrm>
        </p:spPr>
        <p:txBody>
          <a:bodyPr/>
          <a:lstStyle/>
          <a:p>
            <a:r>
              <a:rPr lang="en-US" sz="4800">
                <a:solidFill>
                  <a:srgbClr val="867A72"/>
                </a:solidFill>
              </a:rPr>
              <a:t>respond</a:t>
            </a:r>
            <a:endParaRPr lang="en-US"/>
          </a:p>
        </p:txBody>
      </p:sp>
    </p:spTree>
    <p:extLst>
      <p:ext uri="{BB962C8B-B14F-4D97-AF65-F5344CB8AC3E}">
        <p14:creationId xmlns:p14="http://schemas.microsoft.com/office/powerpoint/2010/main" val="2640796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2" y="457200"/>
            <a:ext cx="7391399" cy="5943600"/>
          </a:xfrm>
        </p:spPr>
        <p:txBody>
          <a:bodyPr anchor="ctr"/>
          <a:lstStyle/>
          <a:p>
            <a:pPr>
              <a:lnSpc>
                <a:spcPct val="90000"/>
              </a:lnSpc>
            </a:pPr>
            <a:r>
              <a:rPr lang="en-US" sz="4300"/>
              <a:t>Who around you might </a:t>
            </a:r>
          </a:p>
          <a:p>
            <a:pPr>
              <a:lnSpc>
                <a:spcPct val="90000"/>
              </a:lnSpc>
            </a:pPr>
            <a:r>
              <a:rPr lang="en-US" sz="4300"/>
              <a:t>think that the existence of evil is a reason to reject God? List their names and seek the guidance of the Holy Spirit about how/when to use this issue to start a spiritual discussion. </a:t>
            </a:r>
          </a:p>
        </p:txBody>
      </p:sp>
    </p:spTree>
    <p:extLst>
      <p:ext uri="{BB962C8B-B14F-4D97-AF65-F5344CB8AC3E}">
        <p14:creationId xmlns:p14="http://schemas.microsoft.com/office/powerpoint/2010/main" val="244766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0E62F-AA44-EB52-EB89-7C78A1C25F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0FB4BE-22E8-671D-99EF-768EB161F488}"/>
              </a:ext>
            </a:extLst>
          </p:cNvPr>
          <p:cNvSpPr>
            <a:spLocks noGrp="1"/>
          </p:cNvSpPr>
          <p:nvPr>
            <p:ph type="body" sz="quarter" idx="23"/>
          </p:nvPr>
        </p:nvSpPr>
        <p:spPr>
          <a:xfrm>
            <a:off x="640696" y="2057400"/>
            <a:ext cx="10787716" cy="3962400"/>
          </a:xfrm>
        </p:spPr>
        <p:txBody>
          <a:bodyPr lIns="91440" tIns="45720" rIns="91440" bIns="45720" anchor="t">
            <a:noAutofit/>
          </a:bodyPr>
          <a:lstStyle/>
          <a:p>
            <a:pPr>
              <a:lnSpc>
                <a:spcPct val="100000"/>
              </a:lnSpc>
            </a:pPr>
            <a:r>
              <a:rPr lang="en-US" sz="3900">
                <a:latin typeface="HelveticaNeueLT Std Lt"/>
              </a:rPr>
              <a:t>Concepts presented in this lesson can help you show that such evil was not created by a good God, that such evil can be used by a good God to accomplish his good purposes, and that one day, a good God will deal with evil by providing ultimate judgment with perfect justice.</a:t>
            </a:r>
            <a:r>
              <a:rPr lang="en-US" sz="4000">
                <a:solidFill>
                  <a:srgbClr val="CFBEB2"/>
                </a:solidFill>
                <a:latin typeface="HelveticaNeueLT Std Lt"/>
              </a:rPr>
              <a:t>→</a:t>
            </a:r>
            <a:endParaRPr lang="en-US" sz="3900">
              <a:latin typeface="HelveticaNeueLT Std Lt"/>
            </a:endParaRPr>
          </a:p>
          <a:p>
            <a:pPr>
              <a:lnSpc>
                <a:spcPct val="100000"/>
              </a:lnSpc>
            </a:pPr>
            <a:endParaRPr lang="en-US" sz="3900"/>
          </a:p>
          <a:p>
            <a:pPr>
              <a:lnSpc>
                <a:spcPct val="100000"/>
              </a:lnSpc>
            </a:pPr>
            <a:endParaRPr lang="en-US" sz="3900"/>
          </a:p>
        </p:txBody>
      </p:sp>
      <p:sp>
        <p:nvSpPr>
          <p:cNvPr id="3" name="Text Placeholder 2">
            <a:extLst>
              <a:ext uri="{FF2B5EF4-FFF2-40B4-BE49-F238E27FC236}">
                <a16:creationId xmlns:a16="http://schemas.microsoft.com/office/drawing/2014/main" id="{16D446AF-6A39-A89C-34E8-CCAFDA75BBD2}"/>
              </a:ext>
            </a:extLst>
          </p:cNvPr>
          <p:cNvSpPr>
            <a:spLocks noGrp="1"/>
          </p:cNvSpPr>
          <p:nvPr>
            <p:ph type="body" sz="quarter" idx="22"/>
          </p:nvPr>
        </p:nvSpPr>
        <p:spPr>
          <a:xfrm>
            <a:off x="640696" y="995099"/>
            <a:ext cx="10940118" cy="757501"/>
          </a:xfrm>
        </p:spPr>
        <p:txBody>
          <a:bodyPr/>
          <a:lstStyle/>
          <a:p>
            <a:r>
              <a:rPr lang="en-US" sz="4800">
                <a:solidFill>
                  <a:srgbClr val="867A72"/>
                </a:solidFill>
              </a:rPr>
              <a:t>Conversation example</a:t>
            </a:r>
            <a:endParaRPr lang="en-US"/>
          </a:p>
        </p:txBody>
      </p:sp>
    </p:spTree>
    <p:extLst>
      <p:ext uri="{BB962C8B-B14F-4D97-AF65-F5344CB8AC3E}">
        <p14:creationId xmlns:p14="http://schemas.microsoft.com/office/powerpoint/2010/main" val="300561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ED2B0-81DD-B14E-DBBE-CA09620A8DC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42702B3-AB7E-0F56-AD21-249E73E864DB}"/>
              </a:ext>
            </a:extLst>
          </p:cNvPr>
          <p:cNvSpPr>
            <a:spLocks noGrp="1"/>
          </p:cNvSpPr>
          <p:nvPr>
            <p:ph type="body" sz="quarter" idx="23"/>
          </p:nvPr>
        </p:nvSpPr>
        <p:spPr>
          <a:xfrm>
            <a:off x="738654" y="2057400"/>
            <a:ext cx="10711516" cy="3962400"/>
          </a:xfrm>
        </p:spPr>
        <p:txBody>
          <a:bodyPr/>
          <a:lstStyle/>
          <a:p>
            <a:pPr>
              <a:lnSpc>
                <a:spcPct val="100000"/>
              </a:lnSpc>
            </a:pPr>
            <a:r>
              <a:rPr lang="en-US" sz="4100"/>
              <a:t>In general, evil is defined in the Holman </a:t>
            </a:r>
            <a:br>
              <a:rPr lang="en-US" sz="4100"/>
            </a:br>
            <a:r>
              <a:rPr lang="en-US" sz="4100"/>
              <a:t>Bible Dictionary as "That which is opposed to God and His purposes or that which, defined from human perspectives, is harmful and non-productive."</a:t>
            </a:r>
          </a:p>
        </p:txBody>
      </p:sp>
      <p:sp>
        <p:nvSpPr>
          <p:cNvPr id="3" name="Text Placeholder 2">
            <a:extLst>
              <a:ext uri="{FF2B5EF4-FFF2-40B4-BE49-F238E27FC236}">
                <a16:creationId xmlns:a16="http://schemas.microsoft.com/office/drawing/2014/main" id="{7898D37C-3174-C361-E57C-3172EB7BE888}"/>
              </a:ext>
            </a:extLst>
          </p:cNvPr>
          <p:cNvSpPr>
            <a:spLocks noGrp="1"/>
          </p:cNvSpPr>
          <p:nvPr>
            <p:ph type="body" sz="quarter" idx="22"/>
          </p:nvPr>
        </p:nvSpPr>
        <p:spPr>
          <a:xfrm>
            <a:off x="640696" y="995099"/>
            <a:ext cx="10940118" cy="757501"/>
          </a:xfrm>
        </p:spPr>
        <p:txBody>
          <a:bodyPr/>
          <a:lstStyle/>
          <a:p>
            <a:r>
              <a:rPr lang="en-US" sz="4800">
                <a:solidFill>
                  <a:srgbClr val="867A72"/>
                </a:solidFill>
              </a:rPr>
              <a:t>What is evil?</a:t>
            </a:r>
            <a:endParaRPr lang="en-US"/>
          </a:p>
        </p:txBody>
      </p:sp>
    </p:spTree>
    <p:extLst>
      <p:ext uri="{BB962C8B-B14F-4D97-AF65-F5344CB8AC3E}">
        <p14:creationId xmlns:p14="http://schemas.microsoft.com/office/powerpoint/2010/main" val="302941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086AF-EFB0-4B36-D556-E569E548FD1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95E8A3-840E-EADB-B3CC-9C1907A27682}"/>
              </a:ext>
            </a:extLst>
          </p:cNvPr>
          <p:cNvSpPr>
            <a:spLocks noGrp="1"/>
          </p:cNvSpPr>
          <p:nvPr>
            <p:ph type="body" sz="quarter" idx="23"/>
          </p:nvPr>
        </p:nvSpPr>
        <p:spPr>
          <a:xfrm>
            <a:off x="1193147" y="1905000"/>
            <a:ext cx="9835215" cy="3500701"/>
          </a:xfrm>
        </p:spPr>
        <p:txBody>
          <a:bodyPr/>
          <a:lstStyle/>
          <a:p>
            <a:pPr algn="l">
              <a:lnSpc>
                <a:spcPct val="100000"/>
              </a:lnSpc>
              <a:spcAft>
                <a:spcPts val="2000"/>
              </a:spcAft>
            </a:pPr>
            <a:r>
              <a:rPr lang="en-US" sz="4100" b="1"/>
              <a:t>Every worldview must deal with the problem of evil.</a:t>
            </a:r>
            <a:endParaRPr lang="en-US" sz="4100"/>
          </a:p>
          <a:p>
            <a:pPr marL="571500" indent="-571500" algn="l">
              <a:lnSpc>
                <a:spcPct val="100000"/>
              </a:lnSpc>
              <a:buFont typeface="Arial" panose="020B0604020202020204" pitchFamily="34" charset="0"/>
              <a:buChar char="•"/>
            </a:pPr>
            <a:r>
              <a:rPr lang="en-US" sz="4100"/>
              <a:t>Most of those who </a:t>
            </a:r>
            <a:r>
              <a:rPr lang="en-US" sz="4100" b="1"/>
              <a:t>deny</a:t>
            </a:r>
            <a:r>
              <a:rPr lang="en-US" sz="4100"/>
              <a:t> the existence of a </a:t>
            </a:r>
            <a:r>
              <a:rPr lang="en-US" sz="4100" b="1"/>
              <a:t>god</a:t>
            </a:r>
            <a:r>
              <a:rPr lang="en-US" sz="4100"/>
              <a:t> </a:t>
            </a:r>
            <a:r>
              <a:rPr lang="en-US" sz="4100" b="1"/>
              <a:t>affirm</a:t>
            </a:r>
            <a:r>
              <a:rPr lang="en-US" sz="4100"/>
              <a:t> the reality of </a:t>
            </a:r>
            <a:r>
              <a:rPr lang="en-US" sz="4100" b="1"/>
              <a:t>evil</a:t>
            </a:r>
            <a:r>
              <a:rPr lang="en-US" sz="4100"/>
              <a:t> as proof there is no god. </a:t>
            </a:r>
            <a:r>
              <a:rPr lang="en-US" sz="4100">
                <a:solidFill>
                  <a:srgbClr val="CFBEB2"/>
                </a:solidFill>
              </a:rPr>
              <a:t>→</a:t>
            </a:r>
            <a:endParaRPr lang="en-US" sz="4100"/>
          </a:p>
          <a:p>
            <a:pPr algn="l">
              <a:lnSpc>
                <a:spcPct val="100000"/>
              </a:lnSpc>
            </a:pPr>
            <a:endParaRPr lang="en-US" sz="4100"/>
          </a:p>
        </p:txBody>
      </p:sp>
      <p:sp>
        <p:nvSpPr>
          <p:cNvPr id="3" name="Text Placeholder 2">
            <a:extLst>
              <a:ext uri="{FF2B5EF4-FFF2-40B4-BE49-F238E27FC236}">
                <a16:creationId xmlns:a16="http://schemas.microsoft.com/office/drawing/2014/main" id="{1407E1C7-32D5-8138-3772-8548A4B603E8}"/>
              </a:ext>
            </a:extLst>
          </p:cNvPr>
          <p:cNvSpPr>
            <a:spLocks noGrp="1"/>
          </p:cNvSpPr>
          <p:nvPr>
            <p:ph type="body" sz="quarter" idx="22"/>
          </p:nvPr>
        </p:nvSpPr>
        <p:spPr>
          <a:xfrm>
            <a:off x="640696" y="995099"/>
            <a:ext cx="10940118" cy="757501"/>
          </a:xfrm>
        </p:spPr>
        <p:txBody>
          <a:bodyPr/>
          <a:lstStyle/>
          <a:p>
            <a:r>
              <a:rPr lang="en-US" sz="4800">
                <a:solidFill>
                  <a:srgbClr val="867A72"/>
                </a:solidFill>
              </a:rPr>
              <a:t>Start here</a:t>
            </a:r>
            <a:endParaRPr lang="en-US"/>
          </a:p>
        </p:txBody>
      </p:sp>
    </p:spTree>
    <p:extLst>
      <p:ext uri="{BB962C8B-B14F-4D97-AF65-F5344CB8AC3E}">
        <p14:creationId xmlns:p14="http://schemas.microsoft.com/office/powerpoint/2010/main" val="254040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3929-1FDA-DE55-9CE5-84616419243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D79CB3-C927-6BFD-AE45-74A61A8F647E}"/>
              </a:ext>
            </a:extLst>
          </p:cNvPr>
          <p:cNvSpPr>
            <a:spLocks noGrp="1"/>
          </p:cNvSpPr>
          <p:nvPr>
            <p:ph type="body" sz="quarter" idx="23"/>
          </p:nvPr>
        </p:nvSpPr>
        <p:spPr>
          <a:xfrm>
            <a:off x="836612" y="1752600"/>
            <a:ext cx="10540065" cy="4876800"/>
          </a:xfrm>
        </p:spPr>
        <p:txBody>
          <a:bodyPr/>
          <a:lstStyle/>
          <a:p>
            <a:pPr marL="571500" indent="-571500" algn="l">
              <a:lnSpc>
                <a:spcPct val="100000"/>
              </a:lnSpc>
              <a:spcAft>
                <a:spcPts val="0"/>
              </a:spcAft>
              <a:buFont typeface="Arial" panose="020B0604020202020204" pitchFamily="34" charset="0"/>
              <a:buChar char="•"/>
            </a:pPr>
            <a:r>
              <a:rPr lang="en-US" sz="4100"/>
              <a:t>Pantheists (e.g., Hindus) </a:t>
            </a:r>
            <a:r>
              <a:rPr lang="en-US" sz="4100" b="1"/>
              <a:t>deny</a:t>
            </a:r>
            <a:r>
              <a:rPr lang="en-US" sz="4100"/>
              <a:t> the reality of </a:t>
            </a:r>
            <a:r>
              <a:rPr lang="en-US" sz="4100" b="1"/>
              <a:t>evil</a:t>
            </a:r>
            <a:r>
              <a:rPr lang="en-US" sz="4100"/>
              <a:t> and </a:t>
            </a:r>
            <a:r>
              <a:rPr lang="en-US" sz="4100" b="1"/>
              <a:t>affirm</a:t>
            </a:r>
            <a:r>
              <a:rPr lang="en-US" sz="4100"/>
              <a:t> a </a:t>
            </a:r>
            <a:r>
              <a:rPr lang="en-US" sz="4100" b="1"/>
              <a:t>god.</a:t>
            </a:r>
          </a:p>
          <a:p>
            <a:pPr marL="571500" indent="-571500" algn="l">
              <a:lnSpc>
                <a:spcPct val="100000"/>
              </a:lnSpc>
              <a:spcAft>
                <a:spcPts val="0"/>
              </a:spcAft>
              <a:buFont typeface="Arial" panose="020B0604020202020204" pitchFamily="34" charset="0"/>
              <a:buChar char="•"/>
            </a:pPr>
            <a:r>
              <a:rPr lang="en-US" sz="4100"/>
              <a:t>Other theists, including Christians, </a:t>
            </a:r>
            <a:r>
              <a:rPr lang="en-US" sz="4100" b="1"/>
              <a:t>affirm</a:t>
            </a:r>
            <a:r>
              <a:rPr lang="en-US" sz="4100"/>
              <a:t> the reality of both </a:t>
            </a:r>
            <a:r>
              <a:rPr lang="en-US" sz="4100" b="1"/>
              <a:t>evil</a:t>
            </a:r>
            <a:r>
              <a:rPr lang="en-US" sz="4100"/>
              <a:t> and a </a:t>
            </a:r>
            <a:r>
              <a:rPr lang="en-US" sz="4100" b="1"/>
              <a:t>god</a:t>
            </a:r>
            <a:r>
              <a:rPr lang="en-US" sz="4100"/>
              <a:t>.</a:t>
            </a:r>
          </a:p>
          <a:p>
            <a:pPr marL="571500" indent="-571500" algn="l">
              <a:lnSpc>
                <a:spcPct val="100000"/>
              </a:lnSpc>
              <a:spcAft>
                <a:spcPts val="0"/>
              </a:spcAft>
              <a:buFont typeface="Arial" panose="020B0604020202020204" pitchFamily="34" charset="0"/>
              <a:buChar char="•"/>
            </a:pPr>
            <a:r>
              <a:rPr lang="en-US" sz="4100"/>
              <a:t>Polytheists (e.g., some Hindus) also affirm the reality of evil and multiple gods.</a:t>
            </a:r>
          </a:p>
        </p:txBody>
      </p:sp>
      <p:sp>
        <p:nvSpPr>
          <p:cNvPr id="3" name="Text Placeholder 2">
            <a:extLst>
              <a:ext uri="{FF2B5EF4-FFF2-40B4-BE49-F238E27FC236}">
                <a16:creationId xmlns:a16="http://schemas.microsoft.com/office/drawing/2014/main" id="{77CF3850-C4C5-2A5A-ED0F-4D105AF22842}"/>
              </a:ext>
            </a:extLst>
          </p:cNvPr>
          <p:cNvSpPr>
            <a:spLocks noGrp="1"/>
          </p:cNvSpPr>
          <p:nvPr>
            <p:ph type="body" sz="quarter" idx="22"/>
          </p:nvPr>
        </p:nvSpPr>
        <p:spPr>
          <a:xfrm>
            <a:off x="640696" y="995099"/>
            <a:ext cx="10940118" cy="757501"/>
          </a:xfrm>
        </p:spPr>
        <p:txBody>
          <a:bodyPr/>
          <a:lstStyle/>
          <a:p>
            <a:r>
              <a:rPr lang="en-US" sz="4800">
                <a:solidFill>
                  <a:srgbClr val="867A72"/>
                </a:solidFill>
              </a:rPr>
              <a:t>Start here</a:t>
            </a:r>
            <a:endParaRPr lang="en-US"/>
          </a:p>
        </p:txBody>
      </p:sp>
    </p:spTree>
    <p:extLst>
      <p:ext uri="{BB962C8B-B14F-4D97-AF65-F5344CB8AC3E}">
        <p14:creationId xmlns:p14="http://schemas.microsoft.com/office/powerpoint/2010/main" val="157004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A6E26-2F33-6A62-8533-0E21F6DCBB2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03C93C-2160-5D36-F922-B6B742EAA229}"/>
              </a:ext>
            </a:extLst>
          </p:cNvPr>
          <p:cNvSpPr>
            <a:spLocks noGrp="1"/>
          </p:cNvSpPr>
          <p:nvPr>
            <p:ph type="body" sz="quarter" idx="23"/>
          </p:nvPr>
        </p:nvSpPr>
        <p:spPr>
          <a:xfrm>
            <a:off x="1035282" y="1936169"/>
            <a:ext cx="10118259" cy="3962400"/>
          </a:xfrm>
        </p:spPr>
        <p:txBody>
          <a:bodyPr/>
          <a:lstStyle/>
          <a:p>
            <a:pPr algn="l">
              <a:lnSpc>
                <a:spcPct val="100000"/>
              </a:lnSpc>
            </a:pPr>
            <a:r>
              <a:rPr lang="en-US" sz="3900"/>
              <a:t>There are at least two causes of evil: </a:t>
            </a:r>
          </a:p>
          <a:p>
            <a:pPr algn="l">
              <a:lnSpc>
                <a:spcPct val="100000"/>
              </a:lnSpc>
            </a:pPr>
            <a:r>
              <a:rPr lang="en-US" sz="3900"/>
              <a:t>   • Human activity (moral evil)</a:t>
            </a:r>
          </a:p>
          <a:p>
            <a:pPr algn="l">
              <a:lnSpc>
                <a:spcPct val="100000"/>
              </a:lnSpc>
            </a:pPr>
            <a:r>
              <a:rPr lang="en-US" sz="4100"/>
              <a:t>   • Destructive natural forces (natural evil)</a:t>
            </a:r>
          </a:p>
        </p:txBody>
      </p:sp>
      <p:sp>
        <p:nvSpPr>
          <p:cNvPr id="3" name="Text Placeholder 2">
            <a:extLst>
              <a:ext uri="{FF2B5EF4-FFF2-40B4-BE49-F238E27FC236}">
                <a16:creationId xmlns:a16="http://schemas.microsoft.com/office/drawing/2014/main" id="{1C1DEBE0-0FB8-40D5-F658-599367E13375}"/>
              </a:ext>
            </a:extLst>
          </p:cNvPr>
          <p:cNvSpPr>
            <a:spLocks noGrp="1"/>
          </p:cNvSpPr>
          <p:nvPr>
            <p:ph type="body" sz="quarter" idx="22"/>
          </p:nvPr>
        </p:nvSpPr>
        <p:spPr>
          <a:xfrm>
            <a:off x="640696" y="995099"/>
            <a:ext cx="10940118" cy="757501"/>
          </a:xfrm>
        </p:spPr>
        <p:txBody>
          <a:bodyPr/>
          <a:lstStyle/>
          <a:p>
            <a:r>
              <a:rPr lang="en-US" sz="4800">
                <a:solidFill>
                  <a:srgbClr val="867A72"/>
                </a:solidFill>
              </a:rPr>
              <a:t>Adding clarity</a:t>
            </a:r>
            <a:endParaRPr lang="en-US"/>
          </a:p>
        </p:txBody>
      </p:sp>
    </p:spTree>
    <p:extLst>
      <p:ext uri="{BB962C8B-B14F-4D97-AF65-F5344CB8AC3E}">
        <p14:creationId xmlns:p14="http://schemas.microsoft.com/office/powerpoint/2010/main" val="2480797023"/>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77094627AF1147A308E96CD6855572" ma:contentTypeVersion="10" ma:contentTypeDescription="Create a new document." ma:contentTypeScope="" ma:versionID="ada3381c3a127ae4594a5bf37dba1ea2">
  <xsd:schema xmlns:xsd="http://www.w3.org/2001/XMLSchema" xmlns:xs="http://www.w3.org/2001/XMLSchema" xmlns:p="http://schemas.microsoft.com/office/2006/metadata/properties" xmlns:ns2="f4b65c1a-daac-4fd9-ba72-b6c84fe15ed4" xmlns:ns3="bda85dd2-6cbf-49e9-8f64-78faf376eb43" targetNamespace="http://schemas.microsoft.com/office/2006/metadata/properties" ma:root="true" ma:fieldsID="89492a26950851a8e4125bf710f3cfc2" ns2:_="" ns3:_="">
    <xsd:import namespace="f4b65c1a-daac-4fd9-ba72-b6c84fe15ed4"/>
    <xsd:import namespace="bda85dd2-6cbf-49e9-8f64-78faf376eb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65c1a-daac-4fd9-ba72-b6c84fe15e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a85dd2-6cbf-49e9-8f64-78faf376eb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FE5B3B-A37A-4F90-8404-889B04E62FC1}">
  <ds:schemaRefs>
    <ds:schemaRef ds:uri="bda85dd2-6cbf-49e9-8f64-78faf376eb43"/>
    <ds:schemaRef ds:uri="f4b65c1a-daac-4fd9-ba72-b6c84fe15e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253339-64B8-4F01-9860-5B5097E99386}">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openxmlformats.org/package/2006/metadata/core-properties"/>
    <ds:schemaRef ds:uri="bda85dd2-6cbf-49e9-8f64-78faf376eb43"/>
    <ds:schemaRef ds:uri="f4b65c1a-daac-4fd9-ba72-b6c84fe15ed4"/>
  </ds:schemaRefs>
</ds:datastoreItem>
</file>

<file path=customXml/itemProps3.xml><?xml version="1.0" encoding="utf-8"?>
<ds:datastoreItem xmlns:ds="http://schemas.openxmlformats.org/officeDocument/2006/customXml" ds:itemID="{8C807F0C-5BF2-402B-9012-B52128A22A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1367</Words>
  <Application>Microsoft Macintosh PowerPoint</Application>
  <PresentationFormat>Custom</PresentationFormat>
  <Paragraphs>126</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HelveticaNeueLT Std Lt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GOD DID NOT CREATE  MORAL EVIL.</vt:lpstr>
      <vt:lpstr>PowerPoint Presentation</vt:lpstr>
      <vt:lpstr>PowerPoint Presentation</vt:lpstr>
      <vt:lpstr>PowerPoint Presentation</vt:lpstr>
      <vt:lpstr>PowerPoint Presentation</vt:lpstr>
      <vt:lpstr>PowerPoint Presentation</vt:lpstr>
      <vt:lpstr>Discuss</vt:lpstr>
      <vt:lpstr>PowerPoint Presentation</vt:lpstr>
      <vt:lpstr>PowerPoint Presentation</vt:lpstr>
      <vt:lpstr>2. GOD ALLOWS MORAL EVIL  FOR HIS GOOD PURPOSES.</vt:lpstr>
      <vt:lpstr>PowerPoint Presentation</vt:lpstr>
      <vt:lpstr>PowerPoint Presentation</vt:lpstr>
      <vt:lpstr>PowerPoint Presentation</vt:lpstr>
      <vt:lpstr>Discuss</vt:lpstr>
      <vt:lpstr>3. GOD WILL DEAL WITH  MORAL EVIL.</vt:lpstr>
      <vt:lpstr>PowerPoint Presentation</vt:lpstr>
      <vt:lpstr>PowerPoint Presentation</vt:lpstr>
      <vt:lpstr>PowerPoint Presentation</vt:lpstr>
      <vt:lpstr>PowerPoint Presentation</vt:lpstr>
      <vt:lpstr>PowerPoint Presentation</vt:lpstr>
      <vt:lpstr>PowerPoint Presentation</vt:lpstr>
      <vt:lpstr>Discuss</vt:lpstr>
      <vt:lpstr>Discuss</vt:lpstr>
      <vt:lpstr>Reflect</vt:lpstr>
      <vt:lpstr>PowerPoint Presentation</vt:lpstr>
      <vt:lpstr>PowerPoint Presentation</vt:lpstr>
      <vt:lpstr>PowerPoint Presentation</vt:lpstr>
      <vt:lpstr>Discuss</vt:lpstr>
      <vt:lpstr>PowerPoint Presentation</vt:lpstr>
      <vt:lpstr>PowerPoint Presentation</vt:lpstr>
      <vt:lpstr>PowerPoint Presentation</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Brandon Watson</cp:lastModifiedBy>
  <cp:revision>2</cp:revision>
  <dcterms:created xsi:type="dcterms:W3CDTF">2023-07-06T02:28:58Z</dcterms:created>
  <dcterms:modified xsi:type="dcterms:W3CDTF">2025-02-10T19:34:59Z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0x0101005977094627AF1147A308E96CD6855572</vt:lpwstr>
  </property>
</Properties>
</file>