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833" r:id="rId5"/>
    <p:sldId id="565" r:id="rId6"/>
    <p:sldId id="576" r:id="rId7"/>
    <p:sldId id="837" r:id="rId8"/>
    <p:sldId id="972" r:id="rId9"/>
    <p:sldId id="870" r:id="rId10"/>
    <p:sldId id="1002" r:id="rId11"/>
    <p:sldId id="981" r:id="rId12"/>
    <p:sldId id="982" r:id="rId13"/>
    <p:sldId id="983" r:id="rId14"/>
    <p:sldId id="984" r:id="rId15"/>
    <p:sldId id="985" r:id="rId16"/>
    <p:sldId id="1004" r:id="rId17"/>
    <p:sldId id="951" r:id="rId18"/>
    <p:sldId id="987" r:id="rId19"/>
    <p:sldId id="988" r:id="rId20"/>
    <p:sldId id="1003" r:id="rId21"/>
    <p:sldId id="579" r:id="rId22"/>
    <p:sldId id="574" r:id="rId23"/>
    <p:sldId id="990" r:id="rId24"/>
    <p:sldId id="991" r:id="rId25"/>
    <p:sldId id="992" r:id="rId26"/>
    <p:sldId id="993" r:id="rId27"/>
    <p:sldId id="998" r:id="rId28"/>
    <p:sldId id="997" r:id="rId29"/>
    <p:sldId id="994" r:id="rId30"/>
    <p:sldId id="885" r:id="rId31"/>
    <p:sldId id="849" r:id="rId32"/>
    <p:sldId id="957" r:id="rId33"/>
    <p:sldId id="1000" r:id="rId34"/>
    <p:sldId id="977" r:id="rId35"/>
    <p:sldId id="999" r:id="rId36"/>
    <p:sldId id="1001" r:id="rId37"/>
    <p:sldId id="888" r:id="rId38"/>
    <p:sldId id="895" r:id="rId39"/>
    <p:sldId id="920" r:id="rId40"/>
    <p:sldId id="995" r:id="rId41"/>
    <p:sldId id="996" r:id="rId42"/>
    <p:sldId id="862" r:id="rId43"/>
    <p:sldId id="813" r:id="rId44"/>
    <p:sldId id="949" r:id="rId45"/>
    <p:sldId id="818" r:id="rId4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EB2"/>
    <a:srgbClr val="867A72"/>
    <a:srgbClr val="BE9080"/>
    <a:srgbClr val="FF7A0F"/>
    <a:srgbClr val="8FB935"/>
    <a:srgbClr val="EFD215"/>
    <a:srgbClr val="ADDCFF"/>
    <a:srgbClr val="002A92"/>
    <a:srgbClr val="75D8E9"/>
    <a:srgbClr val="001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0CF2C-712C-884C-89EE-07C88553B71A}" v="1" dt="2025-03-10T17:41:05.505"/>
    <p1510:client id="{24C0F2F1-B856-1EFB-8CEB-E14C6B4CDB31}" v="9" dt="2025-03-05T15:45:44.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96054"/>
  </p:normalViewPr>
  <p:slideViewPr>
    <p:cSldViewPr>
      <p:cViewPr varScale="1">
        <p:scale>
          <a:sx n="123" d="100"/>
          <a:sy n="123" d="100"/>
        </p:scale>
        <p:origin x="312" y="184"/>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3/10/25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3/10/25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35</a:t>
            </a:fld>
            <a:endParaRPr lang="en-US" dirty="0"/>
          </a:p>
        </p:txBody>
      </p:sp>
    </p:spTree>
    <p:extLst>
      <p:ext uri="{BB962C8B-B14F-4D97-AF65-F5344CB8AC3E}">
        <p14:creationId xmlns:p14="http://schemas.microsoft.com/office/powerpoint/2010/main" val="43870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40</a:t>
            </a:fld>
            <a:endParaRPr lang="en-US" dirty="0"/>
          </a:p>
        </p:txBody>
      </p:sp>
    </p:spTree>
    <p:extLst>
      <p:ext uri="{BB962C8B-B14F-4D97-AF65-F5344CB8AC3E}">
        <p14:creationId xmlns:p14="http://schemas.microsoft.com/office/powerpoint/2010/main" val="1439590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89138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3616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60198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1"/>
            <a:ext cx="10363200" cy="4651127"/>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Grp="1" noRot="1" noChangeAspect="1" noMove="1" noResize="1" noEditPoints="1" noAdjustHandles="1" noChangeArrowheads="1" noChangeShapeType="1" noCrop="1"/>
          </p:cNvPicPr>
          <p:nvPr/>
        </p:nvPicPr>
        <p:blipFill>
          <a:blip r:embed="rId2"/>
          <a:srcRect/>
          <a:stretch/>
        </p:blipFill>
        <p:spPr>
          <a:xfrm>
            <a:off x="1" y="10830"/>
            <a:ext cx="12188821" cy="6836339"/>
          </a:xfrm>
          <a:prstGeom prst="rect">
            <a:avLst/>
          </a:prstGeom>
        </p:spPr>
      </p:pic>
      <p:pic>
        <p:nvPicPr>
          <p:cNvPr id="3" name="Picture 2" descr="A black circle with white text&#10;&#10;Description automatically generated">
            <a:extLst>
              <a:ext uri="{FF2B5EF4-FFF2-40B4-BE49-F238E27FC236}">
                <a16:creationId xmlns:a16="http://schemas.microsoft.com/office/drawing/2014/main" id="{A377C6F2-ADDD-1231-3086-7306C0103769}"/>
              </a:ext>
            </a:extLst>
          </p:cNvPr>
          <p:cNvPicPr>
            <a:picLocks noGrp="1" noRot="1" noChangeAspect="1" noMove="1" noResize="1" noEditPoints="1" noAdjustHandles="1" noChangeArrowheads="1" noChangeShapeType="1" noCrop="1"/>
          </p:cNvPicPr>
          <p:nvPr/>
        </p:nvPicPr>
        <p:blipFill>
          <a:blip r:embed="rId3"/>
          <a:stretch>
            <a:fillRect/>
          </a:stretch>
        </p:blipFill>
        <p:spPr>
          <a:xfrm>
            <a:off x="10590212" y="5334000"/>
            <a:ext cx="1326865" cy="1333500"/>
          </a:xfrm>
          <a:prstGeom prst="rect">
            <a:avLst/>
          </a:prstGeom>
        </p:spPr>
      </p:pic>
      <p:sp>
        <p:nvSpPr>
          <p:cNvPr id="4" name="Title 4">
            <a:extLst>
              <a:ext uri="{FF2B5EF4-FFF2-40B4-BE49-F238E27FC236}">
                <a16:creationId xmlns:a16="http://schemas.microsoft.com/office/drawing/2014/main" id="{310A05C7-1947-4238-830F-6256FC6E08BF}"/>
              </a:ext>
            </a:extLst>
          </p:cNvPr>
          <p:cNvSpPr txBox="1">
            <a:spLocks/>
          </p:cNvSpPr>
          <p:nvPr/>
        </p:nvSpPr>
        <p:spPr>
          <a:xfrm>
            <a:off x="10482547" y="5666069"/>
            <a:ext cx="1326865" cy="1001431"/>
          </a:xfrm>
          <a:prstGeom prst="rect">
            <a:avLst/>
          </a:prstGeom>
        </p:spPr>
        <p:txBody>
          <a:bodyPr>
            <a:normAutofit fontScale="97500"/>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pPr marL="228600">
              <a:lnSpc>
                <a:spcPct val="100000"/>
              </a:lnSpc>
              <a:spcAft>
                <a:spcPts val="0"/>
              </a:spcAft>
            </a:pPr>
            <a:r>
              <a:rPr lang="en-US" sz="4400" dirty="0">
                <a:solidFill>
                  <a:schemeClr val="bg1"/>
                </a:solidFill>
              </a:rPr>
              <a:t>7</a:t>
            </a:r>
          </a:p>
        </p:txBody>
      </p:sp>
    </p:spTree>
    <p:extLst>
      <p:ext uri="{BB962C8B-B14F-4D97-AF65-F5344CB8AC3E}">
        <p14:creationId xmlns:p14="http://schemas.microsoft.com/office/powerpoint/2010/main" val="289380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BBC69-255E-60C4-5E5D-9723425998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3F98217-6EDB-7190-2556-C2389E07A057}"/>
              </a:ext>
            </a:extLst>
          </p:cNvPr>
          <p:cNvSpPr>
            <a:spLocks noGrp="1"/>
          </p:cNvSpPr>
          <p:nvPr>
            <p:ph type="body" sz="quarter" idx="23"/>
          </p:nvPr>
        </p:nvSpPr>
        <p:spPr>
          <a:xfrm>
            <a:off x="836612" y="1828800"/>
            <a:ext cx="10744202" cy="4419600"/>
          </a:xfrm>
        </p:spPr>
        <p:txBody>
          <a:bodyPr tIns="0"/>
          <a:lstStyle/>
          <a:p>
            <a:pPr>
              <a:lnSpc>
                <a:spcPct val="100000"/>
              </a:lnSpc>
              <a:spcAft>
                <a:spcPts val="0"/>
              </a:spcAft>
            </a:pPr>
            <a:r>
              <a:rPr lang="en-US" sz="3900" dirty="0"/>
              <a:t>“If you ask someone’s age, the person’s conventional response is to tell how old he </a:t>
            </a:r>
          </a:p>
          <a:p>
            <a:pPr>
              <a:lnSpc>
                <a:spcPct val="100000"/>
              </a:lnSpc>
              <a:spcAft>
                <a:spcPts val="0"/>
              </a:spcAft>
            </a:pPr>
            <a:r>
              <a:rPr lang="en-US" sz="3900" dirty="0"/>
              <a:t>was on his most recent birthday. But this is, of course, imprecise. If one fails to give that much precision, has he made an error? I think not, </a:t>
            </a:r>
          </a:p>
          <a:p>
            <a:pPr>
              <a:lnSpc>
                <a:spcPct val="100000"/>
              </a:lnSpc>
              <a:spcAft>
                <a:spcPts val="0"/>
              </a:spcAft>
            </a:pPr>
            <a:r>
              <a:rPr lang="en-US" sz="3900" dirty="0"/>
              <a:t>as we use the terms truth and error in </a:t>
            </a:r>
          </a:p>
          <a:p>
            <a:pPr>
              <a:lnSpc>
                <a:spcPct val="100000"/>
              </a:lnSpc>
              <a:spcAft>
                <a:spcPts val="0"/>
              </a:spcAft>
            </a:pPr>
            <a:r>
              <a:rPr lang="en-US" sz="3900" dirty="0"/>
              <a:t>ordinary language.”</a:t>
            </a:r>
          </a:p>
        </p:txBody>
      </p:sp>
      <p:sp>
        <p:nvSpPr>
          <p:cNvPr id="3" name="Text Placeholder 2">
            <a:extLst>
              <a:ext uri="{FF2B5EF4-FFF2-40B4-BE49-F238E27FC236}">
                <a16:creationId xmlns:a16="http://schemas.microsoft.com/office/drawing/2014/main" id="{C5BA0382-5A02-0F7A-79F7-8D3FF9CA339B}"/>
              </a:ext>
            </a:extLst>
          </p:cNvPr>
          <p:cNvSpPr>
            <a:spLocks noGrp="1"/>
          </p:cNvSpPr>
          <p:nvPr>
            <p:ph type="body" sz="quarter" idx="22"/>
          </p:nvPr>
        </p:nvSpPr>
        <p:spPr>
          <a:xfrm>
            <a:off x="640696" y="995099"/>
            <a:ext cx="10940118" cy="757501"/>
          </a:xfrm>
        </p:spPr>
        <p:txBody>
          <a:bodyPr/>
          <a:lstStyle/>
          <a:p>
            <a:r>
              <a:rPr lang="en-US" sz="4800" b="1" dirty="0"/>
              <a:t>Precision and Truth</a:t>
            </a:r>
            <a:endParaRPr lang="en-US" sz="4800" dirty="0"/>
          </a:p>
        </p:txBody>
      </p:sp>
    </p:spTree>
    <p:extLst>
      <p:ext uri="{BB962C8B-B14F-4D97-AF65-F5344CB8AC3E}">
        <p14:creationId xmlns:p14="http://schemas.microsoft.com/office/powerpoint/2010/main" val="46894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4BFC-8FD2-FDEC-85D4-8D1372E8ABF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327DE6-B149-07B7-1FE4-EAF9B07F920A}"/>
              </a:ext>
            </a:extLst>
          </p:cNvPr>
          <p:cNvSpPr>
            <a:spLocks noGrp="1"/>
          </p:cNvSpPr>
          <p:nvPr>
            <p:ph type="body" sz="quarter" idx="23"/>
          </p:nvPr>
        </p:nvSpPr>
        <p:spPr>
          <a:xfrm>
            <a:off x="640696" y="2212319"/>
            <a:ext cx="10940118" cy="3652562"/>
          </a:xfrm>
        </p:spPr>
        <p:txBody>
          <a:bodyPr tIns="0"/>
          <a:lstStyle/>
          <a:p>
            <a:pPr>
              <a:lnSpc>
                <a:spcPct val="100000"/>
              </a:lnSpc>
              <a:spcAft>
                <a:spcPts val="0"/>
              </a:spcAft>
            </a:pPr>
            <a:r>
              <a:rPr lang="en-US" sz="3900" dirty="0"/>
              <a:t>“So, in reading the Bible, it is important </a:t>
            </a:r>
          </a:p>
          <a:p>
            <a:pPr>
              <a:lnSpc>
                <a:spcPct val="100000"/>
              </a:lnSpc>
              <a:spcAft>
                <a:spcPts val="0"/>
              </a:spcAft>
            </a:pPr>
            <a:r>
              <a:rPr lang="en-US" sz="3900" dirty="0"/>
              <a:t>to know enough about the language and </a:t>
            </a:r>
          </a:p>
          <a:p>
            <a:pPr>
              <a:lnSpc>
                <a:spcPct val="100000"/>
              </a:lnSpc>
              <a:spcAft>
                <a:spcPts val="0"/>
              </a:spcAft>
            </a:pPr>
            <a:r>
              <a:rPr lang="en-US" sz="3900" dirty="0"/>
              <a:t>culture of the people to know what claims</a:t>
            </a:r>
          </a:p>
          <a:p>
            <a:pPr>
              <a:lnSpc>
                <a:spcPct val="100000"/>
              </a:lnSpc>
              <a:spcAft>
                <a:spcPts val="0"/>
              </a:spcAft>
            </a:pPr>
            <a:r>
              <a:rPr lang="en-US" sz="3900" dirty="0"/>
              <a:t> the original characters and writers </a:t>
            </a:r>
          </a:p>
          <a:p>
            <a:pPr>
              <a:lnSpc>
                <a:spcPct val="100000"/>
              </a:lnSpc>
              <a:spcAft>
                <a:spcPts val="0"/>
              </a:spcAft>
            </a:pPr>
            <a:r>
              <a:rPr lang="en-US" sz="3900" dirty="0"/>
              <a:t>were likely making.”</a:t>
            </a:r>
          </a:p>
          <a:p>
            <a:pPr lvl="1">
              <a:lnSpc>
                <a:spcPct val="100000"/>
              </a:lnSpc>
              <a:spcAft>
                <a:spcPts val="0"/>
              </a:spcAft>
            </a:pPr>
            <a:r>
              <a:rPr lang="en-US" sz="3200" b="0" dirty="0">
                <a:solidFill>
                  <a:schemeClr val="tx1"/>
                </a:solidFill>
              </a:rPr>
              <a:t>John Frame - American Christian philosopher and theologian</a:t>
            </a:r>
          </a:p>
        </p:txBody>
      </p:sp>
      <p:sp>
        <p:nvSpPr>
          <p:cNvPr id="3" name="Text Placeholder 2">
            <a:extLst>
              <a:ext uri="{FF2B5EF4-FFF2-40B4-BE49-F238E27FC236}">
                <a16:creationId xmlns:a16="http://schemas.microsoft.com/office/drawing/2014/main" id="{7C780C27-646B-6148-350B-811EAF7C7665}"/>
              </a:ext>
            </a:extLst>
          </p:cNvPr>
          <p:cNvSpPr>
            <a:spLocks noGrp="1"/>
          </p:cNvSpPr>
          <p:nvPr>
            <p:ph type="body" sz="quarter" idx="22"/>
          </p:nvPr>
        </p:nvSpPr>
        <p:spPr>
          <a:xfrm>
            <a:off x="640696" y="995099"/>
            <a:ext cx="10940118" cy="757501"/>
          </a:xfrm>
        </p:spPr>
        <p:txBody>
          <a:bodyPr/>
          <a:lstStyle/>
          <a:p>
            <a:r>
              <a:rPr lang="en-US" sz="4800" b="1" dirty="0"/>
              <a:t>Precision and Truth</a:t>
            </a:r>
            <a:endParaRPr lang="en-US" sz="4800" dirty="0"/>
          </a:p>
        </p:txBody>
      </p:sp>
    </p:spTree>
    <p:extLst>
      <p:ext uri="{BB962C8B-B14F-4D97-AF65-F5344CB8AC3E}">
        <p14:creationId xmlns:p14="http://schemas.microsoft.com/office/powerpoint/2010/main" val="39138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481F-863A-85C8-CC05-0E2132F93A8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F6101CE-26E6-614A-88D5-C31F6B9E6F7E}"/>
              </a:ext>
            </a:extLst>
          </p:cNvPr>
          <p:cNvSpPr>
            <a:spLocks noGrp="1"/>
          </p:cNvSpPr>
          <p:nvPr>
            <p:ph type="body" sz="quarter" idx="23"/>
          </p:nvPr>
        </p:nvSpPr>
        <p:spPr>
          <a:xfrm>
            <a:off x="760412" y="1605238"/>
            <a:ext cx="10744202" cy="3652562"/>
          </a:xfrm>
        </p:spPr>
        <p:txBody>
          <a:bodyPr tIns="0"/>
          <a:lstStyle/>
          <a:p>
            <a:pPr>
              <a:lnSpc>
                <a:spcPct val="100000"/>
              </a:lnSpc>
              <a:spcAft>
                <a:spcPts val="0"/>
              </a:spcAft>
            </a:pPr>
            <a:r>
              <a:rPr lang="en-US" sz="3900" dirty="0"/>
              <a:t>Frame demonstrates that the level </a:t>
            </a:r>
          </a:p>
          <a:p>
            <a:pPr>
              <a:lnSpc>
                <a:spcPct val="100000"/>
              </a:lnSpc>
              <a:spcAft>
                <a:spcPts val="0"/>
              </a:spcAft>
            </a:pPr>
            <a:r>
              <a:rPr lang="en-US" sz="3900" dirty="0"/>
              <a:t>of precision required for inerrancy, or proclaiming truth, depends on many criteria, including the context, culture, and </a:t>
            </a:r>
          </a:p>
          <a:p>
            <a:pPr>
              <a:lnSpc>
                <a:spcPct val="100000"/>
              </a:lnSpc>
              <a:spcAft>
                <a:spcPts val="0"/>
              </a:spcAft>
            </a:pPr>
            <a:r>
              <a:rPr lang="en-US" sz="3900" dirty="0"/>
              <a:t>expectations of the audience. </a:t>
            </a:r>
          </a:p>
        </p:txBody>
      </p:sp>
    </p:spTree>
    <p:extLst>
      <p:ext uri="{BB962C8B-B14F-4D97-AF65-F5344CB8AC3E}">
        <p14:creationId xmlns:p14="http://schemas.microsoft.com/office/powerpoint/2010/main" val="121083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F8CC-AD05-49CF-5C77-1C09C85713A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1792541-E4AF-BFA7-254E-BE03A74BC73D}"/>
              </a:ext>
            </a:extLst>
          </p:cNvPr>
          <p:cNvSpPr>
            <a:spLocks noGrp="1"/>
          </p:cNvSpPr>
          <p:nvPr>
            <p:ph type="body" sz="quarter" idx="23"/>
          </p:nvPr>
        </p:nvSpPr>
        <p:spPr>
          <a:xfrm>
            <a:off x="760412" y="1219200"/>
            <a:ext cx="10744202" cy="3652562"/>
          </a:xfrm>
        </p:spPr>
        <p:txBody>
          <a:bodyPr tIns="0"/>
          <a:lstStyle/>
          <a:p>
            <a:pPr>
              <a:lnSpc>
                <a:spcPct val="100000"/>
              </a:lnSpc>
              <a:spcAft>
                <a:spcPts val="0"/>
              </a:spcAft>
            </a:pPr>
            <a:r>
              <a:rPr lang="en-US" sz="3900" dirty="0"/>
              <a:t>Inerrancy does not mean that the human authors of the Bible cannot: </a:t>
            </a:r>
          </a:p>
          <a:p>
            <a:pPr marL="571500" indent="-571500" algn="l">
              <a:lnSpc>
                <a:spcPct val="100000"/>
              </a:lnSpc>
              <a:spcAft>
                <a:spcPts val="0"/>
              </a:spcAft>
              <a:buFont typeface="Arial" panose="020B0604020202020204" pitchFamily="34" charset="0"/>
              <a:buChar char="•"/>
            </a:pPr>
            <a:r>
              <a:rPr lang="en-US" sz="3900" dirty="0"/>
              <a:t>Present different descriptions of the same events due to their different perspectives, audiences, and objectives.  </a:t>
            </a:r>
          </a:p>
          <a:p>
            <a:pPr marL="571500" indent="-571500" algn="l">
              <a:lnSpc>
                <a:spcPct val="100000"/>
              </a:lnSpc>
              <a:spcAft>
                <a:spcPts val="0"/>
              </a:spcAft>
              <a:buFont typeface="Arial" panose="020B0604020202020204" pitchFamily="34" charset="0"/>
              <a:buChar char="•"/>
            </a:pPr>
            <a:r>
              <a:rPr lang="en-US" sz="3900" dirty="0"/>
              <a:t>Use linguistic tools such as metaphors, similes, paraphrases, approximations, hyperboles, etc. </a:t>
            </a:r>
          </a:p>
        </p:txBody>
      </p:sp>
    </p:spTree>
    <p:extLst>
      <p:ext uri="{BB962C8B-B14F-4D97-AF65-F5344CB8AC3E}">
        <p14:creationId xmlns:p14="http://schemas.microsoft.com/office/powerpoint/2010/main" val="2189049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BEC4-9673-41D1-CEDB-347D69D06DC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AA073B-546A-5EEA-9B7F-9859523DB036}"/>
              </a:ext>
            </a:extLst>
          </p:cNvPr>
          <p:cNvSpPr>
            <a:spLocks noGrp="1"/>
          </p:cNvSpPr>
          <p:nvPr>
            <p:ph type="body" sz="quarter" idx="23"/>
          </p:nvPr>
        </p:nvSpPr>
        <p:spPr>
          <a:xfrm>
            <a:off x="1141410" y="2105891"/>
            <a:ext cx="10134602" cy="4017818"/>
          </a:xfrm>
        </p:spPr>
        <p:txBody>
          <a:bodyPr tIns="0"/>
          <a:lstStyle/>
          <a:p>
            <a:pPr>
              <a:lnSpc>
                <a:spcPct val="100000"/>
              </a:lnSpc>
            </a:pPr>
            <a:r>
              <a:rPr lang="en-US" sz="3900" dirty="0"/>
              <a:t>When non-believers bring up</a:t>
            </a:r>
            <a:br>
              <a:rPr lang="en-US" sz="3900" dirty="0"/>
            </a:br>
            <a:r>
              <a:rPr lang="en-US" sz="3900" dirty="0"/>
              <a:t> "contradictions" in the Bible, these </a:t>
            </a:r>
            <a:br>
              <a:rPr lang="en-US" sz="3900" dirty="0"/>
            </a:br>
            <a:r>
              <a:rPr lang="en-US" sz="3900" dirty="0"/>
              <a:t>questions can prompt fruitful spiritual discussions for a few reasons:</a:t>
            </a:r>
          </a:p>
          <a:p>
            <a:pPr>
              <a:lnSpc>
                <a:spcPct val="100000"/>
              </a:lnSpc>
            </a:pPr>
            <a:endParaRPr lang="en-US" sz="3900" dirty="0"/>
          </a:p>
        </p:txBody>
      </p:sp>
      <p:sp>
        <p:nvSpPr>
          <p:cNvPr id="3" name="Text Placeholder 2">
            <a:extLst>
              <a:ext uri="{FF2B5EF4-FFF2-40B4-BE49-F238E27FC236}">
                <a16:creationId xmlns:a16="http://schemas.microsoft.com/office/drawing/2014/main" id="{F78BEBBE-38D6-57FA-76FB-C9D140313DAE}"/>
              </a:ext>
            </a:extLst>
          </p:cNvPr>
          <p:cNvSpPr>
            <a:spLocks noGrp="1"/>
          </p:cNvSpPr>
          <p:nvPr>
            <p:ph type="body" sz="quarter" idx="22"/>
          </p:nvPr>
        </p:nvSpPr>
        <p:spPr>
          <a:xfrm>
            <a:off x="640696" y="914400"/>
            <a:ext cx="10940118" cy="757501"/>
          </a:xfrm>
        </p:spPr>
        <p:txBody>
          <a:bodyPr/>
          <a:lstStyle/>
          <a:p>
            <a:r>
              <a:rPr lang="en-US" sz="4800" dirty="0">
                <a:solidFill>
                  <a:srgbClr val="867A72"/>
                </a:solidFill>
              </a:rPr>
              <a:t>Gospel focus</a:t>
            </a:r>
            <a:endParaRPr lang="en-US" dirty="0"/>
          </a:p>
        </p:txBody>
      </p:sp>
    </p:spTree>
    <p:extLst>
      <p:ext uri="{BB962C8B-B14F-4D97-AF65-F5344CB8AC3E}">
        <p14:creationId xmlns:p14="http://schemas.microsoft.com/office/powerpoint/2010/main" val="26270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D3645-3816-D1D9-A669-41E0A765186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4BE200E-33EC-3882-AC5F-D41862C55F14}"/>
              </a:ext>
            </a:extLst>
          </p:cNvPr>
          <p:cNvSpPr>
            <a:spLocks noGrp="1"/>
          </p:cNvSpPr>
          <p:nvPr>
            <p:ph type="body" sz="quarter" idx="23"/>
          </p:nvPr>
        </p:nvSpPr>
        <p:spPr>
          <a:xfrm>
            <a:off x="912812" y="2105891"/>
            <a:ext cx="10134602" cy="4017818"/>
          </a:xfrm>
        </p:spPr>
        <p:txBody>
          <a:bodyPr tIns="0"/>
          <a:lstStyle/>
          <a:p>
            <a:pPr marL="742950" indent="-742950" algn="l">
              <a:lnSpc>
                <a:spcPct val="100000"/>
              </a:lnSpc>
              <a:buFont typeface="+mj-lt"/>
              <a:buAutoNum type="arabicPeriod"/>
            </a:pPr>
            <a:r>
              <a:rPr lang="en-US" sz="3900" dirty="0"/>
              <a:t>They are interested in the topic because they brought it up and thus can be engaged in the conversation.</a:t>
            </a:r>
          </a:p>
          <a:p>
            <a:pPr marL="742950" indent="-742950" algn="l">
              <a:lnSpc>
                <a:spcPct val="100000"/>
              </a:lnSpc>
              <a:spcBef>
                <a:spcPts val="2400"/>
              </a:spcBef>
              <a:buFont typeface="+mj-lt"/>
              <a:buAutoNum type="arabicPeriod"/>
            </a:pPr>
            <a:r>
              <a:rPr lang="en-US" sz="3900" dirty="0"/>
              <a:t>It allows us to dig deep into the Bible and reveal its truth.</a:t>
            </a:r>
          </a:p>
          <a:p>
            <a:pPr marL="742950" indent="-742950" algn="l">
              <a:lnSpc>
                <a:spcPct val="100000"/>
              </a:lnSpc>
              <a:buFont typeface="+mj-lt"/>
              <a:buAutoNum type="arabicPeriod"/>
            </a:pPr>
            <a:endParaRPr lang="en-US" sz="3900" dirty="0"/>
          </a:p>
          <a:p>
            <a:pPr marL="742950" indent="-742950" algn="l">
              <a:lnSpc>
                <a:spcPct val="100000"/>
              </a:lnSpc>
              <a:buFont typeface="+mj-lt"/>
              <a:buAutoNum type="arabicPeriod"/>
            </a:pPr>
            <a:endParaRPr lang="en-US" sz="3900" dirty="0"/>
          </a:p>
          <a:p>
            <a:pPr>
              <a:lnSpc>
                <a:spcPct val="100000"/>
              </a:lnSpc>
            </a:pPr>
            <a:endParaRPr lang="en-US" sz="3900" dirty="0"/>
          </a:p>
        </p:txBody>
      </p:sp>
      <p:sp>
        <p:nvSpPr>
          <p:cNvPr id="3" name="Text Placeholder 2">
            <a:extLst>
              <a:ext uri="{FF2B5EF4-FFF2-40B4-BE49-F238E27FC236}">
                <a16:creationId xmlns:a16="http://schemas.microsoft.com/office/drawing/2014/main" id="{D0868746-E3F4-7D4B-749D-C0413BA6F6D2}"/>
              </a:ext>
            </a:extLst>
          </p:cNvPr>
          <p:cNvSpPr>
            <a:spLocks noGrp="1"/>
          </p:cNvSpPr>
          <p:nvPr>
            <p:ph type="body" sz="quarter" idx="22"/>
          </p:nvPr>
        </p:nvSpPr>
        <p:spPr>
          <a:xfrm>
            <a:off x="640696" y="914400"/>
            <a:ext cx="10940118" cy="757501"/>
          </a:xfrm>
        </p:spPr>
        <p:txBody>
          <a:bodyPr/>
          <a:lstStyle/>
          <a:p>
            <a:r>
              <a:rPr lang="en-US" sz="4800" dirty="0">
                <a:solidFill>
                  <a:srgbClr val="867A72"/>
                </a:solidFill>
              </a:rPr>
              <a:t>Gospel focus</a:t>
            </a:r>
            <a:endParaRPr lang="en-US" dirty="0"/>
          </a:p>
        </p:txBody>
      </p:sp>
    </p:spTree>
    <p:extLst>
      <p:ext uri="{BB962C8B-B14F-4D97-AF65-F5344CB8AC3E}">
        <p14:creationId xmlns:p14="http://schemas.microsoft.com/office/powerpoint/2010/main" val="126816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F2B28-340F-8B4D-7C74-574B43EF737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F7DA739-6F0A-F6F7-E9CC-527BE55191A7}"/>
              </a:ext>
            </a:extLst>
          </p:cNvPr>
          <p:cNvSpPr>
            <a:spLocks noGrp="1"/>
          </p:cNvSpPr>
          <p:nvPr>
            <p:ph type="body" sz="quarter" idx="23"/>
          </p:nvPr>
        </p:nvSpPr>
        <p:spPr>
          <a:xfrm>
            <a:off x="989012" y="2057400"/>
            <a:ext cx="10439404" cy="4114800"/>
          </a:xfrm>
        </p:spPr>
        <p:txBody>
          <a:bodyPr tIns="0"/>
          <a:lstStyle/>
          <a:p>
            <a:pPr marL="742950" indent="-742950" algn="l">
              <a:lnSpc>
                <a:spcPct val="100000"/>
              </a:lnSpc>
              <a:buFont typeface="+mj-lt"/>
              <a:buAutoNum type="arabicPeriod" startAt="3"/>
            </a:pPr>
            <a:r>
              <a:rPr lang="en-US" sz="3600" dirty="0"/>
              <a:t>It could lead to additional spiritual conversations and opportunities to share the gospel as we are confronted with questions that require more interaction (e.g., "That is an interesting question. Why don't we both do some study on our own and get back together to discuss what we have discovered?") </a:t>
            </a:r>
          </a:p>
        </p:txBody>
      </p:sp>
      <p:sp>
        <p:nvSpPr>
          <p:cNvPr id="3" name="Text Placeholder 2">
            <a:extLst>
              <a:ext uri="{FF2B5EF4-FFF2-40B4-BE49-F238E27FC236}">
                <a16:creationId xmlns:a16="http://schemas.microsoft.com/office/drawing/2014/main" id="{A55165BD-3D95-83FA-EC98-908DA20C2EC2}"/>
              </a:ext>
            </a:extLst>
          </p:cNvPr>
          <p:cNvSpPr>
            <a:spLocks noGrp="1"/>
          </p:cNvSpPr>
          <p:nvPr>
            <p:ph type="body" sz="quarter" idx="22"/>
          </p:nvPr>
        </p:nvSpPr>
        <p:spPr>
          <a:xfrm>
            <a:off x="640696" y="914400"/>
            <a:ext cx="10940118" cy="757501"/>
          </a:xfrm>
        </p:spPr>
        <p:txBody>
          <a:bodyPr/>
          <a:lstStyle/>
          <a:p>
            <a:r>
              <a:rPr lang="en-US" sz="4800" dirty="0">
                <a:solidFill>
                  <a:srgbClr val="867A72"/>
                </a:solidFill>
              </a:rPr>
              <a:t>Gospel focus</a:t>
            </a:r>
            <a:endParaRPr lang="en-US" dirty="0"/>
          </a:p>
        </p:txBody>
      </p:sp>
    </p:spTree>
    <p:extLst>
      <p:ext uri="{BB962C8B-B14F-4D97-AF65-F5344CB8AC3E}">
        <p14:creationId xmlns:p14="http://schemas.microsoft.com/office/powerpoint/2010/main" val="427343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9437C-D61C-A540-CC8A-04F03B198FC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C6A61B-96A0-3D68-7F3B-F14C8171E1A8}"/>
              </a:ext>
            </a:extLst>
          </p:cNvPr>
          <p:cNvSpPr>
            <a:spLocks noGrp="1"/>
          </p:cNvSpPr>
          <p:nvPr>
            <p:ph type="body" sz="quarter" idx="23"/>
          </p:nvPr>
        </p:nvSpPr>
        <p:spPr>
          <a:xfrm>
            <a:off x="989012" y="2057400"/>
            <a:ext cx="10439404" cy="4114800"/>
          </a:xfrm>
        </p:spPr>
        <p:txBody>
          <a:bodyPr tIns="0"/>
          <a:lstStyle/>
          <a:p>
            <a:pPr algn="l">
              <a:lnSpc>
                <a:spcPct val="100000"/>
              </a:lnSpc>
            </a:pPr>
            <a:r>
              <a:rPr lang="en-US" sz="3600" dirty="0"/>
              <a:t>Claims of errors in the Bible can be grouped in several categories. We will discuss three of these categories today:</a:t>
            </a:r>
          </a:p>
          <a:p>
            <a:pPr marL="571500" indent="-571500" algn="l">
              <a:lnSpc>
                <a:spcPct val="100000"/>
              </a:lnSpc>
              <a:buFont typeface="Arial" panose="020B0604020202020204" pitchFamily="34" charset="0"/>
              <a:buChar char="•"/>
            </a:pPr>
            <a:r>
              <a:rPr lang="en-US" sz="3600" dirty="0"/>
              <a:t>Different accounts of the same events</a:t>
            </a:r>
          </a:p>
          <a:p>
            <a:pPr marL="571500" indent="-571500" algn="l">
              <a:lnSpc>
                <a:spcPct val="100000"/>
              </a:lnSpc>
              <a:buFont typeface="Arial" panose="020B0604020202020204" pitchFamily="34" charset="0"/>
              <a:buChar char="•"/>
            </a:pPr>
            <a:r>
              <a:rPr lang="en-US" sz="3600" dirty="0"/>
              <a:t>Imprecise numbers, quotes, etc.</a:t>
            </a:r>
          </a:p>
          <a:p>
            <a:pPr marL="571500" indent="-571500" algn="l">
              <a:lnSpc>
                <a:spcPct val="100000"/>
              </a:lnSpc>
              <a:buFont typeface="Arial" panose="020B0604020202020204" pitchFamily="34" charset="0"/>
              <a:buChar char="•"/>
            </a:pPr>
            <a:r>
              <a:rPr lang="en-US" sz="3600" dirty="0"/>
              <a:t>Scribal errors and mistranslations</a:t>
            </a:r>
          </a:p>
          <a:p>
            <a:pPr marL="571500" indent="-571500" algn="l">
              <a:lnSpc>
                <a:spcPct val="100000"/>
              </a:lnSpc>
              <a:buFont typeface="Arial" panose="020B0604020202020204" pitchFamily="34" charset="0"/>
              <a:buChar char="•"/>
            </a:pPr>
            <a:endParaRPr lang="en-US" sz="3600" dirty="0"/>
          </a:p>
          <a:p>
            <a:pPr algn="l">
              <a:lnSpc>
                <a:spcPct val="100000"/>
              </a:lnSpc>
            </a:pPr>
            <a:endParaRPr lang="en-US" sz="3600" dirty="0"/>
          </a:p>
        </p:txBody>
      </p:sp>
      <p:sp>
        <p:nvSpPr>
          <p:cNvPr id="3" name="Text Placeholder 2">
            <a:extLst>
              <a:ext uri="{FF2B5EF4-FFF2-40B4-BE49-F238E27FC236}">
                <a16:creationId xmlns:a16="http://schemas.microsoft.com/office/drawing/2014/main" id="{6D9254BF-D003-B813-08B6-EB1E16CB66C9}"/>
              </a:ext>
            </a:extLst>
          </p:cNvPr>
          <p:cNvSpPr>
            <a:spLocks noGrp="1"/>
          </p:cNvSpPr>
          <p:nvPr>
            <p:ph type="body" sz="quarter" idx="22"/>
          </p:nvPr>
        </p:nvSpPr>
        <p:spPr>
          <a:xfrm>
            <a:off x="640696" y="914400"/>
            <a:ext cx="10940118" cy="757501"/>
          </a:xfrm>
        </p:spPr>
        <p:txBody>
          <a:bodyPr/>
          <a:lstStyle/>
          <a:p>
            <a:r>
              <a:rPr lang="en-US" sz="4800" dirty="0">
                <a:solidFill>
                  <a:srgbClr val="867A72"/>
                </a:solidFill>
              </a:rPr>
              <a:t>Review and discuss</a:t>
            </a:r>
            <a:endParaRPr lang="en-US" dirty="0"/>
          </a:p>
        </p:txBody>
      </p:sp>
    </p:spTree>
    <p:extLst>
      <p:ext uri="{BB962C8B-B14F-4D97-AF65-F5344CB8AC3E}">
        <p14:creationId xmlns:p14="http://schemas.microsoft.com/office/powerpoint/2010/main" val="278950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914400"/>
            <a:ext cx="12188825" cy="4419600"/>
          </a:xfrm>
        </p:spPr>
        <p:txBody>
          <a:bodyPr anchor="ctr">
            <a:noAutofit/>
          </a:bodyPr>
          <a:lstStyle/>
          <a:p>
            <a:pPr marR="0">
              <a:lnSpc>
                <a:spcPct val="150000"/>
              </a:lnSpc>
              <a:spcBef>
                <a:spcPts val="0"/>
              </a:spcBef>
              <a:spcAft>
                <a:spcPts val="0"/>
              </a:spcAft>
            </a:pPr>
            <a:r>
              <a:rPr lang="en-US" sz="4500" dirty="0"/>
              <a:t>1. </a:t>
            </a:r>
            <a:r>
              <a:rPr lang="en-US" sz="4500" u="sng" dirty="0"/>
              <a:t>DIFFERENT</a:t>
            </a:r>
            <a:r>
              <a:rPr lang="en-US" sz="4500" dirty="0"/>
              <a:t> ACCOUNTS OF </a:t>
            </a:r>
            <a:br>
              <a:rPr lang="en-US" sz="4500" dirty="0"/>
            </a:br>
            <a:r>
              <a:rPr lang="en-US" sz="4500" dirty="0"/>
              <a:t>BIBLICAL </a:t>
            </a:r>
            <a:r>
              <a:rPr lang="en-US" sz="4500" u="sng" dirty="0"/>
              <a:t>EVENTS</a:t>
            </a:r>
            <a:r>
              <a:rPr lang="en-US" sz="4500" dirty="0"/>
              <a:t> DON’T </a:t>
            </a:r>
            <a:br>
              <a:rPr lang="en-US" sz="4500" dirty="0"/>
            </a:br>
            <a:r>
              <a:rPr lang="en-US" sz="4500" u="sng" dirty="0"/>
              <a:t>CONTRADICT</a:t>
            </a:r>
            <a:r>
              <a:rPr lang="en-US" sz="4500" dirty="0"/>
              <a:t> ONE ANOTHER.</a:t>
            </a:r>
          </a:p>
        </p:txBody>
      </p:sp>
    </p:spTree>
    <p:extLst>
      <p:ext uri="{BB962C8B-B14F-4D97-AF65-F5344CB8AC3E}">
        <p14:creationId xmlns:p14="http://schemas.microsoft.com/office/powerpoint/2010/main" val="1132803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59082" y="2133600"/>
            <a:ext cx="10270659" cy="2590800"/>
          </a:xfrm>
        </p:spPr>
        <p:txBody>
          <a:bodyPr/>
          <a:lstStyle/>
          <a:p>
            <a:pPr marR="0">
              <a:lnSpc>
                <a:spcPct val="112000"/>
              </a:lnSpc>
              <a:spcBef>
                <a:spcPts val="0"/>
              </a:spcBef>
              <a:spcAft>
                <a:spcPts val="0"/>
              </a:spcAft>
            </a:pPr>
            <a:r>
              <a:rPr lang="en-US" sz="4300" dirty="0"/>
              <a:t>The critics claim the following two accounts contradict one another and thus one must be false:</a:t>
            </a:r>
          </a:p>
          <a:p>
            <a:pPr marR="0">
              <a:lnSpc>
                <a:spcPct val="112000"/>
              </a:lnSpc>
              <a:spcBef>
                <a:spcPts val="0"/>
              </a:spcBef>
              <a:spcAft>
                <a:spcPts val="0"/>
              </a:spcAft>
            </a:pPr>
            <a:endParaRPr lang="en-US" sz="4300" dirty="0"/>
          </a:p>
          <a:p>
            <a:pPr marR="0">
              <a:lnSpc>
                <a:spcPct val="112000"/>
              </a:lnSpc>
              <a:spcBef>
                <a:spcPts val="0"/>
              </a:spcBef>
              <a:spcAft>
                <a:spcPts val="0"/>
              </a:spcAft>
            </a:pPr>
            <a:endParaRPr lang="en-US" sz="4300" dirty="0"/>
          </a:p>
          <a:p>
            <a:pPr marR="0">
              <a:lnSpc>
                <a:spcPct val="112000"/>
              </a:lnSpc>
              <a:spcBef>
                <a:spcPts val="0"/>
              </a:spcBef>
              <a:spcAft>
                <a:spcPts val="0"/>
              </a:spcAft>
            </a:pPr>
            <a:endParaRPr lang="en-US" sz="4300" dirty="0"/>
          </a:p>
          <a:p>
            <a:pPr marR="0">
              <a:lnSpc>
                <a:spcPct val="112000"/>
              </a:lnSpc>
              <a:spcBef>
                <a:spcPts val="0"/>
              </a:spcBef>
              <a:spcAft>
                <a:spcPts val="0"/>
              </a:spcAft>
            </a:pPr>
            <a:endParaRPr lang="en-US" sz="4300" dirty="0"/>
          </a:p>
        </p:txBody>
      </p:sp>
    </p:spTree>
    <p:extLst>
      <p:ext uri="{BB962C8B-B14F-4D97-AF65-F5344CB8AC3E}">
        <p14:creationId xmlns:p14="http://schemas.microsoft.com/office/powerpoint/2010/main" val="407857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6F8FC01A-4464-FE7D-347A-2EDBB5C03E7C}"/>
              </a:ext>
            </a:extLst>
          </p:cNvPr>
          <p:cNvSpPr>
            <a:spLocks noGrp="1"/>
          </p:cNvSpPr>
          <p:nvPr>
            <p:ph type="body" sz="quarter" idx="22"/>
          </p:nvPr>
        </p:nvSpPr>
        <p:spPr>
          <a:xfrm>
            <a:off x="624353" y="1295400"/>
            <a:ext cx="10940118" cy="4191000"/>
          </a:xfrm>
        </p:spPr>
        <p:txBody>
          <a:bodyPr/>
          <a:lstStyle/>
          <a:p>
            <a:r>
              <a:rPr lang="en-US" sz="3500" b="0" dirty="0">
                <a:solidFill>
                  <a:srgbClr val="867A72"/>
                </a:solidFill>
              </a:rPr>
              <a:t>Answering the </a:t>
            </a:r>
          </a:p>
          <a:p>
            <a:r>
              <a:rPr lang="en-US" dirty="0">
                <a:solidFill>
                  <a:srgbClr val="867A72"/>
                </a:solidFill>
              </a:rPr>
              <a:t>tough questions </a:t>
            </a:r>
          </a:p>
          <a:p>
            <a:r>
              <a:rPr lang="en-US" sz="4000" dirty="0">
                <a:solidFill>
                  <a:srgbClr val="867A72"/>
                </a:solidFill>
              </a:rPr>
              <a:t>about Christianity</a:t>
            </a:r>
          </a:p>
          <a:p>
            <a:endParaRPr lang="en-US" sz="4000" dirty="0">
              <a:solidFill>
                <a:schemeClr val="accent4">
                  <a:lumMod val="50000"/>
                </a:schemeClr>
              </a:solidFill>
            </a:endParaRPr>
          </a:p>
          <a:p>
            <a:pPr>
              <a:lnSpc>
                <a:spcPct val="100000"/>
              </a:lnSpc>
            </a:pPr>
            <a:endParaRPr lang="en-US" sz="4000" b="0" dirty="0">
              <a:solidFill>
                <a:schemeClr val="accent3"/>
              </a:solidFill>
              <a:latin typeface="Montserrat Light" pitchFamily="2" charset="77"/>
            </a:endParaRPr>
          </a:p>
          <a:p>
            <a:pPr>
              <a:lnSpc>
                <a:spcPct val="100000"/>
              </a:lnSpc>
            </a:pPr>
            <a:r>
              <a:rPr lang="en-US" sz="4000" b="0" dirty="0">
                <a:solidFill>
                  <a:schemeClr val="accent3"/>
                </a:solidFill>
                <a:latin typeface="Montserrat Light" pitchFamily="2" charset="77"/>
              </a:rPr>
              <a:t>WHAT ABOUT ALL THE CONTRADICTIONS IN THE BIBLE?</a:t>
            </a:r>
          </a:p>
        </p:txBody>
      </p:sp>
      <p:cxnSp>
        <p:nvCxnSpPr>
          <p:cNvPr id="6" name="Straight Connector 5">
            <a:extLst>
              <a:ext uri="{FF2B5EF4-FFF2-40B4-BE49-F238E27FC236}">
                <a16:creationId xmlns:a16="http://schemas.microsoft.com/office/drawing/2014/main" id="{E757916F-3EDE-E035-3341-E5C448291165}"/>
              </a:ext>
            </a:extLst>
          </p:cNvPr>
          <p:cNvCxnSpPr/>
          <p:nvPr/>
        </p:nvCxnSpPr>
        <p:spPr>
          <a:xfrm>
            <a:off x="4189412" y="38862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3228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A64CE-864C-B8EA-E848-B141C6A1AE5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223A45A-EF27-A588-A48E-1AB3B6A0F0D5}"/>
              </a:ext>
            </a:extLst>
          </p:cNvPr>
          <p:cNvSpPr>
            <a:spLocks noGrp="1"/>
          </p:cNvSpPr>
          <p:nvPr>
            <p:ph type="body" sz="quarter" idx="23"/>
          </p:nvPr>
        </p:nvSpPr>
        <p:spPr>
          <a:xfrm>
            <a:off x="959082" y="1905000"/>
            <a:ext cx="10270659" cy="2514600"/>
          </a:xfrm>
        </p:spPr>
        <p:txBody>
          <a:bodyPr lIns="91440" tIns="45720" rIns="91440" bIns="45720" anchor="t">
            <a:noAutofit/>
          </a:bodyPr>
          <a:lstStyle/>
          <a:p>
            <a:pPr>
              <a:lnSpc>
                <a:spcPct val="112000"/>
              </a:lnSpc>
              <a:spcAft>
                <a:spcPts val="0"/>
              </a:spcAft>
            </a:pPr>
            <a:r>
              <a:rPr lang="en-US" sz="4300" i="1" baseline="30000" dirty="0">
                <a:latin typeface="HelveticaNeueLT Std Lt"/>
              </a:rPr>
              <a:t>18 </a:t>
            </a:r>
            <a:r>
              <a:rPr lang="en-US" sz="4300" i="1" dirty="0">
                <a:latin typeface="HelveticaNeueLT Std Lt"/>
              </a:rPr>
              <a:t>Now this man [Judas] acquired a field with his unrighteous wages. He fell headfirst, his body burst open and his intestines spilled out. (Acts 1:18) </a:t>
            </a:r>
          </a:p>
          <a:p>
            <a:pPr marR="0">
              <a:lnSpc>
                <a:spcPct val="112000"/>
              </a:lnSpc>
              <a:spcBef>
                <a:spcPts val="0"/>
              </a:spcBef>
              <a:spcAft>
                <a:spcPts val="0"/>
              </a:spcAft>
            </a:pPr>
            <a:endParaRPr lang="en-US" sz="4300" i="1" dirty="0"/>
          </a:p>
          <a:p>
            <a:pPr marR="0">
              <a:lnSpc>
                <a:spcPct val="112000"/>
              </a:lnSpc>
              <a:spcBef>
                <a:spcPts val="0"/>
              </a:spcBef>
              <a:spcAft>
                <a:spcPts val="0"/>
              </a:spcAft>
            </a:pPr>
            <a:endParaRPr lang="en-US" sz="4300" i="1" dirty="0"/>
          </a:p>
          <a:p>
            <a:pPr marR="0">
              <a:lnSpc>
                <a:spcPct val="112000"/>
              </a:lnSpc>
              <a:spcBef>
                <a:spcPts val="0"/>
              </a:spcBef>
              <a:spcAft>
                <a:spcPts val="0"/>
              </a:spcAft>
            </a:pPr>
            <a:endParaRPr lang="en-US" sz="4300" i="1" dirty="0"/>
          </a:p>
          <a:p>
            <a:pPr marR="0">
              <a:lnSpc>
                <a:spcPct val="112000"/>
              </a:lnSpc>
              <a:spcBef>
                <a:spcPts val="0"/>
              </a:spcBef>
              <a:spcAft>
                <a:spcPts val="0"/>
              </a:spcAft>
            </a:pPr>
            <a:r>
              <a:rPr lang="en-US" sz="4300" i="1" dirty="0"/>
              <a:t> </a:t>
            </a:r>
          </a:p>
        </p:txBody>
      </p:sp>
    </p:spTree>
    <p:extLst>
      <p:ext uri="{BB962C8B-B14F-4D97-AF65-F5344CB8AC3E}">
        <p14:creationId xmlns:p14="http://schemas.microsoft.com/office/powerpoint/2010/main" val="1042307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464DB-E68B-91BC-8859-0E9A5E58C66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20F8657-4A67-BFFA-89E0-01E73F5D62BF}"/>
              </a:ext>
            </a:extLst>
          </p:cNvPr>
          <p:cNvSpPr>
            <a:spLocks noGrp="1"/>
          </p:cNvSpPr>
          <p:nvPr>
            <p:ph type="body" sz="quarter" idx="23"/>
          </p:nvPr>
        </p:nvSpPr>
        <p:spPr>
          <a:xfrm>
            <a:off x="959082" y="1066800"/>
            <a:ext cx="10270659" cy="3352800"/>
          </a:xfrm>
        </p:spPr>
        <p:txBody>
          <a:bodyPr/>
          <a:lstStyle/>
          <a:p>
            <a:pPr marR="0">
              <a:lnSpc>
                <a:spcPct val="112000"/>
              </a:lnSpc>
              <a:spcBef>
                <a:spcPts val="0"/>
              </a:spcBef>
              <a:spcAft>
                <a:spcPts val="0"/>
              </a:spcAft>
            </a:pPr>
            <a:r>
              <a:rPr lang="en-US" sz="4000" i="1" baseline="30000" dirty="0"/>
              <a:t>3 </a:t>
            </a:r>
            <a:r>
              <a:rPr lang="en-US" sz="4000" i="1" dirty="0"/>
              <a:t>Then Judas, his betrayer, seeing that </a:t>
            </a:r>
            <a:br>
              <a:rPr lang="en-US" sz="4000" i="1" dirty="0"/>
            </a:br>
            <a:r>
              <a:rPr lang="en-US" sz="4000" i="1" dirty="0"/>
              <a:t>Jesus had been condemned, was full of remorse and returned the thirty pieces of silver to the chief priests and elders. </a:t>
            </a:r>
            <a:r>
              <a:rPr lang="en-US" sz="4000" i="1" baseline="30000" dirty="0"/>
              <a:t>4 </a:t>
            </a:r>
            <a:r>
              <a:rPr lang="en-US" sz="4000" i="1" dirty="0"/>
              <a:t>“I </a:t>
            </a:r>
          </a:p>
          <a:p>
            <a:pPr marR="0">
              <a:lnSpc>
                <a:spcPct val="112000"/>
              </a:lnSpc>
              <a:spcBef>
                <a:spcPts val="0"/>
              </a:spcBef>
              <a:spcAft>
                <a:spcPts val="0"/>
              </a:spcAft>
            </a:pPr>
            <a:r>
              <a:rPr lang="en-US" sz="4000" i="1" dirty="0"/>
              <a:t>have sinned by betraying innocent blood,” he said. “What’s that to us?” they said. </a:t>
            </a:r>
          </a:p>
          <a:p>
            <a:pPr marR="0">
              <a:lnSpc>
                <a:spcPct val="112000"/>
              </a:lnSpc>
              <a:spcBef>
                <a:spcPts val="0"/>
              </a:spcBef>
              <a:spcAft>
                <a:spcPts val="0"/>
              </a:spcAft>
            </a:pPr>
            <a:r>
              <a:rPr lang="en-US" sz="4000" i="1" dirty="0"/>
              <a:t>“See to it yourself!” </a:t>
            </a:r>
            <a:r>
              <a:rPr lang="en-US" sz="4000" dirty="0">
                <a:solidFill>
                  <a:srgbClr val="CFBEB2"/>
                </a:solidFill>
              </a:rPr>
              <a:t>→</a:t>
            </a:r>
            <a:endParaRPr lang="en-US" sz="4000" i="1" dirty="0"/>
          </a:p>
        </p:txBody>
      </p:sp>
    </p:spTree>
    <p:extLst>
      <p:ext uri="{BB962C8B-B14F-4D97-AF65-F5344CB8AC3E}">
        <p14:creationId xmlns:p14="http://schemas.microsoft.com/office/powerpoint/2010/main" val="379283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26FBB-D59B-BA8F-3BE2-443F189ACA9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6F91DE-6647-8E9A-7709-43216D2627CF}"/>
              </a:ext>
            </a:extLst>
          </p:cNvPr>
          <p:cNvSpPr>
            <a:spLocks noGrp="1"/>
          </p:cNvSpPr>
          <p:nvPr>
            <p:ph type="body" sz="quarter" idx="23"/>
          </p:nvPr>
        </p:nvSpPr>
        <p:spPr>
          <a:xfrm>
            <a:off x="959082" y="685800"/>
            <a:ext cx="10270659" cy="3352800"/>
          </a:xfrm>
        </p:spPr>
        <p:txBody>
          <a:bodyPr/>
          <a:lstStyle/>
          <a:p>
            <a:pPr marR="0">
              <a:lnSpc>
                <a:spcPct val="112000"/>
              </a:lnSpc>
              <a:spcBef>
                <a:spcPts val="0"/>
              </a:spcBef>
              <a:spcAft>
                <a:spcPts val="0"/>
              </a:spcAft>
            </a:pPr>
            <a:r>
              <a:rPr lang="en-US" sz="4000" i="1" baseline="30000" dirty="0"/>
              <a:t>5 </a:t>
            </a:r>
            <a:r>
              <a:rPr lang="en-US" sz="4000" i="1" dirty="0"/>
              <a:t>So he threw the silver into the temple and departed. Then he went and hanged himself. </a:t>
            </a:r>
            <a:r>
              <a:rPr lang="en-US" sz="4000" i="1" baseline="30000" dirty="0"/>
              <a:t>6 </a:t>
            </a:r>
            <a:r>
              <a:rPr lang="en-US" sz="4000" i="1" dirty="0"/>
              <a:t>The chief priests took the silver and said, “It’s not permitted to put it into the temple treasury, since it is blood money.” </a:t>
            </a:r>
            <a:r>
              <a:rPr lang="en-US" sz="4000" i="1" baseline="30000" dirty="0"/>
              <a:t>7 </a:t>
            </a:r>
            <a:r>
              <a:rPr lang="en-US" sz="4000" i="1" dirty="0"/>
              <a:t>They conferred together and bought the potter’s field with it as a burial place for foreigners. (Matthew 27:3-7)</a:t>
            </a:r>
          </a:p>
          <a:p>
            <a:pPr marR="0">
              <a:lnSpc>
                <a:spcPct val="112000"/>
              </a:lnSpc>
              <a:spcBef>
                <a:spcPts val="0"/>
              </a:spcBef>
              <a:spcAft>
                <a:spcPts val="0"/>
              </a:spcAft>
            </a:pPr>
            <a:endParaRPr lang="en-US" sz="4000" i="1" dirty="0"/>
          </a:p>
          <a:p>
            <a:pPr marR="0">
              <a:lnSpc>
                <a:spcPct val="112000"/>
              </a:lnSpc>
              <a:spcBef>
                <a:spcPts val="0"/>
              </a:spcBef>
              <a:spcAft>
                <a:spcPts val="0"/>
              </a:spcAft>
            </a:pPr>
            <a:endParaRPr lang="en-US" sz="4000" i="1" dirty="0"/>
          </a:p>
          <a:p>
            <a:pPr marR="0">
              <a:lnSpc>
                <a:spcPct val="112000"/>
              </a:lnSpc>
              <a:spcBef>
                <a:spcPts val="0"/>
              </a:spcBef>
              <a:spcAft>
                <a:spcPts val="0"/>
              </a:spcAft>
            </a:pPr>
            <a:endParaRPr lang="en-US" sz="4000" i="1" dirty="0"/>
          </a:p>
        </p:txBody>
      </p:sp>
    </p:spTree>
    <p:extLst>
      <p:ext uri="{BB962C8B-B14F-4D97-AF65-F5344CB8AC3E}">
        <p14:creationId xmlns:p14="http://schemas.microsoft.com/office/powerpoint/2010/main" val="209039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C751A-DB69-6E37-49DB-4883EAC9950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FC55D45-305A-FB03-1AC6-49223797A096}"/>
              </a:ext>
            </a:extLst>
          </p:cNvPr>
          <p:cNvSpPr>
            <a:spLocks noGrp="1"/>
          </p:cNvSpPr>
          <p:nvPr>
            <p:ph type="body" sz="quarter" idx="23"/>
          </p:nvPr>
        </p:nvSpPr>
        <p:spPr>
          <a:xfrm>
            <a:off x="836612" y="2519638"/>
            <a:ext cx="10744202" cy="2890562"/>
          </a:xfrm>
        </p:spPr>
        <p:txBody>
          <a:bodyPr tIns="0"/>
          <a:lstStyle/>
          <a:p>
            <a:pPr>
              <a:lnSpc>
                <a:spcPct val="100000"/>
              </a:lnSpc>
              <a:spcAft>
                <a:spcPts val="0"/>
              </a:spcAft>
            </a:pPr>
            <a:r>
              <a:rPr lang="en-US" sz="3900" dirty="0"/>
              <a:t>Matthew, writing to the Jews, focused on the involvement of the Jewish leaders in the incident. They, in a sense, purchased the field for Judas since they did not want to keep his tainted money. </a:t>
            </a:r>
          </a:p>
        </p:txBody>
      </p:sp>
      <p:sp>
        <p:nvSpPr>
          <p:cNvPr id="3" name="Text Placeholder 2">
            <a:extLst>
              <a:ext uri="{FF2B5EF4-FFF2-40B4-BE49-F238E27FC236}">
                <a16:creationId xmlns:a16="http://schemas.microsoft.com/office/drawing/2014/main" id="{42AEA287-29A3-DEE0-BFFC-7FDF45EBFBC9}"/>
              </a:ext>
            </a:extLst>
          </p:cNvPr>
          <p:cNvSpPr>
            <a:spLocks noGrp="1"/>
          </p:cNvSpPr>
          <p:nvPr>
            <p:ph type="body" sz="quarter" idx="22"/>
          </p:nvPr>
        </p:nvSpPr>
        <p:spPr>
          <a:xfrm>
            <a:off x="640696" y="995099"/>
            <a:ext cx="10940118" cy="757501"/>
          </a:xfrm>
        </p:spPr>
        <p:txBody>
          <a:bodyPr/>
          <a:lstStyle/>
          <a:p>
            <a:r>
              <a:rPr lang="en-US" sz="4800" dirty="0"/>
              <a:t>How can we reconcile these accounts?</a:t>
            </a:r>
            <a:endParaRPr lang="en-US" dirty="0"/>
          </a:p>
        </p:txBody>
      </p:sp>
    </p:spTree>
    <p:extLst>
      <p:ext uri="{BB962C8B-B14F-4D97-AF65-F5344CB8AC3E}">
        <p14:creationId xmlns:p14="http://schemas.microsoft.com/office/powerpoint/2010/main" val="3186130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1AD5A-CDA9-5340-C2C2-13DAEB4D2B7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7E32283-A005-7E0B-3861-EDC959D7AE75}"/>
              </a:ext>
            </a:extLst>
          </p:cNvPr>
          <p:cNvSpPr>
            <a:spLocks noGrp="1"/>
          </p:cNvSpPr>
          <p:nvPr>
            <p:ph type="body" sz="quarter" idx="23"/>
          </p:nvPr>
        </p:nvSpPr>
        <p:spPr>
          <a:xfrm>
            <a:off x="836612" y="2519638"/>
            <a:ext cx="10744202" cy="2890562"/>
          </a:xfrm>
        </p:spPr>
        <p:txBody>
          <a:bodyPr tIns="0"/>
          <a:lstStyle/>
          <a:p>
            <a:pPr>
              <a:lnSpc>
                <a:spcPct val="100000"/>
              </a:lnSpc>
              <a:spcAft>
                <a:spcPts val="0"/>
              </a:spcAft>
            </a:pPr>
            <a:r>
              <a:rPr lang="en-US" sz="3900" dirty="0"/>
              <a:t>Luke records in Acts a short summarization of the event by Peter as he starts the conversation about a replacement for Judas. Because funds provided by Judas were used to buy the field, Peter attributes the purchase to Judas. </a:t>
            </a:r>
          </a:p>
        </p:txBody>
      </p:sp>
      <p:sp>
        <p:nvSpPr>
          <p:cNvPr id="3" name="Text Placeholder 2">
            <a:extLst>
              <a:ext uri="{FF2B5EF4-FFF2-40B4-BE49-F238E27FC236}">
                <a16:creationId xmlns:a16="http://schemas.microsoft.com/office/drawing/2014/main" id="{5F2FB8CD-F5BB-9DD3-4CD9-C95A46A6C44B}"/>
              </a:ext>
            </a:extLst>
          </p:cNvPr>
          <p:cNvSpPr>
            <a:spLocks noGrp="1"/>
          </p:cNvSpPr>
          <p:nvPr>
            <p:ph type="body" sz="quarter" idx="22"/>
          </p:nvPr>
        </p:nvSpPr>
        <p:spPr>
          <a:xfrm>
            <a:off x="640696" y="995099"/>
            <a:ext cx="10940118" cy="757501"/>
          </a:xfrm>
        </p:spPr>
        <p:txBody>
          <a:bodyPr/>
          <a:lstStyle/>
          <a:p>
            <a:r>
              <a:rPr lang="en-US" sz="4800" dirty="0"/>
              <a:t>How can we reconcile these accounts?</a:t>
            </a:r>
            <a:endParaRPr lang="en-US" dirty="0"/>
          </a:p>
        </p:txBody>
      </p:sp>
    </p:spTree>
    <p:extLst>
      <p:ext uri="{BB962C8B-B14F-4D97-AF65-F5344CB8AC3E}">
        <p14:creationId xmlns:p14="http://schemas.microsoft.com/office/powerpoint/2010/main" val="224253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F647E-E619-BB6E-FA65-36640128176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B7C7D1E-40DE-142D-55DA-73F1BDDF48C5}"/>
              </a:ext>
            </a:extLst>
          </p:cNvPr>
          <p:cNvSpPr>
            <a:spLocks noGrp="1"/>
          </p:cNvSpPr>
          <p:nvPr>
            <p:ph type="body" sz="quarter" idx="23"/>
          </p:nvPr>
        </p:nvSpPr>
        <p:spPr>
          <a:xfrm>
            <a:off x="836612" y="2519638"/>
            <a:ext cx="10744202" cy="2890562"/>
          </a:xfrm>
        </p:spPr>
        <p:txBody>
          <a:bodyPr lIns="91440" tIns="0" rIns="91440" bIns="45720" anchor="t">
            <a:noAutofit/>
          </a:bodyPr>
          <a:lstStyle/>
          <a:p>
            <a:pPr>
              <a:lnSpc>
                <a:spcPct val="100000"/>
              </a:lnSpc>
              <a:spcAft>
                <a:spcPts val="0"/>
              </a:spcAft>
            </a:pPr>
            <a:r>
              <a:rPr lang="en-US" sz="3900" dirty="0">
                <a:latin typeface="HelveticaNeueLT Std Lt"/>
              </a:rPr>
              <a:t>Judas hanged himself, as Matthew states, but </a:t>
            </a:r>
          </a:p>
          <a:p>
            <a:pPr>
              <a:lnSpc>
                <a:spcPct val="100000"/>
              </a:lnSpc>
              <a:spcAft>
                <a:spcPts val="0"/>
              </a:spcAft>
            </a:pPr>
            <a:r>
              <a:rPr lang="en-US" sz="3900" dirty="0"/>
              <a:t>for some reason, fell from a sufficient height and/or onto something below (possibly after several days) and ruptured his abdomen, as Luke highlights.</a:t>
            </a:r>
          </a:p>
        </p:txBody>
      </p:sp>
      <p:sp>
        <p:nvSpPr>
          <p:cNvPr id="3" name="Text Placeholder 2">
            <a:extLst>
              <a:ext uri="{FF2B5EF4-FFF2-40B4-BE49-F238E27FC236}">
                <a16:creationId xmlns:a16="http://schemas.microsoft.com/office/drawing/2014/main" id="{FB8D1BA4-A40B-4C30-9EC3-BA4F36674900}"/>
              </a:ext>
            </a:extLst>
          </p:cNvPr>
          <p:cNvSpPr>
            <a:spLocks noGrp="1"/>
          </p:cNvSpPr>
          <p:nvPr>
            <p:ph type="body" sz="quarter" idx="22"/>
          </p:nvPr>
        </p:nvSpPr>
        <p:spPr>
          <a:xfrm>
            <a:off x="640696" y="995099"/>
            <a:ext cx="10940118" cy="757501"/>
          </a:xfrm>
        </p:spPr>
        <p:txBody>
          <a:bodyPr/>
          <a:lstStyle/>
          <a:p>
            <a:r>
              <a:rPr lang="en-US" sz="4800" dirty="0"/>
              <a:t>How can we reconcile these accounts?</a:t>
            </a:r>
            <a:endParaRPr lang="en-US" dirty="0"/>
          </a:p>
        </p:txBody>
      </p:sp>
    </p:spTree>
    <p:extLst>
      <p:ext uri="{BB962C8B-B14F-4D97-AF65-F5344CB8AC3E}">
        <p14:creationId xmlns:p14="http://schemas.microsoft.com/office/powerpoint/2010/main" val="209549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076DB-2DED-522A-A0B0-CDE06957028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14D110-B692-E917-3CA4-0371DCB4CD46}"/>
              </a:ext>
            </a:extLst>
          </p:cNvPr>
          <p:cNvSpPr>
            <a:spLocks noGrp="1"/>
          </p:cNvSpPr>
          <p:nvPr>
            <p:ph type="body" sz="quarter" idx="23"/>
          </p:nvPr>
        </p:nvSpPr>
        <p:spPr>
          <a:xfrm>
            <a:off x="836612" y="2286000"/>
            <a:ext cx="10744202" cy="3652562"/>
          </a:xfrm>
        </p:spPr>
        <p:txBody>
          <a:bodyPr tIns="0"/>
          <a:lstStyle/>
          <a:p>
            <a:pPr marL="742950" indent="-742950" algn="l">
              <a:lnSpc>
                <a:spcPct val="100000"/>
              </a:lnSpc>
              <a:spcAft>
                <a:spcPts val="0"/>
              </a:spcAft>
              <a:buFont typeface="+mj-lt"/>
              <a:buAutoNum type="arabicPeriod"/>
            </a:pPr>
            <a:r>
              <a:rPr lang="en-US" sz="3900" dirty="0"/>
              <a:t>The different number and appearance of the angels at the tomb</a:t>
            </a:r>
          </a:p>
          <a:p>
            <a:pPr marL="742950" indent="-742950" algn="l">
              <a:lnSpc>
                <a:spcPct val="100000"/>
              </a:lnSpc>
              <a:spcBef>
                <a:spcPts val="1200"/>
              </a:spcBef>
              <a:spcAft>
                <a:spcPts val="0"/>
              </a:spcAft>
              <a:buFont typeface="+mj-lt"/>
              <a:buAutoNum type="arabicPeriod"/>
            </a:pPr>
            <a:r>
              <a:rPr lang="en-US" sz="3900" dirty="0"/>
              <a:t>Different amounts of light that morning (i.e., "still dark" vs. "at sunrise") </a:t>
            </a:r>
          </a:p>
          <a:p>
            <a:pPr marL="742950" indent="-742950" algn="l">
              <a:lnSpc>
                <a:spcPct val="100000"/>
              </a:lnSpc>
              <a:spcBef>
                <a:spcPts val="1200"/>
              </a:spcBef>
              <a:spcAft>
                <a:spcPts val="0"/>
              </a:spcAft>
              <a:buFont typeface="+mj-lt"/>
              <a:buAutoNum type="arabicPeriod"/>
            </a:pPr>
            <a:r>
              <a:rPr lang="en-US" sz="3900" dirty="0"/>
              <a:t>Was the tomb open or closed when the women arrive? </a:t>
            </a:r>
          </a:p>
        </p:txBody>
      </p:sp>
      <p:sp>
        <p:nvSpPr>
          <p:cNvPr id="3" name="Text Placeholder 2">
            <a:extLst>
              <a:ext uri="{FF2B5EF4-FFF2-40B4-BE49-F238E27FC236}">
                <a16:creationId xmlns:a16="http://schemas.microsoft.com/office/drawing/2014/main" id="{7DB8EAD2-6B95-BE7F-CC1C-F8C9A98D8B2F}"/>
              </a:ext>
            </a:extLst>
          </p:cNvPr>
          <p:cNvSpPr>
            <a:spLocks noGrp="1"/>
          </p:cNvSpPr>
          <p:nvPr>
            <p:ph type="body" sz="quarter" idx="22"/>
          </p:nvPr>
        </p:nvSpPr>
        <p:spPr>
          <a:xfrm>
            <a:off x="836612" y="995099"/>
            <a:ext cx="10940118" cy="757501"/>
          </a:xfrm>
        </p:spPr>
        <p:txBody>
          <a:bodyPr/>
          <a:lstStyle/>
          <a:p>
            <a:pPr algn="l"/>
            <a:r>
              <a:rPr lang="en-US" sz="4000" dirty="0"/>
              <a:t>differences in the resurrection account can be resolved:</a:t>
            </a:r>
          </a:p>
        </p:txBody>
      </p:sp>
    </p:spTree>
    <p:extLst>
      <p:ext uri="{BB962C8B-B14F-4D97-AF65-F5344CB8AC3E}">
        <p14:creationId xmlns:p14="http://schemas.microsoft.com/office/powerpoint/2010/main" val="409889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E642-E259-66E5-F402-E119E936BC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27F19E-C4F5-94A8-EC3D-E7A08DA8AE1F}"/>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BA01F072-4BC0-713A-44C6-B8C4DFC718FA}"/>
              </a:ext>
            </a:extLst>
          </p:cNvPr>
          <p:cNvSpPr>
            <a:spLocks noGrp="1"/>
          </p:cNvSpPr>
          <p:nvPr>
            <p:ph type="body" sz="quarter" idx="19"/>
          </p:nvPr>
        </p:nvSpPr>
        <p:spPr>
          <a:xfrm>
            <a:off x="4037013" y="609600"/>
            <a:ext cx="7315199" cy="5943600"/>
          </a:xfrm>
        </p:spPr>
        <p:txBody>
          <a:bodyPr lIns="91440" tIns="45720" rIns="91440" bIns="45720" anchor="ctr">
            <a:noAutofit/>
          </a:bodyPr>
          <a:lstStyle/>
          <a:p>
            <a:r>
              <a:rPr lang="en-US" sz="4400" b="1" dirty="0">
                <a:latin typeface="HelveticaNeueLT Std Lt"/>
              </a:rPr>
              <a:t>What other biblical accounts are you aware of that differ in their details? How can you reconcile the accounts so they are not contradictory? </a:t>
            </a:r>
          </a:p>
        </p:txBody>
      </p:sp>
    </p:spTree>
    <p:extLst>
      <p:ext uri="{BB962C8B-B14F-4D97-AF65-F5344CB8AC3E}">
        <p14:creationId xmlns:p14="http://schemas.microsoft.com/office/powerpoint/2010/main" val="119131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FF67-88FF-49F6-A1C4-CB439A8589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0F1907-B67F-FE78-61A2-4A36F86DAADF}"/>
              </a:ext>
            </a:extLst>
          </p:cNvPr>
          <p:cNvSpPr>
            <a:spLocks noGrp="1"/>
          </p:cNvSpPr>
          <p:nvPr>
            <p:ph type="title"/>
          </p:nvPr>
        </p:nvSpPr>
        <p:spPr>
          <a:xfrm>
            <a:off x="-1" y="1219200"/>
            <a:ext cx="12188825" cy="4419600"/>
          </a:xfrm>
        </p:spPr>
        <p:txBody>
          <a:bodyPr anchor="ctr">
            <a:noAutofit/>
          </a:bodyPr>
          <a:lstStyle/>
          <a:p>
            <a:pPr marR="0">
              <a:lnSpc>
                <a:spcPct val="150000"/>
              </a:lnSpc>
              <a:spcBef>
                <a:spcPts val="0"/>
              </a:spcBef>
              <a:spcAft>
                <a:spcPts val="0"/>
              </a:spcAft>
            </a:pPr>
            <a:r>
              <a:rPr lang="en-US" sz="4500" dirty="0"/>
              <a:t>2. </a:t>
            </a:r>
            <a:r>
              <a:rPr lang="en-US" sz="4500" u="sng" dirty="0"/>
              <a:t>IMPRECISE</a:t>
            </a:r>
            <a:r>
              <a:rPr lang="en-US" sz="4500" dirty="0"/>
              <a:t> NUMBERS, QUOTES, </a:t>
            </a:r>
            <a:br>
              <a:rPr lang="en-US" sz="4500" dirty="0"/>
            </a:br>
            <a:r>
              <a:rPr lang="en-US" sz="4500" dirty="0"/>
              <a:t>ETC., ARE NOT </a:t>
            </a:r>
            <a:r>
              <a:rPr lang="en-US" sz="4500" u="sng" dirty="0"/>
              <a:t>BIBLICAL</a:t>
            </a:r>
            <a:r>
              <a:rPr lang="en-US" sz="4500" dirty="0"/>
              <a:t> </a:t>
            </a:r>
            <a:r>
              <a:rPr lang="en-US" sz="4500" u="sng" dirty="0"/>
              <a:t>ERRORS</a:t>
            </a:r>
            <a:r>
              <a:rPr lang="en-US" sz="4500" dirty="0"/>
              <a:t>.</a:t>
            </a:r>
          </a:p>
        </p:txBody>
      </p:sp>
    </p:spTree>
    <p:extLst>
      <p:ext uri="{BB962C8B-B14F-4D97-AF65-F5344CB8AC3E}">
        <p14:creationId xmlns:p14="http://schemas.microsoft.com/office/powerpoint/2010/main" val="344577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F45E1-BAEB-02CD-406F-B15EEBE32FB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84EE4F4-CE1C-A137-5CB5-D20E3C2464F6}"/>
              </a:ext>
            </a:extLst>
          </p:cNvPr>
          <p:cNvSpPr>
            <a:spLocks noGrp="1"/>
          </p:cNvSpPr>
          <p:nvPr>
            <p:ph type="body" sz="quarter" idx="23"/>
          </p:nvPr>
        </p:nvSpPr>
        <p:spPr>
          <a:xfrm>
            <a:off x="942741" y="2438400"/>
            <a:ext cx="10270659" cy="2895600"/>
          </a:xfrm>
        </p:spPr>
        <p:txBody>
          <a:bodyPr/>
          <a:lstStyle/>
          <a:p>
            <a:pPr marR="0">
              <a:lnSpc>
                <a:spcPct val="100000"/>
              </a:lnSpc>
              <a:spcBef>
                <a:spcPts val="0"/>
              </a:spcBef>
              <a:spcAft>
                <a:spcPts val="0"/>
              </a:spcAft>
            </a:pPr>
            <a:r>
              <a:rPr lang="en-US" sz="4300" dirty="0"/>
              <a:t>Using varying degrees of precision in language does not create an error if the truth is properly communicated.</a:t>
            </a:r>
            <a:endParaRPr lang="en-US" sz="4300" b="1" dirty="0"/>
          </a:p>
        </p:txBody>
      </p:sp>
    </p:spTree>
    <p:extLst>
      <p:ext uri="{BB962C8B-B14F-4D97-AF65-F5344CB8AC3E}">
        <p14:creationId xmlns:p14="http://schemas.microsoft.com/office/powerpoint/2010/main" val="82718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450927" y="2743200"/>
            <a:ext cx="9286970" cy="3962400"/>
          </a:xfrm>
        </p:spPr>
        <p:txBody>
          <a:bodyPr/>
          <a:lstStyle/>
          <a:p>
            <a:pPr>
              <a:lnSpc>
                <a:spcPct val="100000"/>
              </a:lnSpc>
            </a:pPr>
            <a:r>
              <a:rPr lang="en-US" sz="4400" b="1" dirty="0"/>
              <a:t>How can you believe the Bible </a:t>
            </a:r>
            <a:br>
              <a:rPr lang="en-US" sz="4400" b="1" dirty="0"/>
            </a:br>
            <a:r>
              <a:rPr lang="en-US" sz="4400" b="1" dirty="0"/>
              <a:t>is true when there are so many contradictions?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a:xfrm>
            <a:off x="640696" y="1676400"/>
            <a:ext cx="10940118" cy="688637"/>
          </a:xfrm>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4130816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47690-D002-105A-9C25-18EB849D01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D831222-7B20-60C4-7334-3A3184B75300}"/>
              </a:ext>
            </a:extLst>
          </p:cNvPr>
          <p:cNvSpPr>
            <a:spLocks noGrp="1"/>
          </p:cNvSpPr>
          <p:nvPr>
            <p:ph type="body" sz="quarter" idx="23"/>
          </p:nvPr>
        </p:nvSpPr>
        <p:spPr>
          <a:xfrm>
            <a:off x="455612" y="762000"/>
            <a:ext cx="11277599" cy="5638800"/>
          </a:xfrm>
        </p:spPr>
        <p:txBody>
          <a:bodyPr/>
          <a:lstStyle/>
          <a:p>
            <a:pPr marR="0">
              <a:lnSpc>
                <a:spcPct val="100000"/>
              </a:lnSpc>
              <a:spcBef>
                <a:spcPts val="0"/>
              </a:spcBef>
              <a:spcAft>
                <a:spcPts val="0"/>
              </a:spcAft>
            </a:pPr>
            <a:r>
              <a:rPr lang="en-US" sz="4300" dirty="0"/>
              <a:t>Matthew and Mark record that Peter, James, and John accompanied Jesus to His transfiguration six days after He said that some disciples would see the </a:t>
            </a:r>
            <a:r>
              <a:rPr lang="en-US" sz="4300" i="1" dirty="0"/>
              <a:t>"kingdom of God come in power."</a:t>
            </a:r>
            <a:r>
              <a:rPr lang="en-US" sz="4300" dirty="0"/>
              <a:t> Luke states the timing was "</a:t>
            </a:r>
            <a:r>
              <a:rPr lang="en-US" sz="4300" i="1" dirty="0"/>
              <a:t>about 8 days after this conversation." </a:t>
            </a:r>
            <a:r>
              <a:rPr lang="en-US" sz="4300" dirty="0"/>
              <a:t>Luke's approximation includes the precise number given by Matthew and Mark.</a:t>
            </a:r>
            <a:endParaRPr lang="en-US" sz="4300" b="1" dirty="0"/>
          </a:p>
        </p:txBody>
      </p:sp>
    </p:spTree>
    <p:extLst>
      <p:ext uri="{BB962C8B-B14F-4D97-AF65-F5344CB8AC3E}">
        <p14:creationId xmlns:p14="http://schemas.microsoft.com/office/powerpoint/2010/main" val="369099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2C540-13D5-751F-0DBE-76BBD2F286F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0ED38C7-E5A3-B7F6-4254-BC69B5E287BC}"/>
              </a:ext>
            </a:extLst>
          </p:cNvPr>
          <p:cNvSpPr>
            <a:spLocks noGrp="1"/>
          </p:cNvSpPr>
          <p:nvPr>
            <p:ph type="body" sz="quarter" idx="23"/>
          </p:nvPr>
        </p:nvSpPr>
        <p:spPr>
          <a:xfrm>
            <a:off x="959082" y="2628900"/>
            <a:ext cx="10270659" cy="1600200"/>
          </a:xfrm>
        </p:spPr>
        <p:txBody>
          <a:bodyPr/>
          <a:lstStyle/>
          <a:p>
            <a:pPr marR="0">
              <a:lnSpc>
                <a:spcPct val="100000"/>
              </a:lnSpc>
              <a:spcBef>
                <a:spcPts val="0"/>
              </a:spcBef>
              <a:spcAft>
                <a:spcPts val="0"/>
              </a:spcAft>
            </a:pPr>
            <a:r>
              <a:rPr lang="en-US" sz="4300" dirty="0"/>
              <a:t>Instead of citing a specific Old Testament text, using a summarizing interpretation does not create an error. </a:t>
            </a:r>
          </a:p>
        </p:txBody>
      </p:sp>
    </p:spTree>
    <p:extLst>
      <p:ext uri="{BB962C8B-B14F-4D97-AF65-F5344CB8AC3E}">
        <p14:creationId xmlns:p14="http://schemas.microsoft.com/office/powerpoint/2010/main" val="1376680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9EB53-B172-3BF2-BDEA-39DF2B13C31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5F85D60-2C50-3715-EBF6-4AC23384CA6D}"/>
              </a:ext>
            </a:extLst>
          </p:cNvPr>
          <p:cNvSpPr>
            <a:spLocks noGrp="1"/>
          </p:cNvSpPr>
          <p:nvPr>
            <p:ph type="body" sz="quarter" idx="23"/>
          </p:nvPr>
        </p:nvSpPr>
        <p:spPr>
          <a:xfrm>
            <a:off x="959082" y="1600200"/>
            <a:ext cx="10270659" cy="3733800"/>
          </a:xfrm>
        </p:spPr>
        <p:txBody>
          <a:bodyPr/>
          <a:lstStyle/>
          <a:p>
            <a:pPr marR="0">
              <a:lnSpc>
                <a:spcPct val="100000"/>
              </a:lnSpc>
              <a:spcBef>
                <a:spcPts val="0"/>
              </a:spcBef>
              <a:spcAft>
                <a:spcPts val="0"/>
              </a:spcAft>
            </a:pPr>
            <a:r>
              <a:rPr lang="en-US" sz="4300" dirty="0"/>
              <a:t>Matthew says that Jesus moved to Nazareth </a:t>
            </a:r>
            <a:r>
              <a:rPr lang="en-US" sz="4300" i="1" dirty="0"/>
              <a:t>“</a:t>
            </a:r>
            <a:r>
              <a:rPr lang="en-US" sz="4400" b="0" i="1" dirty="0">
                <a:effectLst/>
                <a:latin typeface="+mn-lt"/>
              </a:rPr>
              <a:t>to fulfill what was spoken through the prophets, that he would be called a Nazarene.” </a:t>
            </a:r>
            <a:r>
              <a:rPr lang="en-US" sz="4400" dirty="0">
                <a:latin typeface="+mn-lt"/>
              </a:rPr>
              <a:t>No </a:t>
            </a:r>
            <a:r>
              <a:rPr lang="en-US" sz="4300" dirty="0"/>
              <a:t>OT prophets say the Messiah will be a Nazarene. </a:t>
            </a:r>
            <a:br>
              <a:rPr lang="en-US" sz="4300" dirty="0"/>
            </a:br>
            <a:r>
              <a:rPr lang="en-US" sz="4300" dirty="0"/>
              <a:t>(Matt. 2:23)</a:t>
            </a:r>
          </a:p>
        </p:txBody>
      </p:sp>
    </p:spTree>
    <p:extLst>
      <p:ext uri="{BB962C8B-B14F-4D97-AF65-F5344CB8AC3E}">
        <p14:creationId xmlns:p14="http://schemas.microsoft.com/office/powerpoint/2010/main" val="2364552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D799-A883-5ECC-DEF6-97E27527BA8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C264165-C64C-94C1-2CDE-225CF4A3856B}"/>
              </a:ext>
            </a:extLst>
          </p:cNvPr>
          <p:cNvSpPr>
            <a:spLocks noGrp="1"/>
          </p:cNvSpPr>
          <p:nvPr>
            <p:ph type="body" sz="quarter" idx="23"/>
          </p:nvPr>
        </p:nvSpPr>
        <p:spPr>
          <a:xfrm>
            <a:off x="959082" y="1752600"/>
            <a:ext cx="10270659" cy="3581400"/>
          </a:xfrm>
        </p:spPr>
        <p:txBody>
          <a:bodyPr lIns="91440" tIns="45720" rIns="91440" bIns="45720" anchor="t">
            <a:noAutofit/>
          </a:bodyPr>
          <a:lstStyle/>
          <a:p>
            <a:pPr marR="0">
              <a:lnSpc>
                <a:spcPct val="100000"/>
              </a:lnSpc>
              <a:spcBef>
                <a:spcPts val="0"/>
              </a:spcBef>
              <a:spcAft>
                <a:spcPts val="0"/>
              </a:spcAft>
            </a:pPr>
            <a:r>
              <a:rPr lang="en-US" sz="4300" dirty="0">
                <a:latin typeface="HelveticaNeueLT Std Lt"/>
              </a:rPr>
              <a:t>However, many OT prophets write about His lowliness. To be from Nazareth was a byword for low status in the Israel of Jesus' day. ("</a:t>
            </a:r>
            <a:r>
              <a:rPr lang="en-US" sz="4300" i="1" dirty="0">
                <a:latin typeface="HelveticaNeueLT Std Lt"/>
              </a:rPr>
              <a:t>Can anything good come out of Nazareth?" </a:t>
            </a:r>
            <a:r>
              <a:rPr lang="en-US" sz="4300" dirty="0">
                <a:latin typeface="HelveticaNeueLT Std Lt"/>
              </a:rPr>
              <a:t>John 1:46) </a:t>
            </a:r>
          </a:p>
        </p:txBody>
      </p:sp>
    </p:spTree>
    <p:extLst>
      <p:ext uri="{BB962C8B-B14F-4D97-AF65-F5344CB8AC3E}">
        <p14:creationId xmlns:p14="http://schemas.microsoft.com/office/powerpoint/2010/main" val="2744196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962C3-EC35-15B1-D039-745C7A83F0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49A6DC4-F93C-1043-B5FD-1EECD149A86A}"/>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67F5664-9779-0CB5-5F0D-11FC3D97C3F0}"/>
              </a:ext>
            </a:extLst>
          </p:cNvPr>
          <p:cNvSpPr>
            <a:spLocks noGrp="1"/>
          </p:cNvSpPr>
          <p:nvPr>
            <p:ph type="body" sz="quarter" idx="19"/>
          </p:nvPr>
        </p:nvSpPr>
        <p:spPr>
          <a:xfrm>
            <a:off x="3884612" y="457200"/>
            <a:ext cx="7772400" cy="5943600"/>
          </a:xfrm>
        </p:spPr>
        <p:txBody>
          <a:bodyPr anchor="ctr"/>
          <a:lstStyle/>
          <a:p>
            <a:pPr>
              <a:lnSpc>
                <a:spcPct val="100000"/>
              </a:lnSpc>
            </a:pPr>
            <a:r>
              <a:rPr lang="en-US" sz="4000" b="1" dirty="0"/>
              <a:t>Can you think of other biblical accounts that appear to have contradictory numbers or imprecise quotes? </a:t>
            </a:r>
          </a:p>
        </p:txBody>
      </p:sp>
    </p:spTree>
    <p:extLst>
      <p:ext uri="{BB962C8B-B14F-4D97-AF65-F5344CB8AC3E}">
        <p14:creationId xmlns:p14="http://schemas.microsoft.com/office/powerpoint/2010/main" val="67346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DE89D-000E-62CF-F9BB-83A2D50ECB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BAC7B0-8EFF-3FC0-6001-C0AE6296DDA7}"/>
              </a:ext>
            </a:extLst>
          </p:cNvPr>
          <p:cNvSpPr>
            <a:spLocks noGrp="1"/>
          </p:cNvSpPr>
          <p:nvPr>
            <p:ph type="title"/>
          </p:nvPr>
        </p:nvSpPr>
        <p:spPr>
          <a:xfrm>
            <a:off x="-1" y="1219200"/>
            <a:ext cx="12188825" cy="4419600"/>
          </a:xfrm>
        </p:spPr>
        <p:txBody>
          <a:bodyPr anchor="b">
            <a:noAutofit/>
          </a:bodyPr>
          <a:lstStyle/>
          <a:p>
            <a:pPr marL="228600" marR="0">
              <a:lnSpc>
                <a:spcPct val="150000"/>
              </a:lnSpc>
              <a:spcBef>
                <a:spcPts val="0"/>
              </a:spcBef>
              <a:spcAft>
                <a:spcPts val="0"/>
              </a:spcAft>
            </a:pPr>
            <a:r>
              <a:rPr lang="en-US" sz="4500" dirty="0"/>
              <a:t>3.	SCRIBAL </a:t>
            </a:r>
            <a:r>
              <a:rPr lang="en-US" sz="4500" u="sng" dirty="0"/>
              <a:t>ERRORS</a:t>
            </a:r>
            <a:r>
              <a:rPr lang="en-US" sz="4500" dirty="0"/>
              <a:t> AND </a:t>
            </a:r>
            <a:r>
              <a:rPr lang="en-US" sz="4500" u="sng" dirty="0"/>
              <a:t>MISTRANSLATIONS</a:t>
            </a:r>
            <a:r>
              <a:rPr lang="en-US" sz="4500" dirty="0"/>
              <a:t> WERE NOT IN </a:t>
            </a:r>
            <a:br>
              <a:rPr lang="en-US" sz="4500" dirty="0"/>
            </a:br>
            <a:r>
              <a:rPr lang="en-US" sz="4500" dirty="0"/>
              <a:t>THE ORIGINAL DOCUMENTS, AND </a:t>
            </a:r>
            <a:br>
              <a:rPr lang="en-US" sz="4500" dirty="0"/>
            </a:br>
            <a:r>
              <a:rPr lang="en-US" sz="4500" dirty="0"/>
              <a:t>DO NOT AFFECT THE </a:t>
            </a:r>
            <a:r>
              <a:rPr lang="en-US" sz="4500" u="sng" dirty="0"/>
              <a:t>TRUTH</a:t>
            </a:r>
            <a:r>
              <a:rPr lang="en-US" sz="4500" dirty="0"/>
              <a:t> BEING COMMUNICATED.</a:t>
            </a:r>
          </a:p>
        </p:txBody>
      </p:sp>
    </p:spTree>
    <p:extLst>
      <p:ext uri="{BB962C8B-B14F-4D97-AF65-F5344CB8AC3E}">
        <p14:creationId xmlns:p14="http://schemas.microsoft.com/office/powerpoint/2010/main" val="2448141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B16D2-B7A6-FBC7-2EC3-0B01B12B9F7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497E79-4A36-A78C-2157-B1B2948D53CA}"/>
              </a:ext>
            </a:extLst>
          </p:cNvPr>
          <p:cNvSpPr>
            <a:spLocks noGrp="1"/>
          </p:cNvSpPr>
          <p:nvPr>
            <p:ph type="body" sz="quarter" idx="23"/>
          </p:nvPr>
        </p:nvSpPr>
        <p:spPr>
          <a:xfrm>
            <a:off x="531812" y="533400"/>
            <a:ext cx="11201400" cy="5943600"/>
          </a:xfrm>
        </p:spPr>
        <p:txBody>
          <a:bodyPr anchor="ctr"/>
          <a:lstStyle/>
          <a:p>
            <a:pPr marR="0">
              <a:lnSpc>
                <a:spcPct val="100000"/>
              </a:lnSpc>
              <a:spcBef>
                <a:spcPts val="1500"/>
              </a:spcBef>
              <a:spcAft>
                <a:spcPts val="0"/>
              </a:spcAft>
            </a:pPr>
            <a:r>
              <a:rPr lang="en-US" sz="4300" dirty="0"/>
              <a:t>Differences in numbers found in some English Bible translations </a:t>
            </a:r>
            <a:endParaRPr lang="en-US" sz="2000" dirty="0"/>
          </a:p>
          <a:p>
            <a:pPr marR="0">
              <a:lnSpc>
                <a:spcPct val="100000"/>
              </a:lnSpc>
              <a:spcBef>
                <a:spcPts val="1500"/>
              </a:spcBef>
              <a:spcAft>
                <a:spcPts val="0"/>
              </a:spcAft>
            </a:pPr>
            <a:r>
              <a:rPr lang="en-US" sz="4300" dirty="0"/>
              <a:t>Example – Solomons stalls</a:t>
            </a:r>
          </a:p>
          <a:p>
            <a:pPr marR="0">
              <a:lnSpc>
                <a:spcPct val="100000"/>
              </a:lnSpc>
              <a:spcBef>
                <a:spcPts val="1500"/>
              </a:spcBef>
              <a:spcAft>
                <a:spcPts val="0"/>
              </a:spcAft>
            </a:pPr>
            <a:r>
              <a:rPr lang="en-US" sz="4300" dirty="0"/>
              <a:t>1 Kings 4 – 40,000</a:t>
            </a:r>
          </a:p>
          <a:p>
            <a:pPr marR="0">
              <a:lnSpc>
                <a:spcPct val="100000"/>
              </a:lnSpc>
              <a:spcBef>
                <a:spcPts val="1500"/>
              </a:spcBef>
              <a:spcAft>
                <a:spcPts val="0"/>
              </a:spcAft>
            </a:pPr>
            <a:r>
              <a:rPr lang="en-US" sz="4300" dirty="0"/>
              <a:t>2 Chron 9 – 4,000</a:t>
            </a:r>
          </a:p>
          <a:p>
            <a:pPr marR="0">
              <a:lnSpc>
                <a:spcPct val="100000"/>
              </a:lnSpc>
              <a:spcBef>
                <a:spcPts val="1500"/>
              </a:spcBef>
              <a:spcAft>
                <a:spcPts val="0"/>
              </a:spcAft>
            </a:pPr>
            <a:r>
              <a:rPr lang="en-US" sz="4300" dirty="0"/>
              <a:t>Could be a scribal error, or 4,000 could be a subset of the 40,000</a:t>
            </a:r>
            <a:endParaRPr lang="en-US" sz="3500" dirty="0"/>
          </a:p>
        </p:txBody>
      </p:sp>
    </p:spTree>
    <p:extLst>
      <p:ext uri="{BB962C8B-B14F-4D97-AF65-F5344CB8AC3E}">
        <p14:creationId xmlns:p14="http://schemas.microsoft.com/office/powerpoint/2010/main" val="935849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68A8-0E88-3AA8-BB54-9169DA922AB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1B26484-6A08-0F98-FA27-33D3D7229EE9}"/>
              </a:ext>
            </a:extLst>
          </p:cNvPr>
          <p:cNvSpPr>
            <a:spLocks noGrp="1"/>
          </p:cNvSpPr>
          <p:nvPr>
            <p:ph type="body" sz="quarter" idx="23"/>
          </p:nvPr>
        </p:nvSpPr>
        <p:spPr>
          <a:xfrm>
            <a:off x="874712" y="533400"/>
            <a:ext cx="10439400" cy="5943600"/>
          </a:xfrm>
        </p:spPr>
        <p:txBody>
          <a:bodyPr anchor="ctr"/>
          <a:lstStyle/>
          <a:p>
            <a:pPr marR="0">
              <a:lnSpc>
                <a:spcPct val="100000"/>
              </a:lnSpc>
              <a:spcBef>
                <a:spcPts val="1500"/>
              </a:spcBef>
              <a:spcAft>
                <a:spcPts val="0"/>
              </a:spcAft>
            </a:pPr>
            <a:r>
              <a:rPr lang="en-US" sz="4300" dirty="0"/>
              <a:t>Differences in the text can be due to improper translation:</a:t>
            </a:r>
          </a:p>
          <a:p>
            <a:pPr marR="0">
              <a:lnSpc>
                <a:spcPct val="100000"/>
              </a:lnSpc>
              <a:spcBef>
                <a:spcPts val="1500"/>
              </a:spcBef>
              <a:spcAft>
                <a:spcPts val="0"/>
              </a:spcAft>
            </a:pPr>
            <a:r>
              <a:rPr lang="en-US" sz="4300" dirty="0"/>
              <a:t>Age of King Ahaziah at start of reign</a:t>
            </a:r>
          </a:p>
          <a:p>
            <a:pPr>
              <a:lnSpc>
                <a:spcPct val="100000"/>
              </a:lnSpc>
              <a:spcBef>
                <a:spcPts val="1500"/>
              </a:spcBef>
              <a:spcAft>
                <a:spcPts val="0"/>
              </a:spcAft>
            </a:pPr>
            <a:r>
              <a:rPr lang="en-US" sz="4300" dirty="0"/>
              <a:t>2 Kings 8:26 – 22 years</a:t>
            </a:r>
          </a:p>
          <a:p>
            <a:pPr>
              <a:lnSpc>
                <a:spcPct val="100000"/>
              </a:lnSpc>
              <a:spcBef>
                <a:spcPts val="1500"/>
              </a:spcBef>
              <a:spcAft>
                <a:spcPts val="0"/>
              </a:spcAft>
            </a:pPr>
            <a:r>
              <a:rPr lang="en-US" sz="4300" dirty="0"/>
              <a:t>2 Chronicles 22:2 – 42 years</a:t>
            </a:r>
          </a:p>
          <a:p>
            <a:pPr>
              <a:lnSpc>
                <a:spcPct val="100000"/>
              </a:lnSpc>
              <a:spcBef>
                <a:spcPts val="1500"/>
              </a:spcBef>
              <a:spcAft>
                <a:spcPts val="0"/>
              </a:spcAft>
            </a:pPr>
            <a:r>
              <a:rPr lang="en-US" sz="4300" dirty="0"/>
              <a:t>He obviously had to be 22, based on other scriptures.</a:t>
            </a:r>
          </a:p>
        </p:txBody>
      </p:sp>
    </p:spTree>
    <p:extLst>
      <p:ext uri="{BB962C8B-B14F-4D97-AF65-F5344CB8AC3E}">
        <p14:creationId xmlns:p14="http://schemas.microsoft.com/office/powerpoint/2010/main" val="199497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59FC-6ABA-8C36-F175-A48C96CB8A8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6E14347-8A35-CDC4-772C-5F87D10374CC}"/>
              </a:ext>
            </a:extLst>
          </p:cNvPr>
          <p:cNvSpPr>
            <a:spLocks noGrp="1"/>
          </p:cNvSpPr>
          <p:nvPr>
            <p:ph type="body" sz="quarter" idx="23"/>
          </p:nvPr>
        </p:nvSpPr>
        <p:spPr>
          <a:xfrm>
            <a:off x="531812" y="533400"/>
            <a:ext cx="11125200" cy="5943600"/>
          </a:xfrm>
        </p:spPr>
        <p:txBody>
          <a:bodyPr anchor="ctr"/>
          <a:lstStyle/>
          <a:p>
            <a:pPr marR="0">
              <a:lnSpc>
                <a:spcPct val="100000"/>
              </a:lnSpc>
              <a:spcBef>
                <a:spcPts val="1500"/>
              </a:spcBef>
              <a:spcAft>
                <a:spcPts val="0"/>
              </a:spcAft>
            </a:pPr>
            <a:r>
              <a:rPr lang="en-US" sz="4300" dirty="0"/>
              <a:t>Philip Schaff calculated that, of the 150,000 variants known in his day among the various manuscripts, only 400 changed the meaning of the passage, only 50 were of real significance, and not even one affected “an article of faith or precept of duty which is not abundantly sustained by other and undoubted passages, or by the whole tenor of Scripture teaching.”</a:t>
            </a:r>
            <a:endParaRPr lang="en-US" sz="3500" dirty="0"/>
          </a:p>
        </p:txBody>
      </p:sp>
    </p:spTree>
    <p:extLst>
      <p:ext uri="{BB962C8B-B14F-4D97-AF65-F5344CB8AC3E}">
        <p14:creationId xmlns:p14="http://schemas.microsoft.com/office/powerpoint/2010/main" val="339507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80D4D-2FBD-ECFB-590E-7F2EE15DE4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6D1E6F-C2FD-E262-4341-27F88D53F67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AD57B81-6ED4-E3F1-8F31-166AA7FD4F81}"/>
              </a:ext>
            </a:extLst>
          </p:cNvPr>
          <p:cNvSpPr>
            <a:spLocks noGrp="1"/>
          </p:cNvSpPr>
          <p:nvPr>
            <p:ph type="body" sz="quarter" idx="19"/>
          </p:nvPr>
        </p:nvSpPr>
        <p:spPr>
          <a:xfrm>
            <a:off x="4037013" y="457200"/>
            <a:ext cx="7391399" cy="5943600"/>
          </a:xfrm>
        </p:spPr>
        <p:txBody>
          <a:bodyPr lIns="91440" tIns="45720" rIns="91440" bIns="45720" anchor="ctr">
            <a:noAutofit/>
          </a:bodyPr>
          <a:lstStyle/>
          <a:p>
            <a:r>
              <a:rPr lang="en-US" sz="4400" b="1" dirty="0">
                <a:latin typeface="HelveticaNeueLT Std Lt"/>
              </a:rPr>
              <a:t>Why is it important for new believers to learn about these biblical "difficulties" and study them sufficiently to provide an explanation to those who ask? </a:t>
            </a:r>
          </a:p>
        </p:txBody>
      </p:sp>
    </p:spTree>
    <p:extLst>
      <p:ext uri="{BB962C8B-B14F-4D97-AF65-F5344CB8AC3E}">
        <p14:creationId xmlns:p14="http://schemas.microsoft.com/office/powerpoint/2010/main" val="156462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ED2B0-81DD-B14E-DBBE-CA09620A8DC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2702B3-AB7E-0F56-AD21-249E73E864DB}"/>
              </a:ext>
            </a:extLst>
          </p:cNvPr>
          <p:cNvSpPr>
            <a:spLocks noGrp="1"/>
          </p:cNvSpPr>
          <p:nvPr>
            <p:ph type="body" sz="quarter" idx="23"/>
          </p:nvPr>
        </p:nvSpPr>
        <p:spPr>
          <a:xfrm>
            <a:off x="738654" y="1600200"/>
            <a:ext cx="10711516" cy="3962400"/>
          </a:xfrm>
        </p:spPr>
        <p:txBody>
          <a:bodyPr/>
          <a:lstStyle/>
          <a:p>
            <a:pPr>
              <a:lnSpc>
                <a:spcPct val="100000"/>
              </a:lnSpc>
              <a:spcAft>
                <a:spcPts val="0"/>
              </a:spcAft>
            </a:pPr>
            <a:r>
              <a:rPr lang="en-US" sz="3800" dirty="0"/>
              <a:t>Satan knows that our faith is based on God's Word. Most of what we know about God and </a:t>
            </a:r>
          </a:p>
          <a:p>
            <a:pPr>
              <a:lnSpc>
                <a:spcPct val="100000"/>
              </a:lnSpc>
              <a:spcAft>
                <a:spcPts val="0"/>
              </a:spcAft>
            </a:pPr>
            <a:r>
              <a:rPr lang="en-US" sz="3800" dirty="0"/>
              <a:t>all we know about His desire to reconcile His relationship and fellowship with mankind through Jesus is recorded there. It should come as no surprise to us, therefore, that questioning the truth of the Bible is one of Satan's major </a:t>
            </a:r>
          </a:p>
          <a:p>
            <a:pPr>
              <a:lnSpc>
                <a:spcPct val="100000"/>
              </a:lnSpc>
              <a:spcAft>
                <a:spcPts val="0"/>
              </a:spcAft>
            </a:pPr>
            <a:r>
              <a:rPr lang="en-US" sz="3800" dirty="0"/>
              <a:t>attacks on our faith.</a:t>
            </a:r>
          </a:p>
          <a:p>
            <a:pPr>
              <a:lnSpc>
                <a:spcPct val="100000"/>
              </a:lnSpc>
              <a:spcAft>
                <a:spcPts val="0"/>
              </a:spcAft>
            </a:pPr>
            <a:endParaRPr lang="en-US" sz="3800" dirty="0"/>
          </a:p>
        </p:txBody>
      </p:sp>
      <p:sp>
        <p:nvSpPr>
          <p:cNvPr id="3" name="Text Placeholder 2">
            <a:extLst>
              <a:ext uri="{FF2B5EF4-FFF2-40B4-BE49-F238E27FC236}">
                <a16:creationId xmlns:a16="http://schemas.microsoft.com/office/drawing/2014/main" id="{7898D37C-3174-C361-E57C-3172EB7BE888}"/>
              </a:ext>
            </a:extLst>
          </p:cNvPr>
          <p:cNvSpPr>
            <a:spLocks noGrp="1"/>
          </p:cNvSpPr>
          <p:nvPr>
            <p:ph type="body" sz="quarter" idx="22"/>
          </p:nvPr>
        </p:nvSpPr>
        <p:spPr>
          <a:xfrm>
            <a:off x="640696" y="838200"/>
            <a:ext cx="10940118" cy="757501"/>
          </a:xfrm>
        </p:spPr>
        <p:txBody>
          <a:bodyPr/>
          <a:lstStyle/>
          <a:p>
            <a:r>
              <a:rPr lang="en-US" sz="4800" dirty="0">
                <a:solidFill>
                  <a:srgbClr val="867A72"/>
                </a:solidFill>
              </a:rPr>
              <a:t>Start here</a:t>
            </a:r>
            <a:endParaRPr lang="en-US" dirty="0"/>
          </a:p>
        </p:txBody>
      </p:sp>
    </p:spTree>
    <p:extLst>
      <p:ext uri="{BB962C8B-B14F-4D97-AF65-F5344CB8AC3E}">
        <p14:creationId xmlns:p14="http://schemas.microsoft.com/office/powerpoint/2010/main" val="3029419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676400"/>
            <a:ext cx="7888504" cy="3464721"/>
          </a:xfrm>
        </p:spPr>
        <p:txBody>
          <a:bodyPr anchor="ctr"/>
          <a:lstStyle/>
          <a:p>
            <a:pPr>
              <a:lnSpc>
                <a:spcPct val="100000"/>
              </a:lnSpc>
            </a:pPr>
            <a:r>
              <a:rPr lang="en-US" sz="4000" dirty="0"/>
              <a:t>A good question to ask a </a:t>
            </a:r>
          </a:p>
          <a:p>
            <a:pPr>
              <a:lnSpc>
                <a:spcPct val="100000"/>
              </a:lnSpc>
            </a:pPr>
            <a:r>
              <a:rPr lang="en-US" sz="4000" dirty="0"/>
              <a:t>non-believer is: "Why do you </a:t>
            </a:r>
          </a:p>
          <a:p>
            <a:pPr>
              <a:lnSpc>
                <a:spcPct val="100000"/>
              </a:lnSpc>
            </a:pPr>
            <a:r>
              <a:rPr lang="en-US" sz="4000" dirty="0"/>
              <a:t>think these ‘errors’ and ‘contradictions’ are still in </a:t>
            </a:r>
          </a:p>
          <a:p>
            <a:pPr>
              <a:lnSpc>
                <a:spcPct val="100000"/>
              </a:lnSpc>
            </a:pPr>
            <a:r>
              <a:rPr lang="en-US" sz="4000" dirty="0"/>
              <a:t>the Bible?”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B575-41E1-8A41-C79A-5635A13FD5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02B751-1481-671C-AA63-4E1D30A659E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69046B7-73E1-5E51-8A9E-4DEEB393D331}"/>
              </a:ext>
            </a:extLst>
          </p:cNvPr>
          <p:cNvSpPr>
            <a:spLocks noGrp="1"/>
          </p:cNvSpPr>
          <p:nvPr>
            <p:ph type="body" sz="quarter" idx="19"/>
          </p:nvPr>
        </p:nvSpPr>
        <p:spPr>
          <a:xfrm>
            <a:off x="4037013" y="457200"/>
            <a:ext cx="7391399" cy="5943600"/>
          </a:xfrm>
        </p:spPr>
        <p:txBody>
          <a:bodyPr anchor="ctr"/>
          <a:lstStyle/>
          <a:p>
            <a:r>
              <a:rPr lang="en-US" sz="4400" b="1" dirty="0"/>
              <a:t>How does the integrity of the Bible impact your daily walk with Christ? </a:t>
            </a:r>
          </a:p>
        </p:txBody>
      </p:sp>
    </p:spTree>
    <p:extLst>
      <p:ext uri="{BB962C8B-B14F-4D97-AF65-F5344CB8AC3E}">
        <p14:creationId xmlns:p14="http://schemas.microsoft.com/office/powerpoint/2010/main" val="793038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2" y="457200"/>
            <a:ext cx="7391399" cy="5943600"/>
          </a:xfrm>
        </p:spPr>
        <p:txBody>
          <a:bodyPr anchor="ctr"/>
          <a:lstStyle/>
          <a:p>
            <a:pPr>
              <a:lnSpc>
                <a:spcPct val="100000"/>
              </a:lnSpc>
            </a:pPr>
            <a:r>
              <a:rPr lang="en-US" sz="4300" dirty="0"/>
              <a:t>Formulate a plan to handle situations when you are asked about a biblical "difficulty." What opportunity would you see? What tone of voice would you use?</a:t>
            </a:r>
          </a:p>
        </p:txBody>
      </p:sp>
    </p:spTree>
    <p:extLst>
      <p:ext uri="{BB962C8B-B14F-4D97-AF65-F5344CB8AC3E}">
        <p14:creationId xmlns:p14="http://schemas.microsoft.com/office/powerpoint/2010/main" val="24476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4B56-3C7C-105B-3731-753AB274CE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11CE895-7886-4D5E-2FFD-2B326F5B7DFE}"/>
              </a:ext>
            </a:extLst>
          </p:cNvPr>
          <p:cNvSpPr>
            <a:spLocks noGrp="1"/>
          </p:cNvSpPr>
          <p:nvPr>
            <p:ph type="body" sz="quarter" idx="23"/>
          </p:nvPr>
        </p:nvSpPr>
        <p:spPr>
          <a:xfrm>
            <a:off x="738654" y="2438400"/>
            <a:ext cx="10711516" cy="4267200"/>
          </a:xfrm>
        </p:spPr>
        <p:txBody>
          <a:bodyPr/>
          <a:lstStyle/>
          <a:p>
            <a:pPr>
              <a:lnSpc>
                <a:spcPct val="100000"/>
              </a:lnSpc>
            </a:pPr>
            <a:r>
              <a:rPr lang="en-US" sz="3800" dirty="0"/>
              <a:t>Your high school daughter tells </a:t>
            </a:r>
          </a:p>
          <a:p>
            <a:pPr>
              <a:lnSpc>
                <a:spcPct val="100000"/>
              </a:lnSpc>
            </a:pPr>
            <a:r>
              <a:rPr lang="en-US" sz="3800" dirty="0"/>
              <a:t>you that a teacher told her he isn’t a </a:t>
            </a:r>
          </a:p>
          <a:p>
            <a:pPr>
              <a:lnSpc>
                <a:spcPct val="100000"/>
              </a:lnSpc>
            </a:pPr>
            <a:r>
              <a:rPr lang="en-US" sz="3800" dirty="0"/>
              <a:t>Christian because of all the errors and contradictions in the Bible. </a:t>
            </a:r>
          </a:p>
          <a:p>
            <a:pPr>
              <a:lnSpc>
                <a:spcPct val="100000"/>
              </a:lnSpc>
            </a:pPr>
            <a:endParaRPr lang="en-US" sz="3800" dirty="0"/>
          </a:p>
          <a:p>
            <a:pPr>
              <a:lnSpc>
                <a:spcPct val="100000"/>
              </a:lnSpc>
            </a:pPr>
            <a:endParaRPr lang="en-US" sz="3800" dirty="0"/>
          </a:p>
        </p:txBody>
      </p:sp>
      <p:sp>
        <p:nvSpPr>
          <p:cNvPr id="3" name="Text Placeholder 2">
            <a:extLst>
              <a:ext uri="{FF2B5EF4-FFF2-40B4-BE49-F238E27FC236}">
                <a16:creationId xmlns:a16="http://schemas.microsoft.com/office/drawing/2014/main" id="{C0880100-959A-A7F6-EF0A-7C5ACB98A919}"/>
              </a:ext>
            </a:extLst>
          </p:cNvPr>
          <p:cNvSpPr>
            <a:spLocks noGrp="1"/>
          </p:cNvSpPr>
          <p:nvPr>
            <p:ph type="body" sz="quarter" idx="22"/>
          </p:nvPr>
        </p:nvSpPr>
        <p:spPr>
          <a:xfrm>
            <a:off x="640696" y="1600200"/>
            <a:ext cx="10940118" cy="757501"/>
          </a:xfrm>
        </p:spPr>
        <p:txBody>
          <a:bodyPr/>
          <a:lstStyle/>
          <a:p>
            <a:r>
              <a:rPr lang="en-US" sz="4800" dirty="0">
                <a:solidFill>
                  <a:srgbClr val="867A72"/>
                </a:solidFill>
              </a:rPr>
              <a:t>CONVERSATION EXAMPLE</a:t>
            </a:r>
            <a:endParaRPr lang="en-US" dirty="0"/>
          </a:p>
        </p:txBody>
      </p:sp>
    </p:spTree>
    <p:extLst>
      <p:ext uri="{BB962C8B-B14F-4D97-AF65-F5344CB8AC3E}">
        <p14:creationId xmlns:p14="http://schemas.microsoft.com/office/powerpoint/2010/main" val="361996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A6E26-2F33-6A62-8533-0E21F6DCBB2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03C93C-2160-5D36-F922-B6B742EAA229}"/>
              </a:ext>
            </a:extLst>
          </p:cNvPr>
          <p:cNvSpPr>
            <a:spLocks noGrp="1"/>
          </p:cNvSpPr>
          <p:nvPr>
            <p:ph type="body" sz="quarter" idx="23"/>
          </p:nvPr>
        </p:nvSpPr>
        <p:spPr>
          <a:xfrm>
            <a:off x="760410" y="2470689"/>
            <a:ext cx="10744202" cy="3320511"/>
          </a:xfrm>
        </p:spPr>
        <p:txBody>
          <a:bodyPr tIns="0"/>
          <a:lstStyle/>
          <a:p>
            <a:pPr>
              <a:lnSpc>
                <a:spcPct val="100000"/>
              </a:lnSpc>
              <a:spcAft>
                <a:spcPts val="0"/>
              </a:spcAft>
            </a:pPr>
            <a:r>
              <a:rPr lang="en-US" sz="3900" dirty="0"/>
              <a:t>The Bible is an unreliable authority because it contains numerous contradictions. Logically, if two statements are contradictory, at least one of them is false. The biblical contradictions therefore prove that the book has many false statements and is not infallible.</a:t>
            </a:r>
          </a:p>
        </p:txBody>
      </p:sp>
      <p:sp>
        <p:nvSpPr>
          <p:cNvPr id="3" name="Text Placeholder 2">
            <a:extLst>
              <a:ext uri="{FF2B5EF4-FFF2-40B4-BE49-F238E27FC236}">
                <a16:creationId xmlns:a16="http://schemas.microsoft.com/office/drawing/2014/main" id="{1C1DEBE0-0FB8-40D5-F658-599367E13375}"/>
              </a:ext>
            </a:extLst>
          </p:cNvPr>
          <p:cNvSpPr>
            <a:spLocks noGrp="1"/>
          </p:cNvSpPr>
          <p:nvPr>
            <p:ph type="body" sz="quarter" idx="22"/>
          </p:nvPr>
        </p:nvSpPr>
        <p:spPr>
          <a:xfrm>
            <a:off x="640696" y="995099"/>
            <a:ext cx="10940118" cy="757501"/>
          </a:xfrm>
        </p:spPr>
        <p:txBody>
          <a:bodyPr/>
          <a:lstStyle/>
          <a:p>
            <a:r>
              <a:rPr lang="en-US" sz="4800" b="1" dirty="0"/>
              <a:t>American Humanist Association:</a:t>
            </a:r>
            <a:endParaRPr lang="en-US" dirty="0"/>
          </a:p>
        </p:txBody>
      </p:sp>
    </p:spTree>
    <p:extLst>
      <p:ext uri="{BB962C8B-B14F-4D97-AF65-F5344CB8AC3E}">
        <p14:creationId xmlns:p14="http://schemas.microsoft.com/office/powerpoint/2010/main" val="248079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E45F-251F-39F0-3EE8-B62375B4AE1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B65F103-F334-48CC-9BE6-006065F705D7}"/>
              </a:ext>
            </a:extLst>
          </p:cNvPr>
          <p:cNvSpPr>
            <a:spLocks noGrp="1"/>
          </p:cNvSpPr>
          <p:nvPr>
            <p:ph type="body" sz="quarter" idx="23"/>
          </p:nvPr>
        </p:nvSpPr>
        <p:spPr>
          <a:xfrm>
            <a:off x="760410" y="1828800"/>
            <a:ext cx="10744202" cy="4495800"/>
          </a:xfrm>
        </p:spPr>
        <p:txBody>
          <a:bodyPr tIns="0"/>
          <a:lstStyle/>
          <a:p>
            <a:pPr>
              <a:lnSpc>
                <a:spcPct val="100000"/>
              </a:lnSpc>
              <a:spcAft>
                <a:spcPts val="0"/>
              </a:spcAft>
            </a:pPr>
            <a:r>
              <a:rPr lang="en-US" sz="3900" dirty="0"/>
              <a:t>The Holy Bible was written by divinely inspired men and is God’s revelation of Himself to man. It is a perfect treasure of divine instruction. It has God for its author, salvation for its end, </a:t>
            </a:r>
            <a:r>
              <a:rPr lang="en-US" sz="3900" b="1" i="1" dirty="0"/>
              <a:t>and truth, without any mixture of error</a:t>
            </a:r>
            <a:r>
              <a:rPr lang="en-US" sz="3900" dirty="0"/>
              <a:t>, for its matter. Therefore, all Scripture is totally true and trustworthy. </a:t>
            </a:r>
          </a:p>
        </p:txBody>
      </p:sp>
      <p:sp>
        <p:nvSpPr>
          <p:cNvPr id="3" name="Text Placeholder 2">
            <a:extLst>
              <a:ext uri="{FF2B5EF4-FFF2-40B4-BE49-F238E27FC236}">
                <a16:creationId xmlns:a16="http://schemas.microsoft.com/office/drawing/2014/main" id="{245F8F5D-876D-53EF-0126-94A3BE1BEFEA}"/>
              </a:ext>
            </a:extLst>
          </p:cNvPr>
          <p:cNvSpPr>
            <a:spLocks noGrp="1"/>
          </p:cNvSpPr>
          <p:nvPr>
            <p:ph type="body" sz="quarter" idx="22"/>
          </p:nvPr>
        </p:nvSpPr>
        <p:spPr>
          <a:xfrm>
            <a:off x="640696" y="995099"/>
            <a:ext cx="10940118" cy="757501"/>
          </a:xfrm>
        </p:spPr>
        <p:txBody>
          <a:bodyPr/>
          <a:lstStyle/>
          <a:p>
            <a:r>
              <a:rPr lang="en-US" sz="4800" b="1" dirty="0" err="1"/>
              <a:t>Mobberly</a:t>
            </a:r>
            <a:r>
              <a:rPr lang="en-US" sz="4800" b="1" dirty="0"/>
              <a:t> website:</a:t>
            </a:r>
            <a:endParaRPr lang="en-US" dirty="0"/>
          </a:p>
        </p:txBody>
      </p:sp>
    </p:spTree>
    <p:extLst>
      <p:ext uri="{BB962C8B-B14F-4D97-AF65-F5344CB8AC3E}">
        <p14:creationId xmlns:p14="http://schemas.microsoft.com/office/powerpoint/2010/main" val="387301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54C5-138D-B222-D322-791888641B2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A099192-9078-A08D-01DE-B005B8088973}"/>
              </a:ext>
            </a:extLst>
          </p:cNvPr>
          <p:cNvSpPr>
            <a:spLocks noGrp="1"/>
          </p:cNvSpPr>
          <p:nvPr>
            <p:ph type="body" sz="quarter" idx="23"/>
          </p:nvPr>
        </p:nvSpPr>
        <p:spPr>
          <a:xfrm>
            <a:off x="455612" y="1828800"/>
            <a:ext cx="11277600" cy="4419600"/>
          </a:xfrm>
        </p:spPr>
        <p:txBody>
          <a:bodyPr tIns="0"/>
          <a:lstStyle/>
          <a:p>
            <a:pPr>
              <a:lnSpc>
                <a:spcPct val="100000"/>
              </a:lnSpc>
              <a:spcAft>
                <a:spcPts val="0"/>
              </a:spcAft>
            </a:pPr>
            <a:r>
              <a:rPr lang="en-US" sz="3900" dirty="0"/>
              <a:t>“Inerrancy means that when all facts are known, the </a:t>
            </a:r>
            <a:r>
              <a:rPr lang="en-US" sz="3900" b="1" dirty="0"/>
              <a:t>Scriptures in their original autographs and properly interpreted</a:t>
            </a:r>
            <a:r>
              <a:rPr lang="en-US" sz="3900" dirty="0"/>
              <a:t> will be shown to be </a:t>
            </a:r>
            <a:r>
              <a:rPr lang="en-US" sz="3900" b="1" dirty="0"/>
              <a:t>wholly true </a:t>
            </a:r>
            <a:r>
              <a:rPr lang="en-US" sz="3900" dirty="0"/>
              <a:t>in everything that they affirm, whether that has to do with doctrine or morality or with the social, physical or life sciences.”</a:t>
            </a:r>
          </a:p>
          <a:p>
            <a:pPr lvl="1">
              <a:lnSpc>
                <a:spcPct val="100000"/>
              </a:lnSpc>
              <a:spcAft>
                <a:spcPts val="0"/>
              </a:spcAft>
            </a:pPr>
            <a:r>
              <a:rPr lang="en-US" sz="3200" b="0" dirty="0">
                <a:solidFill>
                  <a:schemeClr val="tx1"/>
                </a:solidFill>
              </a:rPr>
              <a:t>Paul Feinberg - theologian, author, and professor of systematic theology</a:t>
            </a:r>
          </a:p>
        </p:txBody>
      </p:sp>
      <p:sp>
        <p:nvSpPr>
          <p:cNvPr id="3" name="Text Placeholder 2">
            <a:extLst>
              <a:ext uri="{FF2B5EF4-FFF2-40B4-BE49-F238E27FC236}">
                <a16:creationId xmlns:a16="http://schemas.microsoft.com/office/drawing/2014/main" id="{833E7FDB-E74A-CC89-E256-C0893B6A012A}"/>
              </a:ext>
            </a:extLst>
          </p:cNvPr>
          <p:cNvSpPr>
            <a:spLocks noGrp="1"/>
          </p:cNvSpPr>
          <p:nvPr>
            <p:ph type="body" sz="quarter" idx="22"/>
          </p:nvPr>
        </p:nvSpPr>
        <p:spPr>
          <a:xfrm>
            <a:off x="640696" y="995099"/>
            <a:ext cx="10940118" cy="757501"/>
          </a:xfrm>
        </p:spPr>
        <p:txBody>
          <a:bodyPr/>
          <a:lstStyle/>
          <a:p>
            <a:r>
              <a:rPr lang="en-US" sz="4800" dirty="0"/>
              <a:t>What is meant by inerrancy</a:t>
            </a:r>
            <a:endParaRPr lang="en-US" dirty="0"/>
          </a:p>
        </p:txBody>
      </p:sp>
    </p:spTree>
    <p:extLst>
      <p:ext uri="{BB962C8B-B14F-4D97-AF65-F5344CB8AC3E}">
        <p14:creationId xmlns:p14="http://schemas.microsoft.com/office/powerpoint/2010/main" val="24012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1D9BA-0AF5-F9FC-90FD-D4CF0EF0A6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44AAFD-BE72-C7EA-C3CD-874DFAD3BAF7}"/>
              </a:ext>
            </a:extLst>
          </p:cNvPr>
          <p:cNvSpPr>
            <a:spLocks noGrp="1"/>
          </p:cNvSpPr>
          <p:nvPr>
            <p:ph type="body" sz="quarter" idx="23"/>
          </p:nvPr>
        </p:nvSpPr>
        <p:spPr>
          <a:xfrm>
            <a:off x="836612" y="1828800"/>
            <a:ext cx="10744202" cy="4419600"/>
          </a:xfrm>
        </p:spPr>
        <p:txBody>
          <a:bodyPr tIns="0"/>
          <a:lstStyle/>
          <a:p>
            <a:pPr>
              <a:lnSpc>
                <a:spcPct val="100000"/>
              </a:lnSpc>
              <a:spcAft>
                <a:spcPts val="0"/>
              </a:spcAft>
            </a:pPr>
            <a:r>
              <a:rPr lang="en-US" sz="3900" dirty="0"/>
              <a:t>“A certain amount of precision is often required for truth, but that amount varies from one context to another. In mathematics and science, truth often requires considerable precision. If a student says that 6+5=10, he has not told the truth. He has committed an error.” </a:t>
            </a:r>
            <a:r>
              <a:rPr lang="en-US" sz="4000" dirty="0">
                <a:solidFill>
                  <a:srgbClr val="CFBEB2"/>
                </a:solidFill>
              </a:rPr>
              <a:t>→</a:t>
            </a:r>
            <a:endParaRPr lang="en-US" sz="3900" dirty="0"/>
          </a:p>
        </p:txBody>
      </p:sp>
      <p:sp>
        <p:nvSpPr>
          <p:cNvPr id="3" name="Text Placeholder 2">
            <a:extLst>
              <a:ext uri="{FF2B5EF4-FFF2-40B4-BE49-F238E27FC236}">
                <a16:creationId xmlns:a16="http://schemas.microsoft.com/office/drawing/2014/main" id="{F7D1C8B0-85ED-2365-DFE3-34FCE784F6E7}"/>
              </a:ext>
            </a:extLst>
          </p:cNvPr>
          <p:cNvSpPr>
            <a:spLocks noGrp="1"/>
          </p:cNvSpPr>
          <p:nvPr>
            <p:ph type="body" sz="quarter" idx="22"/>
          </p:nvPr>
        </p:nvSpPr>
        <p:spPr>
          <a:xfrm>
            <a:off x="640696" y="995099"/>
            <a:ext cx="10940118" cy="757501"/>
          </a:xfrm>
        </p:spPr>
        <p:txBody>
          <a:bodyPr/>
          <a:lstStyle/>
          <a:p>
            <a:r>
              <a:rPr lang="en-US" sz="4800" b="1" dirty="0"/>
              <a:t>Precision and Truth</a:t>
            </a:r>
            <a:endParaRPr lang="en-US" dirty="0"/>
          </a:p>
        </p:txBody>
      </p:sp>
    </p:spTree>
    <p:extLst>
      <p:ext uri="{BB962C8B-B14F-4D97-AF65-F5344CB8AC3E}">
        <p14:creationId xmlns:p14="http://schemas.microsoft.com/office/powerpoint/2010/main" val="23838209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165CA6-4C68-4A07-AF2E-E19FF0F64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65c1a-daac-4fd9-ba72-b6c84fe15ed4"/>
    <ds:schemaRef ds:uri="bda85dd2-6cbf-49e9-8f64-78faf376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06253339-64B8-4F01-9860-5B5097E99386}">
  <ds:schemaRefs>
    <ds:schemaRef ds:uri="http://www.w3.org/XML/1998/namespace"/>
    <ds:schemaRef ds:uri="bda85dd2-6cbf-49e9-8f64-78faf376eb43"/>
    <ds:schemaRef ds:uri="http://purl.org/dc/terms/"/>
    <ds:schemaRef ds:uri="f4b65c1a-daac-4fd9-ba72-b6c84fe15ed4"/>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Madison</Template>
  <TotalTime>33079</TotalTime>
  <Words>1641</Words>
  <Application>Microsoft Macintosh PowerPoint</Application>
  <PresentationFormat>Custom</PresentationFormat>
  <Paragraphs>117</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HelveticaNeueLT Std Lt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DIFFERENT ACCOUNTS OF  BIBLICAL EVENTS DON’T  CONTRADICT ONE ANOTHER.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vt:lpstr>
      <vt:lpstr>2. IMPRECISE NUMBERS, QUOTES,  ETC., ARE NOT BIBLICAL ERRORS.</vt:lpstr>
      <vt:lpstr>PowerPoint Presentation</vt:lpstr>
      <vt:lpstr>PowerPoint Presentation</vt:lpstr>
      <vt:lpstr>PowerPoint Presentation</vt:lpstr>
      <vt:lpstr>PowerPoint Presentation</vt:lpstr>
      <vt:lpstr>PowerPoint Presentation</vt:lpstr>
      <vt:lpstr>Discuss</vt:lpstr>
      <vt:lpstr>3. SCRIBAL ERRORS AND MISTRANSLATIONS WERE NOT IN  THE ORIGINAL DOCUMENTS, AND  DO NOT AFFECT THE TRUTH BEING COMMUNICATED.</vt:lpstr>
      <vt:lpstr>PowerPoint Presentation</vt:lpstr>
      <vt:lpstr>PowerPoint Presentation</vt:lpstr>
      <vt:lpstr>PowerPoint Presentation</vt:lpstr>
      <vt:lpstr>Discuss</vt:lpstr>
      <vt:lpstr>Reflect</vt:lpstr>
      <vt:lpstr>Discuss</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105</cp:revision>
  <dcterms:created xsi:type="dcterms:W3CDTF">2023-07-06T02:28:58Z</dcterms:created>
  <dcterms:modified xsi:type="dcterms:W3CDTF">2025-03-10T17:41:05Z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