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833" r:id="rId5"/>
    <p:sldId id="565" r:id="rId6"/>
    <p:sldId id="843" r:id="rId7"/>
    <p:sldId id="721" r:id="rId8"/>
    <p:sldId id="869" r:id="rId9"/>
    <p:sldId id="870" r:id="rId10"/>
    <p:sldId id="579" r:id="rId11"/>
    <p:sldId id="574" r:id="rId12"/>
    <p:sldId id="871" r:id="rId13"/>
    <p:sldId id="872" r:id="rId14"/>
    <p:sldId id="849" r:id="rId15"/>
    <p:sldId id="876" r:id="rId16"/>
    <p:sldId id="874" r:id="rId17"/>
    <p:sldId id="875" r:id="rId18"/>
    <p:sldId id="877" r:id="rId19"/>
    <p:sldId id="813" r:id="rId20"/>
    <p:sldId id="878" r:id="rId21"/>
    <p:sldId id="818" r:id="rId22"/>
    <p:sldId id="879" r:id="rId23"/>
    <p:sldId id="881" r:id="rId24"/>
    <p:sldId id="882" r:id="rId2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6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BEB2"/>
    <a:srgbClr val="867A72"/>
    <a:srgbClr val="BE9080"/>
    <a:srgbClr val="FF7A0F"/>
    <a:srgbClr val="8FB935"/>
    <a:srgbClr val="EFD215"/>
    <a:srgbClr val="ADDCFF"/>
    <a:srgbClr val="002A92"/>
    <a:srgbClr val="75D8E9"/>
    <a:srgbClr val="001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0" autoAdjust="0"/>
    <p:restoredTop sz="96054"/>
  </p:normalViewPr>
  <p:slideViewPr>
    <p:cSldViewPr>
      <p:cViewPr varScale="1">
        <p:scale>
          <a:sx n="123" d="100"/>
          <a:sy n="123" d="100"/>
        </p:scale>
        <p:origin x="312" y="184"/>
      </p:cViewPr>
      <p:guideLst>
        <p:guide orient="horz" pos="2176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378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D1258C-73C3-491F-9EB8-535317784D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F2AD8F-279A-42DE-A6F5-624D7EFC52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82F6A-B6D4-4BAF-A720-0B2BD02D258A}" type="datetimeFigureOut">
              <a:rPr lang="en-US" smtClean="0"/>
              <a:t>4/10/25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EB6143-B04E-4293-B930-7BAA58E920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7380EB-8097-47C8-AB4A-6EEA9D88D6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0773E-52BF-4D5F-9E36-469C76FF0F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81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BD400-178C-4E46-8B1C-98070CB60EB4}" type="datetimeFigureOut">
              <a:rPr lang="en-US" smtClean="0"/>
              <a:pPr/>
              <a:t>4/10/25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CC8D5-6D68-A443-97C0-91AE59771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590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957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B6D76A-1554-BB59-77BF-D68B45F8C6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588" y="0"/>
            <a:ext cx="4253024" cy="6858000"/>
          </a:xfrm>
          <a:prstGeom prst="rect">
            <a:avLst/>
          </a:prstGeom>
        </p:spPr>
      </p:pic>
      <p:sp>
        <p:nvSpPr>
          <p:cNvPr id="6" name="Rounded Rectangle 37">
            <a:extLst>
              <a:ext uri="{FF2B5EF4-FFF2-40B4-BE49-F238E27FC236}">
                <a16:creationId xmlns:a16="http://schemas.microsoft.com/office/drawing/2014/main" id="{112D2DA4-0E08-4513-D8A7-6A934164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51208" y="426720"/>
            <a:ext cx="7123713" cy="5974080"/>
          </a:xfrm>
          <a:prstGeom prst="roundRect">
            <a:avLst/>
          </a:prstGeom>
          <a:noFill/>
          <a:ln w="38100">
            <a:solidFill>
              <a:srgbClr val="867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Text Placeholder 125">
            <a:extLst>
              <a:ext uri="{FF2B5EF4-FFF2-40B4-BE49-F238E27FC236}">
                <a16:creationId xmlns:a16="http://schemas.microsoft.com/office/drawing/2014/main" id="{4165A26A-83C2-1D75-81B6-B3DA5090EC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51208" y="1918791"/>
            <a:ext cx="7123714" cy="34647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2800" b="0" spc="0" baseline="0">
                <a:solidFill>
                  <a:schemeClr val="tx2"/>
                </a:solidFill>
                <a:latin typeface="HelveticaNeueLT Std Lt" panose="020B0403020202020204" pitchFamily="34" charset="0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4" name="Text Placeholder 125">
            <a:extLst>
              <a:ext uri="{FF2B5EF4-FFF2-40B4-BE49-F238E27FC236}">
                <a16:creationId xmlns:a16="http://schemas.microsoft.com/office/drawing/2014/main" id="{98BD529B-0AE7-44E1-B15F-087C3789FE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51208" y="1080591"/>
            <a:ext cx="7123714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cap="all" spc="100" baseline="0">
                <a:solidFill>
                  <a:schemeClr val="tx2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5" name="Title 4">
            <a:extLst>
              <a:ext uri="{FF2B5EF4-FFF2-40B4-BE49-F238E27FC236}">
                <a16:creationId xmlns:a16="http://schemas.microsoft.com/office/drawing/2014/main" id="{908E810F-3CAC-4E1B-A234-742F11D15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2" y="5029200"/>
            <a:ext cx="2956082" cy="9144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>
              <a:defRPr spc="0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/>
              <a:t>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CFD6089-12D6-91FE-9941-F32E067E1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8185" y="6278880"/>
            <a:ext cx="1352827" cy="0"/>
          </a:xfrm>
          <a:prstGeom prst="line">
            <a:avLst/>
          </a:prstGeom>
          <a:ln w="76200" cap="rnd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41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o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FB5F19-141B-56E5-C07C-E06A696772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23212" y="-10151"/>
            <a:ext cx="4267201" cy="6880860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18B02CE1-14B9-A6B8-AEB6-B5CE86A34C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66212" y="5029200"/>
            <a:ext cx="2956082" cy="9144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r">
              <a:defRPr spc="0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/>
              <a:t>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BEEFB95-C49B-8414-E570-618A55EA6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514012" y="6278880"/>
            <a:ext cx="1355882" cy="0"/>
          </a:xfrm>
          <a:prstGeom prst="line">
            <a:avLst/>
          </a:prstGeom>
          <a:ln w="76200" cap="rnd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37">
            <a:extLst>
              <a:ext uri="{FF2B5EF4-FFF2-40B4-BE49-F238E27FC236}">
                <a16:creationId xmlns:a16="http://schemas.microsoft.com/office/drawing/2014/main" id="{315EA520-5439-0FDC-0E5E-6DDB40811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9412" y="426720"/>
            <a:ext cx="7123713" cy="5974080"/>
          </a:xfrm>
          <a:prstGeom prst="roundRect">
            <a:avLst/>
          </a:prstGeom>
          <a:noFill/>
          <a:ln w="38100">
            <a:solidFill>
              <a:srgbClr val="867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25">
            <a:extLst>
              <a:ext uri="{FF2B5EF4-FFF2-40B4-BE49-F238E27FC236}">
                <a16:creationId xmlns:a16="http://schemas.microsoft.com/office/drawing/2014/main" id="{AB0252E1-DEC4-EA14-39C4-DC0192D494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412" y="1918791"/>
            <a:ext cx="7123714" cy="34647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2800" b="0" spc="0" baseline="0">
                <a:solidFill>
                  <a:schemeClr val="tx2"/>
                </a:solidFill>
                <a:latin typeface="HelveticaNeueLT Std Lt" panose="020B0403020202020204" pitchFamily="34" charset="0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" name="Text Placeholder 125">
            <a:extLst>
              <a:ext uri="{FF2B5EF4-FFF2-40B4-BE49-F238E27FC236}">
                <a16:creationId xmlns:a16="http://schemas.microsoft.com/office/drawing/2014/main" id="{EEDF00A7-BDCA-325D-D25F-BB4C1263032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412" y="1080591"/>
            <a:ext cx="7123714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cap="all" spc="100" baseline="0">
                <a:solidFill>
                  <a:schemeClr val="tx2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64051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o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Rounded Rectangle 37">
            <a:extLst>
              <a:ext uri="{FF2B5EF4-FFF2-40B4-BE49-F238E27FC236}">
                <a16:creationId xmlns:a16="http://schemas.microsoft.com/office/drawing/2014/main" id="{299C283B-7129-48F0-95A3-94DC6DBD0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0292" y="426720"/>
            <a:ext cx="11399120" cy="5974080"/>
          </a:xfrm>
          <a:prstGeom prst="roundRect">
            <a:avLst/>
          </a:prstGeom>
          <a:noFill/>
          <a:ln w="38100">
            <a:solidFill>
              <a:srgbClr val="867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5" name="Text Placeholder 125">
            <a:extLst>
              <a:ext uri="{FF2B5EF4-FFF2-40B4-BE49-F238E27FC236}">
                <a16:creationId xmlns:a16="http://schemas.microsoft.com/office/drawing/2014/main" id="{9768840C-4C17-430E-8A75-5C03715FF3E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696" y="1335878"/>
            <a:ext cx="10940118" cy="4302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000" b="1" cap="all" spc="100" baseline="0">
                <a:solidFill>
                  <a:schemeClr val="tx2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24156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o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Rounded Rectangle 37">
            <a:extLst>
              <a:ext uri="{FF2B5EF4-FFF2-40B4-BE49-F238E27FC236}">
                <a16:creationId xmlns:a16="http://schemas.microsoft.com/office/drawing/2014/main" id="{299C283B-7129-48F0-95A3-94DC6DBD0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0292" y="426720"/>
            <a:ext cx="11399120" cy="5974080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5" name="Text Placeholder 125">
            <a:extLst>
              <a:ext uri="{FF2B5EF4-FFF2-40B4-BE49-F238E27FC236}">
                <a16:creationId xmlns:a16="http://schemas.microsoft.com/office/drawing/2014/main" id="{9768840C-4C17-430E-8A75-5C03715FF3E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696" y="1335879"/>
            <a:ext cx="10940118" cy="569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200" b="1" cap="all" spc="100" baseline="0">
                <a:solidFill>
                  <a:schemeClr val="tx2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" name="Text Placeholder 125">
            <a:extLst>
              <a:ext uri="{FF2B5EF4-FFF2-40B4-BE49-F238E27FC236}">
                <a16:creationId xmlns:a16="http://schemas.microsoft.com/office/drawing/2014/main" id="{D063A84D-1ABA-44B8-A1EB-EEBA125ED9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0694" y="1945478"/>
            <a:ext cx="10940118" cy="569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2800" b="0" i="0" cap="none" spc="0" baseline="0">
                <a:solidFill>
                  <a:schemeClr val="tx2"/>
                </a:solidFill>
                <a:latin typeface="HelveticaNeueLT Std Lt" panose="020B0403020202020204" pitchFamily="34" charset="0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spc="0" baseline="0" dirty="0"/>
              <a:t>yes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0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evels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3F7A39C-B68D-BE22-3E83-82E2D48D4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9B978BA-25FE-48B1-BDB9-0DFD66A08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6612" y="6019800"/>
            <a:ext cx="10363200" cy="0"/>
          </a:xfrm>
          <a:prstGeom prst="line">
            <a:avLst/>
          </a:prstGeom>
          <a:ln w="762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4">
            <a:extLst>
              <a:ext uri="{FF2B5EF4-FFF2-40B4-BE49-F238E27FC236}">
                <a16:creationId xmlns:a16="http://schemas.microsoft.com/office/drawing/2014/main" id="{B5BA447C-5757-44EF-9622-EFB9DC51F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150" y="1063861"/>
            <a:ext cx="10363200" cy="465112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pc="0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/>
              <a:t>Chart</a:t>
            </a:r>
          </a:p>
        </p:txBody>
      </p:sp>
    </p:spTree>
    <p:extLst>
      <p:ext uri="{BB962C8B-B14F-4D97-AF65-F5344CB8AC3E}">
        <p14:creationId xmlns:p14="http://schemas.microsoft.com/office/powerpoint/2010/main" val="3470706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05046" y="6264275"/>
            <a:ext cx="2844059" cy="365125"/>
          </a:xfrm>
          <a:prstGeom prst="rect">
            <a:avLst/>
          </a:prstGeom>
        </p:spPr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8" r:id="rId3"/>
    <p:sldLayoutId id="2147483669" r:id="rId4"/>
    <p:sldLayoutId id="2147483667" r:id="rId5"/>
    <p:sldLayoutId id="2147483655" r:id="rId6"/>
  </p:sldLayoutIdLst>
  <p:txStyles>
    <p:titleStyle>
      <a:lvl1pPr algn="ctr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None/>
        <a:defRPr sz="5400" b="1" i="0" kern="1200" spc="100" baseline="0">
          <a:solidFill>
            <a:schemeClr val="accent4">
              <a:lumMod val="75000"/>
            </a:schemeClr>
          </a:solidFill>
          <a:latin typeface="+mj-lt"/>
          <a:ea typeface="+mj-ea"/>
          <a:cs typeface="Arial"/>
        </a:defRPr>
      </a:lvl1pPr>
    </p:titleStyle>
    <p:bodyStyle>
      <a:lvl1pPr marL="457120" indent="-457120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4300" kern="1200">
          <a:solidFill>
            <a:schemeClr val="accent3">
              <a:lumMod val="75000"/>
            </a:schemeClr>
          </a:solidFill>
          <a:latin typeface="+mn-lt"/>
          <a:ea typeface="+mn-ea"/>
          <a:cs typeface="Arial"/>
        </a:defRPr>
      </a:lvl1pPr>
      <a:lvl2pPr marL="990427" indent="-380933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3700" kern="1200">
          <a:solidFill>
            <a:schemeClr val="accent3">
              <a:lumMod val="75000"/>
            </a:schemeClr>
          </a:solidFill>
          <a:latin typeface="+mn-lt"/>
          <a:ea typeface="+mn-ea"/>
          <a:cs typeface="Arial"/>
        </a:defRPr>
      </a:lvl2pPr>
      <a:lvl3pPr marL="1523733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accent3">
              <a:lumMod val="75000"/>
            </a:schemeClr>
          </a:solidFill>
          <a:latin typeface="+mn-lt"/>
          <a:ea typeface="+mn-ea"/>
          <a:cs typeface="Arial"/>
        </a:defRPr>
      </a:lvl3pPr>
      <a:lvl4pPr marL="2133227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2700" kern="1200">
          <a:solidFill>
            <a:schemeClr val="accent3">
              <a:lumMod val="75000"/>
            </a:schemeClr>
          </a:solidFill>
          <a:latin typeface="+mn-lt"/>
          <a:ea typeface="+mn-ea"/>
          <a:cs typeface="Arial"/>
        </a:defRPr>
      </a:lvl4pPr>
      <a:lvl5pPr marL="2742720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2700" kern="1200">
          <a:solidFill>
            <a:schemeClr val="accent3">
              <a:lumMod val="75000"/>
            </a:schemeClr>
          </a:solidFill>
          <a:latin typeface="+mn-lt"/>
          <a:ea typeface="+mn-ea"/>
          <a:cs typeface="Arial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4BA745-1217-4389-9C42-A8D3C10356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>
          <a:xfrm>
            <a:off x="1" y="10830"/>
            <a:ext cx="12188821" cy="6836338"/>
          </a:xfrm>
          <a:prstGeom prst="rect">
            <a:avLst/>
          </a:prstGeom>
        </p:spPr>
      </p:pic>
      <p:pic>
        <p:nvPicPr>
          <p:cNvPr id="3" name="Picture 2" descr="A black circle with white text&#10;&#10;Description automatically generated">
            <a:extLst>
              <a:ext uri="{FF2B5EF4-FFF2-40B4-BE49-F238E27FC236}">
                <a16:creationId xmlns:a16="http://schemas.microsoft.com/office/drawing/2014/main" id="{A377C6F2-ADDD-1231-3086-7306C01037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0212" y="5334000"/>
            <a:ext cx="1326865" cy="1333500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310A05C7-1947-4238-830F-6256FC6E08BF}"/>
              </a:ext>
            </a:extLst>
          </p:cNvPr>
          <p:cNvSpPr txBox="1">
            <a:spLocks/>
          </p:cNvSpPr>
          <p:nvPr/>
        </p:nvSpPr>
        <p:spPr>
          <a:xfrm>
            <a:off x="10519319" y="5666069"/>
            <a:ext cx="1219200" cy="10014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None/>
              <a:defRPr sz="5400" b="1" i="0" kern="1200" spc="100" baseline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Arial"/>
              </a:defRPr>
            </a:lvl1pPr>
          </a:lstStyle>
          <a:p>
            <a:pPr marL="228600">
              <a:lnSpc>
                <a:spcPct val="100000"/>
              </a:lnSpc>
              <a:spcAft>
                <a:spcPts val="0"/>
              </a:spcAft>
            </a:pPr>
            <a:r>
              <a:rPr lang="en-US" sz="4400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93809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E800858-13F4-37E7-1808-0B86192B3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2CAF66-D35E-9D5D-FD7A-9DD432AFF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344" y="713884"/>
            <a:ext cx="6900136" cy="5430232"/>
          </a:xfrm>
          <a:prstGeom prst="rect">
            <a:avLst/>
          </a:prstGeom>
          <a:effectLst>
            <a:outerShdw blurRad="508168" dist="285332" dir="2700000" sx="97184" sy="97184" algn="ctr" rotWithShape="0">
              <a:srgbClr val="000000">
                <a:alpha val="37078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D7F30B-72BF-B7C0-72FE-6F0A14716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331" y="713884"/>
            <a:ext cx="6851149" cy="546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77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AFF67-88FF-49F6-A1C4-CB439A858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0F1907-B67F-FE78-61A2-4A36F86DA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19200"/>
            <a:ext cx="12188825" cy="2819400"/>
          </a:xfrm>
        </p:spPr>
        <p:txBody>
          <a:bodyPr anchor="b">
            <a:noAutofit/>
          </a:bodyPr>
          <a:lstStyle/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500" dirty="0"/>
              <a:t>2. </a:t>
            </a:r>
            <a:r>
              <a:rPr lang="en-US" sz="4500" u="sng" dirty="0"/>
              <a:t>SIN</a:t>
            </a:r>
            <a:r>
              <a:rPr lang="en-US" sz="4500" dirty="0"/>
              <a:t> IS THE </a:t>
            </a:r>
            <a:r>
              <a:rPr lang="en-US" sz="4500" u="sng" dirty="0"/>
              <a:t>CAUSE</a:t>
            </a:r>
            <a:r>
              <a:rPr lang="en-US" sz="4500" dirty="0"/>
              <a:t> </a:t>
            </a:r>
            <a:br>
              <a:rPr lang="en-US" sz="4500" dirty="0"/>
            </a:br>
            <a:r>
              <a:rPr lang="en-US" sz="4500" dirty="0"/>
              <a:t>OF BROKENNESS.</a:t>
            </a:r>
          </a:p>
        </p:txBody>
      </p:sp>
    </p:spTree>
    <p:extLst>
      <p:ext uri="{BB962C8B-B14F-4D97-AF65-F5344CB8AC3E}">
        <p14:creationId xmlns:p14="http://schemas.microsoft.com/office/powerpoint/2010/main" val="3445775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5458A-84F0-59B0-EEA5-2CD89D534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326E7-A0C3-9F26-F5FB-A4483337327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2741" y="4114800"/>
            <a:ext cx="10270659" cy="2971800"/>
          </a:xfrm>
        </p:spPr>
        <p:txBody>
          <a:bodyPr/>
          <a:lstStyle/>
          <a:p>
            <a:pPr marR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300" dirty="0"/>
              <a:t>“All have sinned and fall short of the </a:t>
            </a:r>
          </a:p>
          <a:p>
            <a:pPr marR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300" dirty="0"/>
              <a:t>glory of God . . .”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AAEFDCB-F133-D8AD-C39B-225B73FD2AC0}"/>
              </a:ext>
            </a:extLst>
          </p:cNvPr>
          <p:cNvSpPr txBox="1">
            <a:spLocks/>
          </p:cNvSpPr>
          <p:nvPr/>
        </p:nvSpPr>
        <p:spPr>
          <a:xfrm>
            <a:off x="640696" y="3281549"/>
            <a:ext cx="10940118" cy="8332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1" kern="1200" cap="all" spc="100" baseline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  <a:lvl2pPr marL="609494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2pPr>
            <a:lvl3pPr marL="1218986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828480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4pPr>
            <a:lvl5pPr marL="2437973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867A72"/>
                </a:solidFill>
              </a:rPr>
              <a:t>Romans 3:23a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38F73AC-8CA3-095F-5F80-7F514A13FDFC}"/>
              </a:ext>
            </a:extLst>
          </p:cNvPr>
          <p:cNvSpPr txBox="1">
            <a:spLocks/>
          </p:cNvSpPr>
          <p:nvPr/>
        </p:nvSpPr>
        <p:spPr>
          <a:xfrm>
            <a:off x="863228" y="1066800"/>
            <a:ext cx="10270659" cy="9905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121898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800" b="0" i="0" kern="1200" cap="none" spc="0" baseline="0">
                <a:solidFill>
                  <a:schemeClr val="tx2"/>
                </a:solidFill>
                <a:latin typeface="HelveticaNeueLT Std Lt" panose="020B0403020202020204" pitchFamily="34" charset="0"/>
                <a:ea typeface="+mn-ea"/>
                <a:cs typeface="Arial"/>
              </a:defRPr>
            </a:lvl1pPr>
            <a:lvl2pPr marL="609494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2pPr>
            <a:lvl3pPr marL="1218986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828480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4pPr>
            <a:lvl5pPr marL="2437973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4300" b="1" dirty="0"/>
              <a:t>Everyone has Sinned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3EF5DB-CB79-3045-ACBC-FFB221FBB63C}"/>
              </a:ext>
            </a:extLst>
          </p:cNvPr>
          <p:cNvCxnSpPr/>
          <p:nvPr/>
        </p:nvCxnSpPr>
        <p:spPr>
          <a:xfrm>
            <a:off x="4303712" y="2514600"/>
            <a:ext cx="35814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921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9671B-2496-D64B-73D8-B00350C41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6D3270-A584-64E3-8BB9-8695F112B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Discuss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A5CD3C-AED3-7F5E-13F2-8DD16DA760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51412" y="457200"/>
            <a:ext cx="6477000" cy="5943600"/>
          </a:xfrm>
        </p:spPr>
        <p:txBody>
          <a:bodyPr anchor="ctr"/>
          <a:lstStyle/>
          <a:p>
            <a:r>
              <a:rPr lang="en-US" sz="4000" b="1" dirty="0"/>
              <a:t>Describe a time when </a:t>
            </a:r>
          </a:p>
          <a:p>
            <a:r>
              <a:rPr lang="en-US" sz="4000" b="1" dirty="0"/>
              <a:t>you experienced frustration over trying </a:t>
            </a:r>
          </a:p>
          <a:p>
            <a:r>
              <a:rPr lang="en-US" sz="4000" b="1" dirty="0"/>
              <a:t>to do something </a:t>
            </a:r>
          </a:p>
          <a:p>
            <a:r>
              <a:rPr lang="en-US" sz="4000" b="1" dirty="0"/>
              <a:t>your way. </a:t>
            </a:r>
          </a:p>
        </p:txBody>
      </p:sp>
    </p:spTree>
    <p:extLst>
      <p:ext uri="{BB962C8B-B14F-4D97-AF65-F5344CB8AC3E}">
        <p14:creationId xmlns:p14="http://schemas.microsoft.com/office/powerpoint/2010/main" val="689297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A385E-B3ED-DE21-F4DB-CC175FCA4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9D3CBA-36B3-1745-5E12-D650A587E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Discuss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F7B5EC-5069-A298-1503-0BD59529B1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51412" y="457200"/>
            <a:ext cx="6477000" cy="5943600"/>
          </a:xfrm>
        </p:spPr>
        <p:txBody>
          <a:bodyPr anchor="ctr"/>
          <a:lstStyle/>
          <a:p>
            <a:r>
              <a:rPr lang="en-US" sz="4000" b="1" dirty="0"/>
              <a:t>What did you </a:t>
            </a:r>
          </a:p>
          <a:p>
            <a:r>
              <a:rPr lang="en-US" sz="4000" b="1" dirty="0"/>
              <a:t>do to resolve the frustration? </a:t>
            </a:r>
          </a:p>
        </p:txBody>
      </p:sp>
    </p:spTree>
    <p:extLst>
      <p:ext uri="{BB962C8B-B14F-4D97-AF65-F5344CB8AC3E}">
        <p14:creationId xmlns:p14="http://schemas.microsoft.com/office/powerpoint/2010/main" val="376597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DEDAB-9A4D-181E-FB39-4A979E412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049206-0254-1C3B-4178-23A8D6AE0B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2741" y="4724400"/>
            <a:ext cx="10270659" cy="2971800"/>
          </a:xfrm>
        </p:spPr>
        <p:txBody>
          <a:bodyPr/>
          <a:lstStyle/>
          <a:p>
            <a:pPr marR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300" dirty="0"/>
              <a:t>“For the wages of sin is death . . </a:t>
            </a:r>
            <a:r>
              <a:rPr lang="en-US" sz="4300"/>
              <a:t>.”</a:t>
            </a:r>
            <a:endParaRPr lang="en-US" sz="4300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54470C9-8CDF-0E5A-EDA0-E95FC51F8FB7}"/>
              </a:ext>
            </a:extLst>
          </p:cNvPr>
          <p:cNvSpPr txBox="1">
            <a:spLocks/>
          </p:cNvSpPr>
          <p:nvPr/>
        </p:nvSpPr>
        <p:spPr>
          <a:xfrm>
            <a:off x="640696" y="3891149"/>
            <a:ext cx="10940118" cy="8332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1" kern="1200" cap="all" spc="100" baseline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  <a:lvl2pPr marL="609494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2pPr>
            <a:lvl3pPr marL="1218986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828480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4pPr>
            <a:lvl5pPr marL="2437973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867A72"/>
                </a:solidFill>
              </a:rPr>
              <a:t>Romans 6:23a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E5EF24B-F1E1-3161-FDAB-8D9EB6A809A3}"/>
              </a:ext>
            </a:extLst>
          </p:cNvPr>
          <p:cNvSpPr txBox="1">
            <a:spLocks/>
          </p:cNvSpPr>
          <p:nvPr/>
        </p:nvSpPr>
        <p:spPr>
          <a:xfrm>
            <a:off x="863228" y="1066800"/>
            <a:ext cx="10270659" cy="34555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121898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800" b="0" i="0" kern="1200" cap="none" spc="0" baseline="0">
                <a:solidFill>
                  <a:schemeClr val="tx2"/>
                </a:solidFill>
                <a:latin typeface="HelveticaNeueLT Std Lt" panose="020B0403020202020204" pitchFamily="34" charset="0"/>
                <a:ea typeface="+mn-ea"/>
                <a:cs typeface="Arial"/>
              </a:defRPr>
            </a:lvl1pPr>
            <a:lvl2pPr marL="609494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2pPr>
            <a:lvl3pPr marL="1218986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828480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4pPr>
            <a:lvl5pPr marL="2437973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4300" b="1" dirty="0"/>
              <a:t>Sin Leads to Death – </a:t>
            </a:r>
          </a:p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4300" b="1" dirty="0"/>
              <a:t>Physically and Eternally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6679FD-5352-331B-7190-530E65EF131E}"/>
              </a:ext>
            </a:extLst>
          </p:cNvPr>
          <p:cNvCxnSpPr/>
          <p:nvPr/>
        </p:nvCxnSpPr>
        <p:spPr>
          <a:xfrm>
            <a:off x="4303712" y="3124200"/>
            <a:ext cx="35814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449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F1C3D-7304-72CC-577F-5832838DB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0C0418-3852-5DCF-64A8-78F406C4A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Reflect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6F711F0-44F9-BCD6-C3EC-CC426B0C75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4212" y="457200"/>
            <a:ext cx="6477000" cy="5943600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n-US" sz="4000" b="1" dirty="0">
                <a:latin typeface="HelveticaNeueLT Std Lt"/>
              </a:rPr>
              <a:t>How does this lesson challenge you to “return to God’s design for your life?” </a:t>
            </a:r>
          </a:p>
        </p:txBody>
      </p:sp>
    </p:spTree>
    <p:extLst>
      <p:ext uri="{BB962C8B-B14F-4D97-AF65-F5344CB8AC3E}">
        <p14:creationId xmlns:p14="http://schemas.microsoft.com/office/powerpoint/2010/main" val="1965259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F50FD-BB3F-3BFD-7526-A081B9743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F0FD7B-EB46-6F60-0E66-4942FEAAE0C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2741" y="2286000"/>
            <a:ext cx="10270659" cy="4191000"/>
          </a:xfrm>
        </p:spPr>
        <p:txBody>
          <a:bodyPr lIns="91440" tIns="45720" rIns="91440" bIns="45720" anchor="t">
            <a:noAutofit/>
          </a:bodyPr>
          <a:lstStyle/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latin typeface="HelveticaNeueLT Std Lt"/>
              </a:rPr>
              <a:t>What does God expect of me since He created and designed me with a purpose? Part of the answer to that question is that once God has saved us and removed our brokenness, He involves us in helping broken people experience God’s love and life. 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53BEDA-9F94-1712-328A-B6CFE9D0D029}"/>
              </a:ext>
            </a:extLst>
          </p:cNvPr>
          <p:cNvSpPr txBox="1">
            <a:spLocks/>
          </p:cNvSpPr>
          <p:nvPr/>
        </p:nvSpPr>
        <p:spPr>
          <a:xfrm>
            <a:off x="640696" y="919349"/>
            <a:ext cx="10940118" cy="8332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1" kern="1200" cap="all" spc="100" baseline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  <a:lvl2pPr marL="609494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2pPr>
            <a:lvl3pPr marL="1218986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828480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4pPr>
            <a:lvl5pPr marL="2437973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867A72"/>
                </a:solidFill>
              </a:rPr>
              <a:t>Respond to the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5E78794-BEBB-752E-F11C-4F428C926AB9}"/>
              </a:ext>
            </a:extLst>
          </p:cNvPr>
          <p:cNvCxnSpPr/>
          <p:nvPr/>
        </p:nvCxnSpPr>
        <p:spPr>
          <a:xfrm>
            <a:off x="4303712" y="1905000"/>
            <a:ext cx="35814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912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C2ED8-F969-A35F-9E88-B0E89AB8F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3224E4-2A74-7FA6-E603-02170D4E9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Apply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5B0C0D7-854A-80DD-7EC6-9E00735226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51412" y="457200"/>
            <a:ext cx="6477000" cy="5943600"/>
          </a:xfrm>
        </p:spPr>
        <p:txBody>
          <a:bodyPr anchor="ctr"/>
          <a:lstStyle/>
          <a:p>
            <a:r>
              <a:rPr lang="en-US" sz="4000" b="1" dirty="0"/>
              <a:t>Write down the names </a:t>
            </a:r>
          </a:p>
          <a:p>
            <a:r>
              <a:rPr lang="en-US" sz="4000" b="1" dirty="0"/>
              <a:t>of four people in your life who have not come to know God and are in brokenness: </a:t>
            </a:r>
          </a:p>
        </p:txBody>
      </p:sp>
    </p:spTree>
    <p:extLst>
      <p:ext uri="{BB962C8B-B14F-4D97-AF65-F5344CB8AC3E}">
        <p14:creationId xmlns:p14="http://schemas.microsoft.com/office/powerpoint/2010/main" val="2447665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231FE-B36A-C02E-2B7F-E687B7E2B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74D3C5-F14C-A3A4-E716-A724A0FBE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Apply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1BD4117-D0FB-2910-45C3-B8BD52A9931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27612" y="914400"/>
            <a:ext cx="6477000" cy="5638800"/>
          </a:xfrm>
        </p:spPr>
        <p:txBody>
          <a:bodyPr anchor="ctr"/>
          <a:lstStyle/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A family member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A friend</a:t>
            </a:r>
          </a:p>
          <a:p>
            <a:pPr marL="571500" indent="-571500" algn="l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A neighbor or coworker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That one person who is far from God and we think would never come to faith in Christ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19578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6F8FC01A-4464-FE7D-347A-2EDBB5C03E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4353" y="1600200"/>
            <a:ext cx="10940118" cy="4191000"/>
          </a:xfrm>
        </p:spPr>
        <p:txBody>
          <a:bodyPr/>
          <a:lstStyle/>
          <a:p>
            <a:r>
              <a:rPr lang="en-US" sz="3500" b="0" dirty="0">
                <a:solidFill>
                  <a:srgbClr val="867A72"/>
                </a:solidFill>
              </a:rPr>
              <a:t>Welcome to:</a:t>
            </a:r>
          </a:p>
          <a:p>
            <a:r>
              <a:rPr lang="en-US" dirty="0">
                <a:solidFill>
                  <a:srgbClr val="867A72"/>
                </a:solidFill>
              </a:rPr>
              <a:t>Dare to share</a:t>
            </a:r>
          </a:p>
          <a:p>
            <a:r>
              <a:rPr lang="en-US" sz="3000" dirty="0">
                <a:solidFill>
                  <a:srgbClr val="867A72"/>
                </a:solidFill>
              </a:rPr>
              <a:t>Evangelism equipping</a:t>
            </a:r>
          </a:p>
          <a:p>
            <a:endParaRPr lang="en-US" sz="4000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4000" b="0" dirty="0">
              <a:solidFill>
                <a:schemeClr val="accent3"/>
              </a:solidFill>
              <a:latin typeface="Montserrat Light" pitchFamily="2" charset="77"/>
            </a:endParaRPr>
          </a:p>
          <a:p>
            <a:pPr>
              <a:lnSpc>
                <a:spcPct val="100000"/>
              </a:lnSpc>
            </a:pPr>
            <a:r>
              <a:rPr lang="en-US" sz="4000" b="0" dirty="0">
                <a:solidFill>
                  <a:schemeClr val="accent3"/>
                </a:solidFill>
                <a:latin typeface="Montserrat Light" pitchFamily="2" charset="77"/>
              </a:rPr>
              <a:t>Lesson 1 – GOD’S DESIGN FOR US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757916F-3EDE-E035-3341-E5C448291165}"/>
              </a:ext>
            </a:extLst>
          </p:cNvPr>
          <p:cNvCxnSpPr/>
          <p:nvPr/>
        </p:nvCxnSpPr>
        <p:spPr>
          <a:xfrm>
            <a:off x="4189412" y="4038600"/>
            <a:ext cx="35814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288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0F65A-39CC-518B-57A8-85B8A2AC8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F91E25-D834-82B2-394D-6EF93D045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Apply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E3BB51B-E169-73A6-3511-10D6A576DCE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51412" y="457200"/>
            <a:ext cx="6477000" cy="5943600"/>
          </a:xfrm>
        </p:spPr>
        <p:txBody>
          <a:bodyPr anchor="ctr"/>
          <a:lstStyle/>
          <a:p>
            <a:r>
              <a:rPr lang="en-US" sz="4000" b="1" dirty="0"/>
              <a:t>Begin praying </a:t>
            </a:r>
          </a:p>
          <a:p>
            <a:r>
              <a:rPr lang="en-US" sz="4000" b="1" dirty="0"/>
              <a:t>for them and for opportunities to </a:t>
            </a:r>
          </a:p>
          <a:p>
            <a:r>
              <a:rPr lang="en-US" sz="4000" b="1" dirty="0"/>
              <a:t>share God’s love </a:t>
            </a:r>
          </a:p>
          <a:p>
            <a:r>
              <a:rPr lang="en-US" sz="4000" b="1" dirty="0"/>
              <a:t>with them.</a:t>
            </a:r>
          </a:p>
        </p:txBody>
      </p:sp>
    </p:spTree>
    <p:extLst>
      <p:ext uri="{BB962C8B-B14F-4D97-AF65-F5344CB8AC3E}">
        <p14:creationId xmlns:p14="http://schemas.microsoft.com/office/powerpoint/2010/main" val="4066617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931E9-627C-275E-5DDC-DB7E65878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CC5394-72E5-ADAF-E756-1DABFD28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Apply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FB2889D-AD38-C61B-7BD2-E56D364FED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51412" y="457200"/>
            <a:ext cx="6477000" cy="5943600"/>
          </a:xfrm>
        </p:spPr>
        <p:txBody>
          <a:bodyPr anchor="ctr"/>
          <a:lstStyle/>
          <a:p>
            <a:r>
              <a:rPr lang="en-US" sz="4000" b="1" dirty="0"/>
              <a:t>Practice reading </a:t>
            </a:r>
          </a:p>
          <a:p>
            <a:r>
              <a:rPr lang="en-US" sz="4000" b="1" dirty="0"/>
              <a:t>the 3 Circles booklet </a:t>
            </a:r>
            <a:r>
              <a:rPr lang="en-US" sz="4000" dirty="0"/>
              <a:t>aloud at home to become comfortable using it as God provides opportunities to share His love with them.</a:t>
            </a:r>
          </a:p>
        </p:txBody>
      </p:sp>
    </p:spTree>
    <p:extLst>
      <p:ext uri="{BB962C8B-B14F-4D97-AF65-F5344CB8AC3E}">
        <p14:creationId xmlns:p14="http://schemas.microsoft.com/office/powerpoint/2010/main" val="1080411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B136E-12D6-3441-9852-51CB5C639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9FF9BA-1F04-6713-9596-72C0580EABB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45647" y="2971800"/>
            <a:ext cx="7930215" cy="3962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100" dirty="0"/>
              <a:t>What does God expect of me since He created and designed me for a purpose?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F8FDA-1F99-6839-2065-9AE39A8CECE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40696" y="1833299"/>
            <a:ext cx="10940118" cy="757501"/>
          </a:xfrm>
        </p:spPr>
        <p:txBody>
          <a:bodyPr/>
          <a:lstStyle/>
          <a:p>
            <a:r>
              <a:rPr lang="en-US" sz="4800" dirty="0">
                <a:solidFill>
                  <a:srgbClr val="867A72"/>
                </a:solidFill>
              </a:rPr>
              <a:t>Question to explore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80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CCF485-C9B7-3384-7119-A75ED16D1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Discuss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A9C28A-9A31-4FE7-BA02-DEA49D7120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51412" y="457200"/>
            <a:ext cx="6477000" cy="5943600"/>
          </a:xfrm>
        </p:spPr>
        <p:txBody>
          <a:bodyPr anchor="ctr"/>
          <a:lstStyle/>
          <a:p>
            <a:r>
              <a:rPr lang="en-US" sz="4000" b="1" dirty="0"/>
              <a:t>Give an example of something you purchased that did not work until you started over and read the owner’s manual and assembly instructions. </a:t>
            </a:r>
          </a:p>
        </p:txBody>
      </p:sp>
    </p:spTree>
    <p:extLst>
      <p:ext uri="{BB962C8B-B14F-4D97-AF65-F5344CB8AC3E}">
        <p14:creationId xmlns:p14="http://schemas.microsoft.com/office/powerpoint/2010/main" val="3639959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A7BE9-41C5-24A6-9D1A-4F793AE34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998BE8-A553-5FE0-FD34-0E855484A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Discuss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6389A7-015E-1D34-FE04-EC14D8B6A6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51412" y="457200"/>
            <a:ext cx="6477000" cy="5943600"/>
          </a:xfrm>
        </p:spPr>
        <p:txBody>
          <a:bodyPr anchor="ctr"/>
          <a:lstStyle/>
          <a:p>
            <a:r>
              <a:rPr lang="en-US" sz="4000" b="1" dirty="0"/>
              <a:t>What are some examples of brokenness you have seen or heard about this past week?</a:t>
            </a:r>
          </a:p>
        </p:txBody>
      </p:sp>
    </p:spTree>
    <p:extLst>
      <p:ext uri="{BB962C8B-B14F-4D97-AF65-F5344CB8AC3E}">
        <p14:creationId xmlns:p14="http://schemas.microsoft.com/office/powerpoint/2010/main" val="2826851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9A7049-7E97-6677-0D4B-066CC4D51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344" y="713884"/>
            <a:ext cx="6900136" cy="5430232"/>
          </a:xfrm>
          <a:prstGeom prst="rect">
            <a:avLst/>
          </a:prstGeom>
          <a:effectLst>
            <a:outerShdw blurRad="508168" dist="285332" dir="2700000" sx="97184" sy="97184" algn="ctr" rotWithShape="0">
              <a:srgbClr val="000000">
                <a:alpha val="3707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8536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EA4C66-6679-4315-B40C-8776805B8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914400"/>
            <a:ext cx="12188825" cy="3733800"/>
          </a:xfrm>
        </p:spPr>
        <p:txBody>
          <a:bodyPr anchor="b">
            <a:noAutofit/>
          </a:bodyPr>
          <a:lstStyle/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500" dirty="0"/>
              <a:t>1. THERE IS A PERFECT </a:t>
            </a:r>
            <a:br>
              <a:rPr lang="en-US" sz="4500" dirty="0"/>
            </a:br>
            <a:r>
              <a:rPr lang="en-US" sz="4500" u="sng" dirty="0"/>
              <a:t>DESIGNER</a:t>
            </a:r>
            <a:r>
              <a:rPr lang="en-US" sz="4500" dirty="0"/>
              <a:t> WITH A PERFECT </a:t>
            </a:r>
            <a:r>
              <a:rPr lang="en-US" sz="4500" u="sng" dirty="0"/>
              <a:t>PLAN</a:t>
            </a:r>
            <a:r>
              <a:rPr lang="en-US" sz="4500" dirty="0"/>
              <a:t> </a:t>
            </a:r>
            <a:br>
              <a:rPr lang="en-US" sz="4500" dirty="0"/>
            </a:br>
            <a:r>
              <a:rPr lang="en-US" sz="4500" dirty="0"/>
              <a:t>FOR YOUR </a:t>
            </a:r>
            <a:r>
              <a:rPr lang="en-US" sz="4500" u="sng" dirty="0"/>
              <a:t>LIFE</a:t>
            </a:r>
            <a:r>
              <a:rPr lang="en-US" sz="4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2803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139CE-550D-41A8-A98A-F7A11676207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2741" y="2936078"/>
            <a:ext cx="10270659" cy="4150522"/>
          </a:xfrm>
        </p:spPr>
        <p:txBody>
          <a:bodyPr/>
          <a:lstStyle/>
          <a:p>
            <a:pPr marR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300" dirty="0"/>
              <a:t>“God saw all that He had made, and it was very good."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6D195C1-0062-1A83-745B-71F586C07973}"/>
              </a:ext>
            </a:extLst>
          </p:cNvPr>
          <p:cNvSpPr txBox="1">
            <a:spLocks/>
          </p:cNvSpPr>
          <p:nvPr/>
        </p:nvSpPr>
        <p:spPr>
          <a:xfrm>
            <a:off x="640696" y="2097878"/>
            <a:ext cx="10940118" cy="8332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1" kern="1200" cap="all" spc="100" baseline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  <a:lvl2pPr marL="609494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2pPr>
            <a:lvl3pPr marL="1218986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828480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4pPr>
            <a:lvl5pPr marL="2437973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867A72"/>
                </a:solidFill>
              </a:rPr>
              <a:t>Genesis 1:31 </a:t>
            </a:r>
          </a:p>
          <a:p>
            <a:endParaRPr lang="en-US" sz="4800" dirty="0">
              <a:solidFill>
                <a:srgbClr val="867A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71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7EEE2-4A0B-40E9-C24E-E5BC9A71B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2FD58E-7E74-93AF-FDB7-EBFA45DAD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Discuss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524942-FA76-B49C-70DF-BFB715DC8B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51412" y="457200"/>
            <a:ext cx="6477000" cy="5943600"/>
          </a:xfrm>
        </p:spPr>
        <p:txBody>
          <a:bodyPr anchor="ctr"/>
          <a:lstStyle/>
          <a:p>
            <a:r>
              <a:rPr lang="en-US" sz="4000" b="1" dirty="0"/>
              <a:t>Give examples of </a:t>
            </a:r>
          </a:p>
          <a:p>
            <a:r>
              <a:rPr lang="en-US" sz="4000" b="1" dirty="0"/>
              <a:t>how you know your unique design and put that design into practice each day. </a:t>
            </a:r>
          </a:p>
        </p:txBody>
      </p:sp>
    </p:spTree>
    <p:extLst>
      <p:ext uri="{BB962C8B-B14F-4D97-AF65-F5344CB8AC3E}">
        <p14:creationId xmlns:p14="http://schemas.microsoft.com/office/powerpoint/2010/main" val="84496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172E56"/>
      </a:dk1>
      <a:lt1>
        <a:sysClr val="window" lastClr="FFFFFF"/>
      </a:lt1>
      <a:dk2>
        <a:srgbClr val="172E56"/>
      </a:dk2>
      <a:lt2>
        <a:srgbClr val="E7E6E6"/>
      </a:lt2>
      <a:accent1>
        <a:srgbClr val="89D0DE"/>
      </a:accent1>
      <a:accent2>
        <a:srgbClr val="C66008"/>
      </a:accent2>
      <a:accent3>
        <a:srgbClr val="8FB935"/>
      </a:accent3>
      <a:accent4>
        <a:srgbClr val="FFFFFF"/>
      </a:accent4>
      <a:accent5>
        <a:srgbClr val="172E56"/>
      </a:accent5>
      <a:accent6>
        <a:srgbClr val="EFD215"/>
      </a:accent6>
      <a:hlink>
        <a:srgbClr val="0563C1"/>
      </a:hlink>
      <a:folHlink>
        <a:srgbClr val="7030A0"/>
      </a:folHlink>
    </a:clrScheme>
    <a:fontScheme name="Mobberly">
      <a:majorFont>
        <a:latin typeface="Montserrat bold"/>
        <a:ea typeface=""/>
        <a:cs typeface=""/>
      </a:majorFont>
      <a:minorFont>
        <a:latin typeface="Helvetica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6401875_win32_SL_v5_A" id="{0559C27A-1F03-40DE-864E-4F889F5D0431}" vid="{81C2972A-9F7F-4DBE-BD36-F28830C076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77094627AF1147A308E96CD6855572" ma:contentTypeVersion="10" ma:contentTypeDescription="Create a new document." ma:contentTypeScope="" ma:versionID="ada3381c3a127ae4594a5bf37dba1ea2">
  <xsd:schema xmlns:xsd="http://www.w3.org/2001/XMLSchema" xmlns:xs="http://www.w3.org/2001/XMLSchema" xmlns:p="http://schemas.microsoft.com/office/2006/metadata/properties" xmlns:ns2="f4b65c1a-daac-4fd9-ba72-b6c84fe15ed4" xmlns:ns3="bda85dd2-6cbf-49e9-8f64-78faf376eb43" targetNamespace="http://schemas.microsoft.com/office/2006/metadata/properties" ma:root="true" ma:fieldsID="89492a26950851a8e4125bf710f3cfc2" ns2:_="" ns3:_="">
    <xsd:import namespace="f4b65c1a-daac-4fd9-ba72-b6c84fe15ed4"/>
    <xsd:import namespace="bda85dd2-6cbf-49e9-8f64-78faf376eb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b65c1a-daac-4fd9-ba72-b6c84fe15e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a85dd2-6cbf-49e9-8f64-78faf376eb4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807F0C-5BF2-402B-9012-B52128A22A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EE880C-A63E-47A9-9815-3D095276DA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b65c1a-daac-4fd9-ba72-b6c84fe15ed4"/>
    <ds:schemaRef ds:uri="bda85dd2-6cbf-49e9-8f64-78faf376eb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253339-64B8-4F01-9860-5B5097E99386}">
  <ds:schemaRefs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bda85dd2-6cbf-49e9-8f64-78faf376eb43"/>
    <ds:schemaRef ds:uri="f4b65c1a-daac-4fd9-ba72-b6c84fe15ed4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19858</TotalTime>
  <Words>370</Words>
  <Application>Microsoft Macintosh PowerPoint</Application>
  <PresentationFormat>Custom</PresentationFormat>
  <Paragraphs>58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HelveticaNeueLT Std Lt</vt:lpstr>
      <vt:lpstr>Montserrat Light</vt:lpstr>
      <vt:lpstr>Office Theme</vt:lpstr>
      <vt:lpstr>PowerPoint Presentation</vt:lpstr>
      <vt:lpstr>PowerPoint Presentation</vt:lpstr>
      <vt:lpstr>PowerPoint Presentation</vt:lpstr>
      <vt:lpstr>Discuss</vt:lpstr>
      <vt:lpstr>Discuss</vt:lpstr>
      <vt:lpstr>PowerPoint Presentation</vt:lpstr>
      <vt:lpstr>1. THERE IS A PERFECT  DESIGNER WITH A PERFECT PLAN  FOR YOUR LIFE.</vt:lpstr>
      <vt:lpstr>PowerPoint Presentation</vt:lpstr>
      <vt:lpstr>Discuss</vt:lpstr>
      <vt:lpstr>PowerPoint Presentation</vt:lpstr>
      <vt:lpstr>2. SIN IS THE CAUSE  OF BROKENNESS.</vt:lpstr>
      <vt:lpstr>PowerPoint Presentation</vt:lpstr>
      <vt:lpstr>Discuss</vt:lpstr>
      <vt:lpstr>Discuss</vt:lpstr>
      <vt:lpstr>PowerPoint Presentation</vt:lpstr>
      <vt:lpstr>Reflect</vt:lpstr>
      <vt:lpstr>PowerPoint Presentation</vt:lpstr>
      <vt:lpstr>Apply</vt:lpstr>
      <vt:lpstr>Apply</vt:lpstr>
      <vt:lpstr>Apply</vt:lpstr>
      <vt:lpstr>Apply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 process tools experience</dc:title>
  <dc:subject/>
  <dc:creator>Alyssa Rummel</dc:creator>
  <cp:keywords/>
  <dc:description/>
  <cp:lastModifiedBy>Brandon Watson</cp:lastModifiedBy>
  <cp:revision>82</cp:revision>
  <dcterms:created xsi:type="dcterms:W3CDTF">2023-07-06T02:28:58Z</dcterms:created>
  <dcterms:modified xsi:type="dcterms:W3CDTF">2025-04-10T14:35:32Z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0x0101005977094627AF1147A308E96CD6855572</vt:lpwstr>
  </property>
</Properties>
</file>