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833" r:id="rId5"/>
    <p:sldId id="565" r:id="rId6"/>
    <p:sldId id="916" r:id="rId7"/>
    <p:sldId id="1010" r:id="rId8"/>
    <p:sldId id="837" r:id="rId9"/>
    <p:sldId id="979" r:id="rId10"/>
    <p:sldId id="972" r:id="rId11"/>
    <p:sldId id="1022" r:id="rId12"/>
    <p:sldId id="1014" r:id="rId13"/>
    <p:sldId id="1012" r:id="rId14"/>
    <p:sldId id="1013" r:id="rId15"/>
    <p:sldId id="1015" r:id="rId16"/>
    <p:sldId id="579" r:id="rId17"/>
    <p:sldId id="998" r:id="rId18"/>
    <p:sldId id="1023" r:id="rId19"/>
    <p:sldId id="1024" r:id="rId20"/>
    <p:sldId id="1025" r:id="rId21"/>
    <p:sldId id="1016" r:id="rId22"/>
    <p:sldId id="1017" r:id="rId23"/>
    <p:sldId id="885" r:id="rId24"/>
    <p:sldId id="849" r:id="rId25"/>
    <p:sldId id="1001" r:id="rId26"/>
    <p:sldId id="1018" r:id="rId27"/>
    <p:sldId id="1029" r:id="rId28"/>
    <p:sldId id="888" r:id="rId29"/>
    <p:sldId id="895" r:id="rId30"/>
    <p:sldId id="1004" r:id="rId31"/>
    <p:sldId id="1026" r:id="rId32"/>
    <p:sldId id="1027" r:id="rId33"/>
    <p:sldId id="1019" r:id="rId34"/>
    <p:sldId id="862" r:id="rId35"/>
    <p:sldId id="929" r:id="rId36"/>
    <p:sldId id="1020" r:id="rId37"/>
    <p:sldId id="1009" r:id="rId38"/>
    <p:sldId id="1021" r:id="rId39"/>
    <p:sldId id="813" r:id="rId40"/>
    <p:sldId id="949" r:id="rId41"/>
    <p:sldId id="1007" r:id="rId42"/>
    <p:sldId id="818" r:id="rId4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EB2"/>
    <a:srgbClr val="867A72"/>
    <a:srgbClr val="BE9080"/>
    <a:srgbClr val="FF7A0F"/>
    <a:srgbClr val="8FB935"/>
    <a:srgbClr val="EFD215"/>
    <a:srgbClr val="ADDCFF"/>
    <a:srgbClr val="002A92"/>
    <a:srgbClr val="75D8E9"/>
    <a:srgbClr val="001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2A276-5B7A-194C-B74F-54111F6187FD}" v="4" dt="2025-03-28T12:54:20.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3" autoAdjust="0"/>
    <p:restoredTop sz="96056"/>
  </p:normalViewPr>
  <p:slideViewPr>
    <p:cSldViewPr>
      <p:cViewPr varScale="1">
        <p:scale>
          <a:sx n="113" d="100"/>
          <a:sy n="113" d="100"/>
        </p:scale>
        <p:origin x="176" y="296"/>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3/28/25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3/28/25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26</a:t>
            </a:fld>
            <a:endParaRPr lang="en-US" dirty="0"/>
          </a:p>
        </p:txBody>
      </p:sp>
    </p:spTree>
    <p:extLst>
      <p:ext uri="{BB962C8B-B14F-4D97-AF65-F5344CB8AC3E}">
        <p14:creationId xmlns:p14="http://schemas.microsoft.com/office/powerpoint/2010/main" val="43870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CC8D5-6D68-A443-97C0-91AE5977134B}" type="slidenum">
              <a:rPr lang="en-US" smtClean="0"/>
              <a:pPr/>
              <a:t>32</a:t>
            </a:fld>
            <a:endParaRPr lang="en-US" dirty="0"/>
          </a:p>
        </p:txBody>
      </p:sp>
    </p:spTree>
    <p:extLst>
      <p:ext uri="{BB962C8B-B14F-4D97-AF65-F5344CB8AC3E}">
        <p14:creationId xmlns:p14="http://schemas.microsoft.com/office/powerpoint/2010/main" val="52216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25338-B833-7DD9-8DE3-B01ED6C92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3BF8D-2816-A6E2-28F7-B3A4BA08C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787E7-F29D-E3DC-D8C0-8B4F14CA6C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D0AF30-E710-5865-0554-2ED83CA1C414}"/>
              </a:ext>
            </a:extLst>
          </p:cNvPr>
          <p:cNvSpPr>
            <a:spLocks noGrp="1"/>
          </p:cNvSpPr>
          <p:nvPr>
            <p:ph type="sldNum" sz="quarter" idx="5"/>
          </p:nvPr>
        </p:nvSpPr>
        <p:spPr/>
        <p:txBody>
          <a:bodyPr/>
          <a:lstStyle/>
          <a:p>
            <a:fld id="{B0FCC8D5-6D68-A443-97C0-91AE5977134B}" type="slidenum">
              <a:rPr lang="en-US" smtClean="0"/>
              <a:pPr/>
              <a:t>33</a:t>
            </a:fld>
            <a:endParaRPr lang="en-US" dirty="0"/>
          </a:p>
        </p:txBody>
      </p:sp>
    </p:spTree>
    <p:extLst>
      <p:ext uri="{BB962C8B-B14F-4D97-AF65-F5344CB8AC3E}">
        <p14:creationId xmlns:p14="http://schemas.microsoft.com/office/powerpoint/2010/main" val="353351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36</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5A9AD-5B14-0911-F59B-AE4CD6A887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7D11E-3971-5C77-BF72-BAB575015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477EB-4491-9F44-FED3-CD0DA7F302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3281C0-F7C3-EB8E-CAF4-93F28CC2036D}"/>
              </a:ext>
            </a:extLst>
          </p:cNvPr>
          <p:cNvSpPr>
            <a:spLocks noGrp="1"/>
          </p:cNvSpPr>
          <p:nvPr>
            <p:ph type="sldNum" sz="quarter" idx="5"/>
          </p:nvPr>
        </p:nvSpPr>
        <p:spPr/>
        <p:txBody>
          <a:bodyPr/>
          <a:lstStyle/>
          <a:p>
            <a:fld id="{B0FCC8D5-6D68-A443-97C0-91AE5977134B}" type="slidenum">
              <a:rPr lang="en-US" smtClean="0"/>
              <a:pPr/>
              <a:t>38</a:t>
            </a:fld>
            <a:endParaRPr lang="en-US" dirty="0"/>
          </a:p>
        </p:txBody>
      </p:sp>
    </p:spTree>
    <p:extLst>
      <p:ext uri="{BB962C8B-B14F-4D97-AF65-F5344CB8AC3E}">
        <p14:creationId xmlns:p14="http://schemas.microsoft.com/office/powerpoint/2010/main" val="512863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37B6D76A-1554-BB59-77BF-D68B45F8C601}"/>
              </a:ext>
            </a:extLst>
          </p:cNvPr>
          <p:cNvPicPr>
            <a:picLocks noChangeAspect="1"/>
          </p:cNvPicPr>
          <p:nvPr userDrawn="1"/>
        </p:nvPicPr>
        <p:blipFill>
          <a:blip r:embed="rId2"/>
          <a:stretch>
            <a:fillRect/>
          </a:stretch>
        </p:blipFill>
        <p:spPr>
          <a:xfrm>
            <a:off x="0" y="0"/>
            <a:ext cx="3275012" cy="6858000"/>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69FB5F19-141B-56E5-C07C-E06A696772CD}"/>
              </a:ext>
            </a:extLst>
          </p:cNvPr>
          <p:cNvPicPr>
            <a:picLocks noChangeAspect="1"/>
          </p:cNvPicPr>
          <p:nvPr userDrawn="1"/>
        </p:nvPicPr>
        <p:blipFill>
          <a:blip r:embed="rId2"/>
          <a:stretch>
            <a:fillRect/>
          </a:stretch>
        </p:blipFill>
        <p:spPr>
          <a:xfrm>
            <a:off x="8839199" y="0"/>
            <a:ext cx="3351213" cy="6858000"/>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89138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3616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60198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1"/>
            <a:ext cx="10363200" cy="4651127"/>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Grp="1" noRot="1" noChangeAspect="1" noMove="1" noResize="1" noEditPoints="1" noAdjustHandles="1" noChangeArrowheads="1" noChangeShapeType="1" noCrop="1"/>
          </p:cNvPicPr>
          <p:nvPr/>
        </p:nvPicPr>
        <p:blipFill>
          <a:blip r:embed="rId2"/>
          <a:srcRect/>
          <a:stretch/>
        </p:blipFill>
        <p:spPr>
          <a:xfrm>
            <a:off x="1" y="10830"/>
            <a:ext cx="12188821" cy="6836339"/>
          </a:xfrm>
          <a:prstGeom prst="rect">
            <a:avLst/>
          </a:prstGeom>
        </p:spPr>
      </p:pic>
      <p:pic>
        <p:nvPicPr>
          <p:cNvPr id="3" name="Picture 2" descr="A black circle with white text&#10;&#10;Description automatically generated">
            <a:extLst>
              <a:ext uri="{FF2B5EF4-FFF2-40B4-BE49-F238E27FC236}">
                <a16:creationId xmlns:a16="http://schemas.microsoft.com/office/drawing/2014/main" id="{A377C6F2-ADDD-1231-3086-7306C0103769}"/>
              </a:ext>
            </a:extLst>
          </p:cNvPr>
          <p:cNvPicPr>
            <a:picLocks noGrp="1" noRot="1" noChangeAspect="1" noMove="1" noResize="1" noEditPoints="1" noAdjustHandles="1" noChangeArrowheads="1" noChangeShapeType="1" noCrop="1"/>
          </p:cNvPicPr>
          <p:nvPr/>
        </p:nvPicPr>
        <p:blipFill>
          <a:blip r:embed="rId3"/>
          <a:stretch>
            <a:fillRect/>
          </a:stretch>
        </p:blipFill>
        <p:spPr>
          <a:xfrm>
            <a:off x="10590212" y="5334000"/>
            <a:ext cx="1326865" cy="1333500"/>
          </a:xfrm>
          <a:prstGeom prst="rect">
            <a:avLst/>
          </a:prstGeom>
        </p:spPr>
      </p:pic>
      <p:sp>
        <p:nvSpPr>
          <p:cNvPr id="4" name="Title 4">
            <a:extLst>
              <a:ext uri="{FF2B5EF4-FFF2-40B4-BE49-F238E27FC236}">
                <a16:creationId xmlns:a16="http://schemas.microsoft.com/office/drawing/2014/main" id="{310A05C7-1947-4238-830F-6256FC6E08BF}"/>
              </a:ext>
            </a:extLst>
          </p:cNvPr>
          <p:cNvSpPr txBox="1">
            <a:spLocks/>
          </p:cNvSpPr>
          <p:nvPr/>
        </p:nvSpPr>
        <p:spPr>
          <a:xfrm>
            <a:off x="10482547" y="5666069"/>
            <a:ext cx="1326865" cy="1001431"/>
          </a:xfrm>
          <a:prstGeom prst="rect">
            <a:avLst/>
          </a:prstGeom>
        </p:spPr>
        <p:txBody>
          <a:bodyPr lIns="91440" tIns="45720" rIns="91440" bIns="45720" anchor="t">
            <a:normAutofit fontScale="97500"/>
          </a:bodyPr>
          <a:lst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a:lstStyle>
          <a:p>
            <a:pPr marL="228600">
              <a:lnSpc>
                <a:spcPct val="100000"/>
              </a:lnSpc>
              <a:spcAft>
                <a:spcPts val="0"/>
              </a:spcAft>
            </a:pPr>
            <a:r>
              <a:rPr lang="en-US" sz="4400" dirty="0">
                <a:solidFill>
                  <a:schemeClr val="bg1"/>
                </a:solidFill>
              </a:rPr>
              <a:t>9</a:t>
            </a:r>
          </a:p>
        </p:txBody>
      </p:sp>
    </p:spTree>
    <p:extLst>
      <p:ext uri="{BB962C8B-B14F-4D97-AF65-F5344CB8AC3E}">
        <p14:creationId xmlns:p14="http://schemas.microsoft.com/office/powerpoint/2010/main" val="289380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0555C-E705-C8FB-7F10-E52279D2508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495A230-F834-95C9-7B43-5D1630EFDE4D}"/>
              </a:ext>
            </a:extLst>
          </p:cNvPr>
          <p:cNvSpPr>
            <a:spLocks noGrp="1"/>
          </p:cNvSpPr>
          <p:nvPr>
            <p:ph type="body" sz="quarter" idx="23"/>
          </p:nvPr>
        </p:nvSpPr>
        <p:spPr>
          <a:xfrm>
            <a:off x="738654" y="2819400"/>
            <a:ext cx="10711516" cy="3205886"/>
          </a:xfrm>
        </p:spPr>
        <p:txBody>
          <a:bodyPr lIns="91440" tIns="45720" rIns="91440" bIns="45720" anchor="t">
            <a:noAutofit/>
          </a:bodyPr>
          <a:lstStyle/>
          <a:p>
            <a:pPr>
              <a:lnSpc>
                <a:spcPct val="100000"/>
              </a:lnSpc>
              <a:spcAft>
                <a:spcPts val="0"/>
              </a:spcAft>
            </a:pPr>
            <a:r>
              <a:rPr lang="en-US" sz="3700" dirty="0">
                <a:latin typeface="HelveticaNeueLT Std Lt"/>
              </a:rPr>
              <a:t>"In a universe of electrons and selfish genes, blind physical forces and genetic replication, some people are going to get hurt, other people are going to get lucky, and you won't find any rhyme or reason in it, nor any justice." </a:t>
            </a:r>
            <a:r>
              <a:rPr lang="en-US" sz="4000" dirty="0">
                <a:solidFill>
                  <a:srgbClr val="CFBEB2"/>
                </a:solidFill>
                <a:latin typeface="HelveticaNeueLT Std Lt"/>
              </a:rPr>
              <a:t>→</a:t>
            </a:r>
            <a:endParaRPr lang="en-US" sz="3700" dirty="0">
              <a:latin typeface="HelveticaNeueLT Std Lt"/>
            </a:endParaRPr>
          </a:p>
        </p:txBody>
      </p:sp>
      <p:sp>
        <p:nvSpPr>
          <p:cNvPr id="3" name="Text Placeholder 2">
            <a:extLst>
              <a:ext uri="{FF2B5EF4-FFF2-40B4-BE49-F238E27FC236}">
                <a16:creationId xmlns:a16="http://schemas.microsoft.com/office/drawing/2014/main" id="{D585F619-77C3-D3C3-2423-F855A303DB87}"/>
              </a:ext>
            </a:extLst>
          </p:cNvPr>
          <p:cNvSpPr>
            <a:spLocks noGrp="1"/>
          </p:cNvSpPr>
          <p:nvPr>
            <p:ph type="body" sz="quarter" idx="22"/>
          </p:nvPr>
        </p:nvSpPr>
        <p:spPr>
          <a:xfrm>
            <a:off x="640696" y="1406957"/>
            <a:ext cx="10940118" cy="757501"/>
          </a:xfrm>
        </p:spPr>
        <p:txBody>
          <a:bodyPr/>
          <a:lstStyle/>
          <a:p>
            <a:r>
              <a:rPr lang="en-US" sz="4800" dirty="0">
                <a:solidFill>
                  <a:srgbClr val="867A72"/>
                </a:solidFill>
              </a:rPr>
              <a:t>Richard Dawkins admits this:</a:t>
            </a:r>
            <a:endParaRPr lang="en-US" dirty="0"/>
          </a:p>
        </p:txBody>
      </p:sp>
    </p:spTree>
    <p:extLst>
      <p:ext uri="{BB962C8B-B14F-4D97-AF65-F5344CB8AC3E}">
        <p14:creationId xmlns:p14="http://schemas.microsoft.com/office/powerpoint/2010/main" val="338180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9BE22-B96D-C54F-AFD2-D1FE9FC4181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B3C-05AF-F616-1D02-CD99A79CA663}"/>
              </a:ext>
            </a:extLst>
          </p:cNvPr>
          <p:cNvSpPr>
            <a:spLocks noGrp="1"/>
          </p:cNvSpPr>
          <p:nvPr>
            <p:ph type="body" sz="quarter" idx="23"/>
          </p:nvPr>
        </p:nvSpPr>
        <p:spPr>
          <a:xfrm>
            <a:off x="738654" y="3124200"/>
            <a:ext cx="10711516" cy="2667000"/>
          </a:xfrm>
        </p:spPr>
        <p:txBody>
          <a:bodyPr lIns="91440" tIns="45720" rIns="91440" bIns="45720" anchor="t">
            <a:noAutofit/>
          </a:bodyPr>
          <a:lstStyle/>
          <a:p>
            <a:pPr>
              <a:lnSpc>
                <a:spcPct val="100000"/>
              </a:lnSpc>
              <a:spcAft>
                <a:spcPts val="0"/>
              </a:spcAft>
            </a:pPr>
            <a:r>
              <a:rPr lang="en-US" sz="3700" dirty="0">
                <a:latin typeface="HelveticaNeueLT Std Lt"/>
              </a:rPr>
              <a:t>"The universe that we observe has precisely the properties we should expect if there is, at [the] bottom, no design, no purpose, </a:t>
            </a:r>
            <a:r>
              <a:rPr lang="en-US" sz="3700" b="1" i="1" dirty="0">
                <a:latin typeface="HelveticaNeueLT Std Lt"/>
              </a:rPr>
              <a:t>no evil, no good</a:t>
            </a:r>
            <a:r>
              <a:rPr lang="en-US" sz="3700" dirty="0">
                <a:latin typeface="HelveticaNeueLT Std Lt"/>
              </a:rPr>
              <a:t>, nothing but pitiless indifference." (emphasis added)  </a:t>
            </a:r>
          </a:p>
          <a:p>
            <a:pPr>
              <a:lnSpc>
                <a:spcPct val="100000"/>
              </a:lnSpc>
              <a:spcAft>
                <a:spcPts val="0"/>
              </a:spcAft>
            </a:pPr>
            <a:endParaRPr lang="en-US" sz="3700" dirty="0"/>
          </a:p>
          <a:p>
            <a:pPr>
              <a:lnSpc>
                <a:spcPct val="100000"/>
              </a:lnSpc>
              <a:spcAft>
                <a:spcPts val="0"/>
              </a:spcAft>
            </a:pPr>
            <a:endParaRPr lang="en-US" sz="3700" dirty="0"/>
          </a:p>
        </p:txBody>
      </p:sp>
      <p:sp>
        <p:nvSpPr>
          <p:cNvPr id="3" name="Text Placeholder 2">
            <a:extLst>
              <a:ext uri="{FF2B5EF4-FFF2-40B4-BE49-F238E27FC236}">
                <a16:creationId xmlns:a16="http://schemas.microsoft.com/office/drawing/2014/main" id="{A1F03F34-65B8-326A-B0CC-2CA2F5083806}"/>
              </a:ext>
            </a:extLst>
          </p:cNvPr>
          <p:cNvSpPr>
            <a:spLocks noGrp="1"/>
          </p:cNvSpPr>
          <p:nvPr>
            <p:ph type="body" sz="quarter" idx="22"/>
          </p:nvPr>
        </p:nvSpPr>
        <p:spPr>
          <a:xfrm>
            <a:off x="640696" y="1406957"/>
            <a:ext cx="10940118" cy="757501"/>
          </a:xfrm>
        </p:spPr>
        <p:txBody>
          <a:bodyPr/>
          <a:lstStyle/>
          <a:p>
            <a:r>
              <a:rPr lang="en-US" sz="4800" dirty="0">
                <a:solidFill>
                  <a:srgbClr val="867A72"/>
                </a:solidFill>
              </a:rPr>
              <a:t>Richard Dawkins admits this:</a:t>
            </a:r>
            <a:endParaRPr lang="en-US" sz="4800" dirty="0"/>
          </a:p>
        </p:txBody>
      </p:sp>
    </p:spTree>
    <p:extLst>
      <p:ext uri="{BB962C8B-B14F-4D97-AF65-F5344CB8AC3E}">
        <p14:creationId xmlns:p14="http://schemas.microsoft.com/office/powerpoint/2010/main" val="287796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BBA0D-0FEE-4803-BEF1-48350446333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745E4EF-FC6E-8F93-0150-52A405502EC0}"/>
              </a:ext>
            </a:extLst>
          </p:cNvPr>
          <p:cNvSpPr>
            <a:spLocks noGrp="1"/>
          </p:cNvSpPr>
          <p:nvPr>
            <p:ph type="body" sz="quarter" idx="23"/>
          </p:nvPr>
        </p:nvSpPr>
        <p:spPr>
          <a:xfrm>
            <a:off x="738654" y="2286000"/>
            <a:ext cx="10711516" cy="3469843"/>
          </a:xfrm>
        </p:spPr>
        <p:txBody>
          <a:bodyPr/>
          <a:lstStyle/>
          <a:p>
            <a:pPr>
              <a:lnSpc>
                <a:spcPct val="100000"/>
              </a:lnSpc>
              <a:spcAft>
                <a:spcPts val="0"/>
              </a:spcAft>
            </a:pPr>
            <a:r>
              <a:rPr lang="en-US" sz="3700" dirty="0"/>
              <a:t>If they claim that we, because we believe the Bible is true, should use God's criteria for good and evil found in</a:t>
            </a:r>
            <a:r>
              <a:rPr lang="en-US" sz="3600" dirty="0">
                <a:solidFill>
                  <a:srgbClr val="CFBEB2"/>
                </a:solidFill>
              </a:rPr>
              <a:t> </a:t>
            </a:r>
            <a:r>
              <a:rPr lang="en-US" sz="3700" dirty="0"/>
              <a:t>the Bible to judge His actions, then their accusation fails because the Bible states that everything God does is in accordance with His will and thus is, by definition, good.</a:t>
            </a:r>
          </a:p>
        </p:txBody>
      </p:sp>
      <p:sp>
        <p:nvSpPr>
          <p:cNvPr id="3" name="Text Placeholder 2">
            <a:extLst>
              <a:ext uri="{FF2B5EF4-FFF2-40B4-BE49-F238E27FC236}">
                <a16:creationId xmlns:a16="http://schemas.microsoft.com/office/drawing/2014/main" id="{8C46D23F-752E-806A-2CC1-5B8D3B1D3F82}"/>
              </a:ext>
            </a:extLst>
          </p:cNvPr>
          <p:cNvSpPr>
            <a:spLocks noGrp="1"/>
          </p:cNvSpPr>
          <p:nvPr>
            <p:ph type="body" sz="quarter" idx="22"/>
          </p:nvPr>
        </p:nvSpPr>
        <p:spPr>
          <a:xfrm>
            <a:off x="640696" y="1406957"/>
            <a:ext cx="10940118" cy="757501"/>
          </a:xfrm>
        </p:spPr>
        <p:txBody>
          <a:bodyPr/>
          <a:lstStyle/>
          <a:p>
            <a:r>
              <a:rPr lang="en-US" sz="4800" dirty="0">
                <a:solidFill>
                  <a:srgbClr val="867A72"/>
                </a:solidFill>
              </a:rPr>
              <a:t>Problem for Critic of </a:t>
            </a:r>
            <a:r>
              <a:rPr lang="en-US" sz="4800" dirty="0" err="1">
                <a:solidFill>
                  <a:srgbClr val="867A72"/>
                </a:solidFill>
              </a:rPr>
              <a:t>GoD</a:t>
            </a:r>
            <a:endParaRPr lang="en-US" sz="4800" dirty="0"/>
          </a:p>
        </p:txBody>
      </p:sp>
    </p:spTree>
    <p:extLst>
      <p:ext uri="{BB962C8B-B14F-4D97-AF65-F5344CB8AC3E}">
        <p14:creationId xmlns:p14="http://schemas.microsoft.com/office/powerpoint/2010/main" val="369638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914400"/>
            <a:ext cx="12188825" cy="4419600"/>
          </a:xfrm>
        </p:spPr>
        <p:txBody>
          <a:bodyPr anchor="ctr">
            <a:noAutofit/>
          </a:bodyPr>
          <a:lstStyle/>
          <a:p>
            <a:pPr marR="0">
              <a:lnSpc>
                <a:spcPct val="150000"/>
              </a:lnSpc>
              <a:spcBef>
                <a:spcPts val="0"/>
              </a:spcBef>
              <a:spcAft>
                <a:spcPts val="0"/>
              </a:spcAft>
            </a:pPr>
            <a:r>
              <a:rPr lang="en-US" sz="4500" dirty="0"/>
              <a:t>1. THE GOD OF THE BIBLE IS </a:t>
            </a:r>
            <a:r>
              <a:rPr lang="en-US" sz="4500" u="sng" dirty="0"/>
              <a:t>UNCHANGING</a:t>
            </a:r>
            <a:r>
              <a:rPr lang="en-US" sz="4500" dirty="0"/>
              <a:t>.</a:t>
            </a:r>
          </a:p>
        </p:txBody>
      </p:sp>
    </p:spTree>
    <p:extLst>
      <p:ext uri="{BB962C8B-B14F-4D97-AF65-F5344CB8AC3E}">
        <p14:creationId xmlns:p14="http://schemas.microsoft.com/office/powerpoint/2010/main" val="1132803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42473-3755-FB9E-C00C-D7F2469792F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BB1DF32-2595-D6A0-8863-522D5AC27D63}"/>
              </a:ext>
            </a:extLst>
          </p:cNvPr>
          <p:cNvSpPr>
            <a:spLocks noGrp="1"/>
          </p:cNvSpPr>
          <p:nvPr>
            <p:ph type="body" sz="quarter" idx="23"/>
          </p:nvPr>
        </p:nvSpPr>
        <p:spPr>
          <a:xfrm>
            <a:off x="1674812" y="2546889"/>
            <a:ext cx="8458200" cy="3320511"/>
          </a:xfrm>
        </p:spPr>
        <p:txBody>
          <a:bodyPr tIns="0"/>
          <a:lstStyle/>
          <a:p>
            <a:pPr marL="571500" indent="-571500" algn="l">
              <a:spcAft>
                <a:spcPts val="0"/>
              </a:spcAft>
              <a:buFont typeface="Arial" panose="020B0604020202020204" pitchFamily="34" charset="0"/>
              <a:buChar char="•"/>
            </a:pPr>
            <a:r>
              <a:rPr lang="en-US" sz="3900" dirty="0"/>
              <a:t>God's Character is Unchanging</a:t>
            </a:r>
          </a:p>
          <a:p>
            <a:pPr marL="571500" indent="-571500" algn="l">
              <a:spcAft>
                <a:spcPts val="0"/>
              </a:spcAft>
              <a:buFont typeface="Arial" panose="020B0604020202020204" pitchFamily="34" charset="0"/>
              <a:buChar char="•"/>
            </a:pPr>
            <a:r>
              <a:rPr lang="en-US" sz="3900" dirty="0"/>
              <a:t>God's Will is Unchanging</a:t>
            </a:r>
          </a:p>
          <a:p>
            <a:pPr marL="571500" indent="-571500" algn="l">
              <a:spcAft>
                <a:spcPts val="0"/>
              </a:spcAft>
              <a:buFont typeface="Arial" panose="020B0604020202020204" pitchFamily="34" charset="0"/>
              <a:buChar char="•"/>
            </a:pPr>
            <a:r>
              <a:rPr lang="en-US" sz="3900" dirty="0"/>
              <a:t>God’s Promises are Unchanging</a:t>
            </a:r>
          </a:p>
        </p:txBody>
      </p:sp>
      <p:sp>
        <p:nvSpPr>
          <p:cNvPr id="3" name="Text Placeholder 2">
            <a:extLst>
              <a:ext uri="{FF2B5EF4-FFF2-40B4-BE49-F238E27FC236}">
                <a16:creationId xmlns:a16="http://schemas.microsoft.com/office/drawing/2014/main" id="{815E0C7A-5A15-42DA-29E5-F435DBF71FE1}"/>
              </a:ext>
            </a:extLst>
          </p:cNvPr>
          <p:cNvSpPr>
            <a:spLocks noGrp="1"/>
          </p:cNvSpPr>
          <p:nvPr>
            <p:ph type="body" sz="quarter" idx="22"/>
          </p:nvPr>
        </p:nvSpPr>
        <p:spPr>
          <a:xfrm>
            <a:off x="1559050" y="1103588"/>
            <a:ext cx="9945562" cy="757501"/>
          </a:xfrm>
        </p:spPr>
        <p:txBody>
          <a:bodyPr/>
          <a:lstStyle/>
          <a:p>
            <a:pPr algn="l">
              <a:lnSpc>
                <a:spcPct val="100000"/>
              </a:lnSpc>
            </a:pPr>
            <a:r>
              <a:rPr lang="en-US" sz="4000" b="1" dirty="0"/>
              <a:t>THE GOD OF THE BIBLE IS UNCHANGING:</a:t>
            </a:r>
            <a:endParaRPr lang="en-US" sz="4000" dirty="0"/>
          </a:p>
        </p:txBody>
      </p:sp>
    </p:spTree>
    <p:extLst>
      <p:ext uri="{BB962C8B-B14F-4D97-AF65-F5344CB8AC3E}">
        <p14:creationId xmlns:p14="http://schemas.microsoft.com/office/powerpoint/2010/main" val="404797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25119-8BE5-76DC-DE07-33436D2BBBA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251339A-C6A0-2AA3-CE88-57BF207C5A03}"/>
              </a:ext>
            </a:extLst>
          </p:cNvPr>
          <p:cNvSpPr>
            <a:spLocks noGrp="1"/>
          </p:cNvSpPr>
          <p:nvPr>
            <p:ph type="body" sz="quarter" idx="23"/>
          </p:nvPr>
        </p:nvSpPr>
        <p:spPr>
          <a:xfrm>
            <a:off x="1674812" y="2546889"/>
            <a:ext cx="8458200" cy="3320511"/>
          </a:xfrm>
        </p:spPr>
        <p:txBody>
          <a:bodyPr lIns="91440" tIns="0" rIns="91440" bIns="45720" anchor="t">
            <a:noAutofit/>
          </a:bodyPr>
          <a:lstStyle/>
          <a:p>
            <a:pPr marL="571500" indent="-571500" algn="l">
              <a:spcAft>
                <a:spcPts val="0"/>
              </a:spcAft>
              <a:buFont typeface="Arial" panose="020B0604020202020204" pitchFamily="34" charset="0"/>
              <a:buChar char="•"/>
            </a:pPr>
            <a:r>
              <a:rPr lang="en-US" sz="3900" dirty="0"/>
              <a:t>God's Character is Unchanging</a:t>
            </a:r>
          </a:p>
          <a:p>
            <a:pPr marL="1180465" lvl="1" indent="-571500">
              <a:spcAft>
                <a:spcPts val="0"/>
              </a:spcAft>
              <a:buFont typeface="Arial" panose="020B0604020202020204" pitchFamily="34" charset="0"/>
              <a:buChar char="•"/>
            </a:pPr>
            <a:r>
              <a:rPr lang="en-US" sz="3100" b="0" dirty="0">
                <a:solidFill>
                  <a:schemeClr val="tx1"/>
                </a:solidFill>
              </a:rPr>
              <a:t>Psalm 119:142</a:t>
            </a:r>
          </a:p>
          <a:p>
            <a:pPr marL="1180465" lvl="1" indent="-571500">
              <a:spcAft>
                <a:spcPts val="0"/>
              </a:spcAft>
              <a:buFont typeface="Arial" panose="020B0604020202020204" pitchFamily="34" charset="0"/>
              <a:buChar char="•"/>
            </a:pPr>
            <a:r>
              <a:rPr lang="en-US" sz="3100" b="0" dirty="0">
                <a:solidFill>
                  <a:schemeClr val="tx1"/>
                </a:solidFill>
              </a:rPr>
              <a:t>James 1:17</a:t>
            </a:r>
          </a:p>
          <a:p>
            <a:pPr marL="1180465" lvl="1" indent="-571500">
              <a:spcAft>
                <a:spcPts val="0"/>
              </a:spcAft>
              <a:buFont typeface="Arial" panose="020B0604020202020204" pitchFamily="34" charset="0"/>
              <a:buChar char="•"/>
            </a:pPr>
            <a:r>
              <a:rPr lang="en-US" sz="3100" b="0" dirty="0">
                <a:solidFill>
                  <a:schemeClr val="tx1"/>
                </a:solidFill>
              </a:rPr>
              <a:t>Hebrews 13:8</a:t>
            </a:r>
          </a:p>
          <a:p>
            <a:pPr marL="1180465" lvl="1" indent="-571500">
              <a:spcAft>
                <a:spcPts val="0"/>
              </a:spcAft>
              <a:buFont typeface="Arial" panose="020B0604020202020204" pitchFamily="34" charset="0"/>
              <a:buChar char="•"/>
            </a:pPr>
            <a:r>
              <a:rPr lang="en-US" sz="3100" b="0" dirty="0">
                <a:solidFill>
                  <a:schemeClr val="tx1"/>
                </a:solidFill>
              </a:rPr>
              <a:t>Compassion in Jonah</a:t>
            </a:r>
          </a:p>
          <a:p>
            <a:pPr marL="1180465" lvl="1" indent="-571500">
              <a:spcAft>
                <a:spcPts val="0"/>
              </a:spcAft>
              <a:buFont typeface="Arial" panose="020B0604020202020204" pitchFamily="34" charset="0"/>
              <a:buChar char="•"/>
            </a:pPr>
            <a:r>
              <a:rPr lang="en-US" sz="3100" b="0" dirty="0">
                <a:solidFill>
                  <a:schemeClr val="tx1"/>
                </a:solidFill>
              </a:rPr>
              <a:t>Judgment in Revelation</a:t>
            </a:r>
          </a:p>
        </p:txBody>
      </p:sp>
      <p:sp>
        <p:nvSpPr>
          <p:cNvPr id="3" name="Text Placeholder 2">
            <a:extLst>
              <a:ext uri="{FF2B5EF4-FFF2-40B4-BE49-F238E27FC236}">
                <a16:creationId xmlns:a16="http://schemas.microsoft.com/office/drawing/2014/main" id="{049848AD-D624-E560-6BFC-A5DD6BE60C1D}"/>
              </a:ext>
            </a:extLst>
          </p:cNvPr>
          <p:cNvSpPr>
            <a:spLocks noGrp="1"/>
          </p:cNvSpPr>
          <p:nvPr>
            <p:ph type="body" sz="quarter" idx="22"/>
          </p:nvPr>
        </p:nvSpPr>
        <p:spPr>
          <a:xfrm>
            <a:off x="1559050" y="1103588"/>
            <a:ext cx="9945562" cy="757501"/>
          </a:xfrm>
        </p:spPr>
        <p:txBody>
          <a:bodyPr/>
          <a:lstStyle/>
          <a:p>
            <a:pPr algn="l">
              <a:lnSpc>
                <a:spcPct val="100000"/>
              </a:lnSpc>
            </a:pPr>
            <a:r>
              <a:rPr lang="en-US" sz="4000" b="1" dirty="0"/>
              <a:t>THE GOD OF THE BIBLE IS UNCHANGING:</a:t>
            </a:r>
            <a:endParaRPr lang="en-US" sz="4000" dirty="0"/>
          </a:p>
        </p:txBody>
      </p:sp>
    </p:spTree>
    <p:extLst>
      <p:ext uri="{BB962C8B-B14F-4D97-AF65-F5344CB8AC3E}">
        <p14:creationId xmlns:p14="http://schemas.microsoft.com/office/powerpoint/2010/main" val="12142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58E67-5BE1-3038-8584-61646447E2C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5CDD17E-86A5-061D-C2C5-7953E84D66F3}"/>
              </a:ext>
            </a:extLst>
          </p:cNvPr>
          <p:cNvSpPr>
            <a:spLocks noGrp="1"/>
          </p:cNvSpPr>
          <p:nvPr>
            <p:ph type="body" sz="quarter" idx="23"/>
          </p:nvPr>
        </p:nvSpPr>
        <p:spPr>
          <a:xfrm>
            <a:off x="1674812" y="2546889"/>
            <a:ext cx="8458200" cy="3320511"/>
          </a:xfrm>
        </p:spPr>
        <p:txBody>
          <a:bodyPr lIns="91440" tIns="0" rIns="91440" bIns="45720" anchor="t">
            <a:noAutofit/>
          </a:bodyPr>
          <a:lstStyle/>
          <a:p>
            <a:pPr marL="571500" indent="-571500" algn="l">
              <a:spcAft>
                <a:spcPts val="0"/>
              </a:spcAft>
              <a:buFont typeface="Arial" panose="020B0604020202020204" pitchFamily="34" charset="0"/>
              <a:buChar char="•"/>
            </a:pPr>
            <a:r>
              <a:rPr lang="en-US" sz="3900" dirty="0"/>
              <a:t>God's Character is Unchanging</a:t>
            </a:r>
          </a:p>
          <a:p>
            <a:pPr marL="571500" indent="-571500" algn="l">
              <a:spcAft>
                <a:spcPts val="0"/>
              </a:spcAft>
              <a:buFont typeface="Arial" panose="020B0604020202020204" pitchFamily="34" charset="0"/>
              <a:buChar char="•"/>
            </a:pPr>
            <a:r>
              <a:rPr lang="en-US" sz="3900" dirty="0"/>
              <a:t>God's Will is Unchanging</a:t>
            </a:r>
          </a:p>
          <a:p>
            <a:pPr marL="1180465" lvl="1" indent="-571500">
              <a:spcAft>
                <a:spcPts val="0"/>
              </a:spcAft>
              <a:buFont typeface="Arial" panose="020B0604020202020204" pitchFamily="34" charset="0"/>
              <a:buChar char="•"/>
            </a:pPr>
            <a:r>
              <a:rPr lang="en-US" sz="3100" b="0" dirty="0">
                <a:solidFill>
                  <a:schemeClr val="tx1"/>
                </a:solidFill>
              </a:rPr>
              <a:t>Numbers 23:19</a:t>
            </a:r>
          </a:p>
          <a:p>
            <a:pPr marL="1180465" lvl="1" indent="-571500">
              <a:spcAft>
                <a:spcPts val="0"/>
              </a:spcAft>
              <a:buFont typeface="Arial" panose="020B0604020202020204" pitchFamily="34" charset="0"/>
              <a:buChar char="•"/>
            </a:pPr>
            <a:r>
              <a:rPr lang="en-US" sz="3100" b="0" dirty="0">
                <a:solidFill>
                  <a:schemeClr val="tx1"/>
                </a:solidFill>
              </a:rPr>
              <a:t>1 Samuel 15</a:t>
            </a:r>
          </a:p>
        </p:txBody>
      </p:sp>
      <p:sp>
        <p:nvSpPr>
          <p:cNvPr id="3" name="Text Placeholder 2">
            <a:extLst>
              <a:ext uri="{FF2B5EF4-FFF2-40B4-BE49-F238E27FC236}">
                <a16:creationId xmlns:a16="http://schemas.microsoft.com/office/drawing/2014/main" id="{5B4B4418-C012-0BB5-698D-8752A451BE88}"/>
              </a:ext>
            </a:extLst>
          </p:cNvPr>
          <p:cNvSpPr>
            <a:spLocks noGrp="1"/>
          </p:cNvSpPr>
          <p:nvPr>
            <p:ph type="body" sz="quarter" idx="22"/>
          </p:nvPr>
        </p:nvSpPr>
        <p:spPr>
          <a:xfrm>
            <a:off x="1559050" y="1103588"/>
            <a:ext cx="9945562" cy="757501"/>
          </a:xfrm>
        </p:spPr>
        <p:txBody>
          <a:bodyPr/>
          <a:lstStyle/>
          <a:p>
            <a:pPr algn="l">
              <a:lnSpc>
                <a:spcPct val="100000"/>
              </a:lnSpc>
            </a:pPr>
            <a:r>
              <a:rPr lang="en-US" sz="4000" b="1" dirty="0"/>
              <a:t>THE GOD OF THE BIBLE IS UNCHANGING:</a:t>
            </a:r>
            <a:endParaRPr lang="en-US" sz="4000" dirty="0"/>
          </a:p>
        </p:txBody>
      </p:sp>
    </p:spTree>
    <p:extLst>
      <p:ext uri="{BB962C8B-B14F-4D97-AF65-F5344CB8AC3E}">
        <p14:creationId xmlns:p14="http://schemas.microsoft.com/office/powerpoint/2010/main" val="850362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AAD93-BC64-5C8C-97AA-F7DD6C602A3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0D9EF0A-C330-EA96-D4D0-3611EAB80847}"/>
              </a:ext>
            </a:extLst>
          </p:cNvPr>
          <p:cNvSpPr>
            <a:spLocks noGrp="1"/>
          </p:cNvSpPr>
          <p:nvPr>
            <p:ph type="body" sz="quarter" idx="23"/>
          </p:nvPr>
        </p:nvSpPr>
        <p:spPr>
          <a:xfrm>
            <a:off x="1674812" y="2546889"/>
            <a:ext cx="8458200" cy="3320511"/>
          </a:xfrm>
        </p:spPr>
        <p:txBody>
          <a:bodyPr lIns="91440" tIns="0" rIns="91440" bIns="45720" anchor="t">
            <a:noAutofit/>
          </a:bodyPr>
          <a:lstStyle/>
          <a:p>
            <a:pPr marL="571500" indent="-571500" algn="l">
              <a:spcAft>
                <a:spcPts val="0"/>
              </a:spcAft>
              <a:buFont typeface="Arial" panose="020B0604020202020204" pitchFamily="34" charset="0"/>
              <a:buChar char="•"/>
            </a:pPr>
            <a:r>
              <a:rPr lang="en-US" sz="3900" dirty="0"/>
              <a:t>God's Character is Unchanging</a:t>
            </a:r>
          </a:p>
          <a:p>
            <a:pPr marL="571500" indent="-571500" algn="l">
              <a:spcAft>
                <a:spcPts val="0"/>
              </a:spcAft>
              <a:buFont typeface="Arial" panose="020B0604020202020204" pitchFamily="34" charset="0"/>
              <a:buChar char="•"/>
            </a:pPr>
            <a:r>
              <a:rPr lang="en-US" sz="3900" dirty="0"/>
              <a:t>God's Will is Unchanging</a:t>
            </a:r>
          </a:p>
          <a:p>
            <a:pPr marL="571500" indent="-571500" algn="l">
              <a:spcAft>
                <a:spcPts val="0"/>
              </a:spcAft>
              <a:buFont typeface="Arial" panose="020B0604020202020204" pitchFamily="34" charset="0"/>
              <a:buChar char="•"/>
            </a:pPr>
            <a:r>
              <a:rPr lang="en-US" sz="3900" dirty="0"/>
              <a:t>God’s Promises are Unchanging</a:t>
            </a:r>
          </a:p>
          <a:p>
            <a:pPr marL="1180465" lvl="1" indent="-571500">
              <a:spcAft>
                <a:spcPts val="0"/>
              </a:spcAft>
              <a:buFont typeface="Arial" panose="020B0604020202020204" pitchFamily="34" charset="0"/>
              <a:buChar char="•"/>
            </a:pPr>
            <a:r>
              <a:rPr lang="en-US" sz="3100" b="0" dirty="0">
                <a:solidFill>
                  <a:schemeClr val="tx1"/>
                </a:solidFill>
              </a:rPr>
              <a:t>Micah 7:20</a:t>
            </a:r>
          </a:p>
          <a:p>
            <a:pPr marL="1180465" lvl="1" indent="-571500">
              <a:spcAft>
                <a:spcPts val="0"/>
              </a:spcAft>
              <a:buFont typeface="Arial" panose="020B0604020202020204" pitchFamily="34" charset="0"/>
              <a:buChar char="•"/>
            </a:pPr>
            <a:r>
              <a:rPr lang="en-US" sz="3100" b="0" dirty="0">
                <a:solidFill>
                  <a:schemeClr val="tx1"/>
                </a:solidFill>
              </a:rPr>
              <a:t>Malachi 3:6</a:t>
            </a:r>
          </a:p>
        </p:txBody>
      </p:sp>
      <p:sp>
        <p:nvSpPr>
          <p:cNvPr id="3" name="Text Placeholder 2">
            <a:extLst>
              <a:ext uri="{FF2B5EF4-FFF2-40B4-BE49-F238E27FC236}">
                <a16:creationId xmlns:a16="http://schemas.microsoft.com/office/drawing/2014/main" id="{DBE2AA47-4062-254D-CAAB-4D8ED60409DF}"/>
              </a:ext>
            </a:extLst>
          </p:cNvPr>
          <p:cNvSpPr>
            <a:spLocks noGrp="1"/>
          </p:cNvSpPr>
          <p:nvPr>
            <p:ph type="body" sz="quarter" idx="22"/>
          </p:nvPr>
        </p:nvSpPr>
        <p:spPr>
          <a:xfrm>
            <a:off x="1559050" y="1103588"/>
            <a:ext cx="9945562" cy="757501"/>
          </a:xfrm>
        </p:spPr>
        <p:txBody>
          <a:bodyPr/>
          <a:lstStyle/>
          <a:p>
            <a:pPr algn="l">
              <a:lnSpc>
                <a:spcPct val="100000"/>
              </a:lnSpc>
            </a:pPr>
            <a:r>
              <a:rPr lang="en-US" sz="4000" b="1" dirty="0"/>
              <a:t>THE GOD OF THE BIBLE IS UNCHANGING:</a:t>
            </a:r>
            <a:endParaRPr lang="en-US" sz="4000" dirty="0"/>
          </a:p>
        </p:txBody>
      </p:sp>
    </p:spTree>
    <p:extLst>
      <p:ext uri="{BB962C8B-B14F-4D97-AF65-F5344CB8AC3E}">
        <p14:creationId xmlns:p14="http://schemas.microsoft.com/office/powerpoint/2010/main" val="122415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77A17-F2D7-1D05-2EE9-F957F094D4A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CBAB3ED-9070-F297-3949-E22668FCF64D}"/>
              </a:ext>
            </a:extLst>
          </p:cNvPr>
          <p:cNvSpPr>
            <a:spLocks noGrp="1"/>
          </p:cNvSpPr>
          <p:nvPr>
            <p:ph type="body" sz="quarter" idx="23"/>
          </p:nvPr>
        </p:nvSpPr>
        <p:spPr>
          <a:xfrm>
            <a:off x="1008062" y="1752600"/>
            <a:ext cx="10248900" cy="4114801"/>
          </a:xfrm>
        </p:spPr>
        <p:txBody>
          <a:bodyPr tIns="0"/>
          <a:lstStyle/>
          <a:p>
            <a:pPr algn="l">
              <a:lnSpc>
                <a:spcPct val="100000"/>
              </a:lnSpc>
              <a:spcAft>
                <a:spcPts val="0"/>
              </a:spcAft>
            </a:pPr>
            <a:r>
              <a:rPr lang="en-US" sz="3900" dirty="0"/>
              <a:t>. . . God is immutable [unchanging] in </a:t>
            </a:r>
          </a:p>
          <a:p>
            <a:pPr algn="l">
              <a:lnSpc>
                <a:spcPct val="100000"/>
              </a:lnSpc>
              <a:spcAft>
                <a:spcPts val="0"/>
              </a:spcAft>
            </a:pPr>
            <a:r>
              <a:rPr lang="en-US" sz="3900" dirty="0"/>
              <a:t>His attributes. Whatever the attributes of God were before the universe was called into existence, they are precisely the same now </a:t>
            </a:r>
          </a:p>
          <a:p>
            <a:pPr algn="l">
              <a:lnSpc>
                <a:spcPct val="100000"/>
              </a:lnSpc>
              <a:spcAft>
                <a:spcPts val="0"/>
              </a:spcAft>
            </a:pPr>
            <a:r>
              <a:rPr lang="en-US" sz="3900" dirty="0"/>
              <a:t>and will remain so forever. Necessarily so, for they are the very perfections, the essential qualities of His being. </a:t>
            </a:r>
            <a:r>
              <a:rPr lang="en-US" sz="4000" dirty="0">
                <a:solidFill>
                  <a:srgbClr val="CFBEB2"/>
                </a:solidFill>
              </a:rPr>
              <a:t>→</a:t>
            </a:r>
            <a:endParaRPr lang="en-US" sz="3900" dirty="0"/>
          </a:p>
        </p:txBody>
      </p:sp>
      <p:sp>
        <p:nvSpPr>
          <p:cNvPr id="3" name="Text Placeholder 2">
            <a:extLst>
              <a:ext uri="{FF2B5EF4-FFF2-40B4-BE49-F238E27FC236}">
                <a16:creationId xmlns:a16="http://schemas.microsoft.com/office/drawing/2014/main" id="{F5FF8627-C8AC-AC51-8006-CCAC04EF3874}"/>
              </a:ext>
            </a:extLst>
          </p:cNvPr>
          <p:cNvSpPr>
            <a:spLocks noGrp="1"/>
          </p:cNvSpPr>
          <p:nvPr>
            <p:ph type="body" sz="quarter" idx="22"/>
          </p:nvPr>
        </p:nvSpPr>
        <p:spPr>
          <a:xfrm>
            <a:off x="455612" y="842699"/>
            <a:ext cx="11353800" cy="757501"/>
          </a:xfrm>
        </p:spPr>
        <p:txBody>
          <a:bodyPr/>
          <a:lstStyle/>
          <a:p>
            <a:pPr>
              <a:lnSpc>
                <a:spcPct val="100000"/>
              </a:lnSpc>
            </a:pPr>
            <a:r>
              <a:rPr lang="en-US" sz="4000" b="1" dirty="0"/>
              <a:t>ARTHUR PINK:</a:t>
            </a:r>
            <a:endParaRPr lang="en-US" sz="4000" dirty="0"/>
          </a:p>
        </p:txBody>
      </p:sp>
    </p:spTree>
    <p:extLst>
      <p:ext uri="{BB962C8B-B14F-4D97-AF65-F5344CB8AC3E}">
        <p14:creationId xmlns:p14="http://schemas.microsoft.com/office/powerpoint/2010/main" val="2493655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13BB9-55C5-BE48-5B62-1F71AC5A636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AE46A57-3AB9-A30B-CFAA-1E4F50ACBAA3}"/>
              </a:ext>
            </a:extLst>
          </p:cNvPr>
          <p:cNvSpPr>
            <a:spLocks noGrp="1"/>
          </p:cNvSpPr>
          <p:nvPr>
            <p:ph type="body" sz="quarter" idx="23"/>
          </p:nvPr>
        </p:nvSpPr>
        <p:spPr>
          <a:xfrm>
            <a:off x="1046162" y="1752600"/>
            <a:ext cx="10172700" cy="4114801"/>
          </a:xfrm>
        </p:spPr>
        <p:txBody>
          <a:bodyPr tIns="0"/>
          <a:lstStyle/>
          <a:p>
            <a:pPr algn="l">
              <a:lnSpc>
                <a:spcPct val="100000"/>
              </a:lnSpc>
              <a:spcAft>
                <a:spcPts val="0"/>
              </a:spcAft>
            </a:pPr>
            <a:r>
              <a:rPr lang="en-US" sz="3900" dirty="0"/>
              <a:t>Semper idem (always the same) is written across every one of them. His power is unabated, His wisdom undiminished, His holiness unsullied. The attributes of God can no more change than [His] deity can cease to be. </a:t>
            </a:r>
          </a:p>
        </p:txBody>
      </p:sp>
      <p:sp>
        <p:nvSpPr>
          <p:cNvPr id="3" name="Text Placeholder 2">
            <a:extLst>
              <a:ext uri="{FF2B5EF4-FFF2-40B4-BE49-F238E27FC236}">
                <a16:creationId xmlns:a16="http://schemas.microsoft.com/office/drawing/2014/main" id="{7FBCB721-59D5-E36C-6960-DC797743C473}"/>
              </a:ext>
            </a:extLst>
          </p:cNvPr>
          <p:cNvSpPr>
            <a:spLocks noGrp="1"/>
          </p:cNvSpPr>
          <p:nvPr>
            <p:ph type="body" sz="quarter" idx="22"/>
          </p:nvPr>
        </p:nvSpPr>
        <p:spPr>
          <a:xfrm>
            <a:off x="455612" y="842699"/>
            <a:ext cx="11353800" cy="757501"/>
          </a:xfrm>
        </p:spPr>
        <p:txBody>
          <a:bodyPr/>
          <a:lstStyle/>
          <a:p>
            <a:pPr>
              <a:lnSpc>
                <a:spcPct val="100000"/>
              </a:lnSpc>
            </a:pPr>
            <a:r>
              <a:rPr lang="en-US" sz="4000" b="1" dirty="0"/>
              <a:t>ARTHUR PINK:</a:t>
            </a:r>
            <a:endParaRPr lang="en-US" sz="4000" dirty="0"/>
          </a:p>
        </p:txBody>
      </p:sp>
    </p:spTree>
    <p:extLst>
      <p:ext uri="{BB962C8B-B14F-4D97-AF65-F5344CB8AC3E}">
        <p14:creationId xmlns:p14="http://schemas.microsoft.com/office/powerpoint/2010/main" val="122389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6F8FC01A-4464-FE7D-347A-2EDBB5C03E7C}"/>
              </a:ext>
            </a:extLst>
          </p:cNvPr>
          <p:cNvSpPr>
            <a:spLocks noGrp="1"/>
          </p:cNvSpPr>
          <p:nvPr>
            <p:ph type="body" sz="quarter" idx="22"/>
          </p:nvPr>
        </p:nvSpPr>
        <p:spPr>
          <a:xfrm>
            <a:off x="624353" y="1295400"/>
            <a:ext cx="10940118" cy="2286000"/>
          </a:xfrm>
        </p:spPr>
        <p:txBody>
          <a:bodyPr/>
          <a:lstStyle/>
          <a:p>
            <a:r>
              <a:rPr lang="en-US" sz="3500" b="0" dirty="0">
                <a:solidFill>
                  <a:srgbClr val="867A72"/>
                </a:solidFill>
              </a:rPr>
              <a:t>Answering the </a:t>
            </a:r>
          </a:p>
          <a:p>
            <a:r>
              <a:rPr lang="en-US" dirty="0">
                <a:solidFill>
                  <a:srgbClr val="867A72"/>
                </a:solidFill>
              </a:rPr>
              <a:t>tough questions </a:t>
            </a:r>
          </a:p>
          <a:p>
            <a:r>
              <a:rPr lang="en-US" sz="4000" dirty="0">
                <a:solidFill>
                  <a:srgbClr val="867A72"/>
                </a:solidFill>
              </a:rPr>
              <a:t>about Christianity</a:t>
            </a:r>
          </a:p>
          <a:p>
            <a:endParaRPr lang="en-US" sz="4000" dirty="0">
              <a:solidFill>
                <a:schemeClr val="accent4">
                  <a:lumMod val="50000"/>
                </a:schemeClr>
              </a:solidFill>
            </a:endParaRPr>
          </a:p>
          <a:p>
            <a:pPr>
              <a:lnSpc>
                <a:spcPct val="100000"/>
              </a:lnSpc>
            </a:pPr>
            <a:endParaRPr lang="en-US" sz="4000" b="0" dirty="0">
              <a:solidFill>
                <a:schemeClr val="accent3"/>
              </a:solidFill>
              <a:latin typeface="Montserrat Light" pitchFamily="2" charset="77"/>
            </a:endParaRPr>
          </a:p>
          <a:p>
            <a:pPr>
              <a:lnSpc>
                <a:spcPct val="100000"/>
              </a:lnSpc>
            </a:pPr>
            <a:r>
              <a:rPr lang="en-US" sz="4000" b="0" dirty="0">
                <a:solidFill>
                  <a:schemeClr val="accent3"/>
                </a:solidFill>
                <a:latin typeface="Montserrat Light" pitchFamily="2" charset="77"/>
              </a:rPr>
              <a:t>HOW CAN YOU BELIEVE IN THE GOD OF THE OLD TESTAMENT?</a:t>
            </a:r>
          </a:p>
        </p:txBody>
      </p:sp>
      <p:cxnSp>
        <p:nvCxnSpPr>
          <p:cNvPr id="6" name="Straight Connector 5">
            <a:extLst>
              <a:ext uri="{FF2B5EF4-FFF2-40B4-BE49-F238E27FC236}">
                <a16:creationId xmlns:a16="http://schemas.microsoft.com/office/drawing/2014/main" id="{E757916F-3EDE-E035-3341-E5C448291165}"/>
              </a:ext>
            </a:extLst>
          </p:cNvPr>
          <p:cNvCxnSpPr/>
          <p:nvPr/>
        </p:nvCxnSpPr>
        <p:spPr>
          <a:xfrm>
            <a:off x="4189412" y="38862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3228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DE642-E259-66E5-F402-E119E936BC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27F19E-C4F5-94A8-EC3D-E7A08DA8AE1F}"/>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BA01F072-4BC0-713A-44C6-B8C4DFC718FA}"/>
              </a:ext>
            </a:extLst>
          </p:cNvPr>
          <p:cNvSpPr>
            <a:spLocks noGrp="1"/>
          </p:cNvSpPr>
          <p:nvPr>
            <p:ph type="body" sz="quarter" idx="19"/>
          </p:nvPr>
        </p:nvSpPr>
        <p:spPr>
          <a:xfrm>
            <a:off x="4037013" y="457200"/>
            <a:ext cx="7315199" cy="5943600"/>
          </a:xfrm>
        </p:spPr>
        <p:txBody>
          <a:bodyPr anchor="ctr"/>
          <a:lstStyle/>
          <a:p>
            <a:r>
              <a:rPr lang="en-US" sz="4400" b="1" dirty="0"/>
              <a:t>How does God's unchanging nature assure you as a follower of Christ? </a:t>
            </a:r>
          </a:p>
        </p:txBody>
      </p:sp>
    </p:spTree>
    <p:extLst>
      <p:ext uri="{BB962C8B-B14F-4D97-AF65-F5344CB8AC3E}">
        <p14:creationId xmlns:p14="http://schemas.microsoft.com/office/powerpoint/2010/main" val="119131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FF67-88FF-49F6-A1C4-CB439A85897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0F1907-B67F-FE78-61A2-4A36F86DAADF}"/>
              </a:ext>
            </a:extLst>
          </p:cNvPr>
          <p:cNvSpPr>
            <a:spLocks noGrp="1"/>
          </p:cNvSpPr>
          <p:nvPr>
            <p:ph type="title"/>
          </p:nvPr>
        </p:nvSpPr>
        <p:spPr>
          <a:xfrm>
            <a:off x="-1" y="1143000"/>
            <a:ext cx="12188825" cy="4419600"/>
          </a:xfrm>
        </p:spPr>
        <p:txBody>
          <a:bodyPr anchor="ctr">
            <a:noAutofit/>
          </a:bodyPr>
          <a:lstStyle/>
          <a:p>
            <a:pPr marR="0">
              <a:lnSpc>
                <a:spcPct val="150000"/>
              </a:lnSpc>
              <a:spcBef>
                <a:spcPts val="0"/>
              </a:spcBef>
              <a:spcAft>
                <a:spcPts val="0"/>
              </a:spcAft>
            </a:pPr>
            <a:r>
              <a:rPr lang="en-US" sz="4500" dirty="0"/>
              <a:t>2. THE ACTS OF GOD IN THE OLD TESTAMENT REVEAL HIS </a:t>
            </a:r>
            <a:r>
              <a:rPr lang="en-US" sz="4500" u="sng" dirty="0"/>
              <a:t>LONGSUFFERING</a:t>
            </a:r>
            <a:r>
              <a:rPr lang="en-US" sz="4500" dirty="0"/>
              <a:t> AND HIS </a:t>
            </a:r>
            <a:r>
              <a:rPr lang="en-US" sz="4500" u="sng" dirty="0"/>
              <a:t>DESIRE</a:t>
            </a:r>
            <a:r>
              <a:rPr lang="en-US" sz="4500" dirty="0"/>
              <a:t> FOR OUR SALVATION.	</a:t>
            </a:r>
          </a:p>
        </p:txBody>
      </p:sp>
    </p:spTree>
    <p:extLst>
      <p:ext uri="{BB962C8B-B14F-4D97-AF65-F5344CB8AC3E}">
        <p14:creationId xmlns:p14="http://schemas.microsoft.com/office/powerpoint/2010/main" val="3445775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465C0-6855-61B8-2F25-CBB2F7AD520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96950BB-DF15-9A0C-A34E-8E7440E90E03}"/>
              </a:ext>
            </a:extLst>
          </p:cNvPr>
          <p:cNvGraphicFramePr>
            <a:graphicFrameLocks noGrp="1"/>
          </p:cNvGraphicFramePr>
          <p:nvPr>
            <p:extLst>
              <p:ext uri="{D42A27DB-BD31-4B8C-83A1-F6EECF244321}">
                <p14:modId xmlns:p14="http://schemas.microsoft.com/office/powerpoint/2010/main" val="2581762857"/>
              </p:ext>
            </p:extLst>
          </p:nvPr>
        </p:nvGraphicFramePr>
        <p:xfrm>
          <a:off x="912812" y="979452"/>
          <a:ext cx="10439400" cy="4340901"/>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414310582"/>
                    </a:ext>
                  </a:extLst>
                </a:gridCol>
                <a:gridCol w="2133600">
                  <a:extLst>
                    <a:ext uri="{9D8B030D-6E8A-4147-A177-3AD203B41FA5}">
                      <a16:colId xmlns:a16="http://schemas.microsoft.com/office/drawing/2014/main" val="585417070"/>
                    </a:ext>
                  </a:extLst>
                </a:gridCol>
                <a:gridCol w="5334000">
                  <a:extLst>
                    <a:ext uri="{9D8B030D-6E8A-4147-A177-3AD203B41FA5}">
                      <a16:colId xmlns:a16="http://schemas.microsoft.com/office/drawing/2014/main" val="2207582133"/>
                    </a:ext>
                  </a:extLst>
                </a:gridCol>
                <a:gridCol w="1600200">
                  <a:extLst>
                    <a:ext uri="{9D8B030D-6E8A-4147-A177-3AD203B41FA5}">
                      <a16:colId xmlns:a16="http://schemas.microsoft.com/office/drawing/2014/main" val="1341864201"/>
                    </a:ext>
                  </a:extLst>
                </a:gridCol>
              </a:tblGrid>
              <a:tr h="879828">
                <a:tc>
                  <a:txBody>
                    <a:bodyPr/>
                    <a:lstStyle/>
                    <a:p>
                      <a:pPr algn="ctr"/>
                      <a:r>
                        <a:rPr lang="en-US" sz="1500" dirty="0"/>
                        <a:t>Account</a:t>
                      </a:r>
                    </a:p>
                  </a:txBody>
                  <a:tcPr anchor="ctr"/>
                </a:tc>
                <a:tc>
                  <a:txBody>
                    <a:bodyPr/>
                    <a:lstStyle/>
                    <a:p>
                      <a:pPr algn="ctr"/>
                      <a:r>
                        <a:rPr lang="en-US" sz="1500" dirty="0"/>
                        <a:t>How were the people found guilty?</a:t>
                      </a:r>
                    </a:p>
                  </a:txBody>
                  <a:tcPr anchor="ctr"/>
                </a:tc>
                <a:tc>
                  <a:txBody>
                    <a:bodyPr/>
                    <a:lstStyle/>
                    <a:p>
                      <a:pPr algn="ctr"/>
                      <a:r>
                        <a:rPr lang="en-US" sz="1500" dirty="0"/>
                        <a:t>Longsuffering</a:t>
                      </a:r>
                    </a:p>
                  </a:txBody>
                  <a:tcPr anchor="ctr"/>
                </a:tc>
                <a:tc>
                  <a:txBody>
                    <a:bodyPr/>
                    <a:lstStyle/>
                    <a:p>
                      <a:pPr algn="ctr"/>
                      <a:r>
                        <a:rPr lang="en-US" sz="1500" dirty="0"/>
                        <a:t>Way of Salvation</a:t>
                      </a:r>
                    </a:p>
                  </a:txBody>
                  <a:tcPr anchor="ctr"/>
                </a:tc>
                <a:extLst>
                  <a:ext uri="{0D108BD9-81ED-4DB2-BD59-A6C34878D82A}">
                    <a16:rowId xmlns:a16="http://schemas.microsoft.com/office/drawing/2014/main" val="2375184624"/>
                  </a:ext>
                </a:extLst>
              </a:tr>
              <a:tr h="992193">
                <a:tc>
                  <a:txBody>
                    <a:bodyPr/>
                    <a:lstStyle/>
                    <a:p>
                      <a:pPr algn="ctr">
                        <a:lnSpc>
                          <a:spcPct val="100000"/>
                        </a:lnSpc>
                        <a:spcBef>
                          <a:spcPts val="600"/>
                        </a:spcBef>
                        <a:spcAft>
                          <a:spcPts val="600"/>
                        </a:spcAft>
                      </a:pPr>
                      <a:r>
                        <a:rPr lang="en-US" sz="1500" dirty="0"/>
                        <a:t>Flood</a:t>
                      </a:r>
                    </a:p>
                  </a:txBody>
                  <a:tcPr anchor="ctr"/>
                </a:tc>
                <a:tc>
                  <a:txBody>
                    <a:bodyPr/>
                    <a:lstStyle/>
                    <a:p>
                      <a:pPr algn="ctr">
                        <a:lnSpc>
                          <a:spcPct val="100000"/>
                        </a:lnSpc>
                        <a:spcBef>
                          <a:spcPts val="600"/>
                        </a:spcBef>
                        <a:spcAft>
                          <a:spcPts val="600"/>
                        </a:spcAft>
                      </a:pPr>
                      <a:r>
                        <a:rPr lang="en-US" sz="1500" dirty="0"/>
                        <a:t>God declared them totally corrupt (Gen. 6:5, 11-12)</a:t>
                      </a:r>
                    </a:p>
                  </a:txBody>
                  <a:tcPr anchor="ctr"/>
                </a:tc>
                <a:tc>
                  <a:txBody>
                    <a:bodyPr/>
                    <a:lstStyle/>
                    <a:p>
                      <a:pPr algn="ctr">
                        <a:lnSpc>
                          <a:spcPct val="100000"/>
                        </a:lnSpc>
                        <a:spcBef>
                          <a:spcPts val="600"/>
                        </a:spcBef>
                        <a:spcAft>
                          <a:spcPts val="600"/>
                        </a:spcAft>
                      </a:pPr>
                      <a:r>
                        <a:rPr lang="en-US" sz="1500" dirty="0"/>
                        <a:t>God gives 120 years for repentance after He decides to "hit the reset button" including the years it took Noah and his family to build the ark. (Gen. 6:3)</a:t>
                      </a:r>
                    </a:p>
                  </a:txBody>
                  <a:tcPr anchor="ctr"/>
                </a:tc>
                <a:tc>
                  <a:txBody>
                    <a:bodyPr/>
                    <a:lstStyle/>
                    <a:p>
                      <a:pPr algn="ctr">
                        <a:lnSpc>
                          <a:spcPct val="100000"/>
                        </a:lnSpc>
                        <a:spcBef>
                          <a:spcPts val="600"/>
                        </a:spcBef>
                        <a:spcAft>
                          <a:spcPts val="600"/>
                        </a:spcAft>
                      </a:pPr>
                      <a:r>
                        <a:rPr lang="en-US" sz="1500" dirty="0"/>
                        <a:t>The ark (Gen. 7:13-16)</a:t>
                      </a:r>
                    </a:p>
                  </a:txBody>
                  <a:tcPr anchor="ctr"/>
                </a:tc>
                <a:extLst>
                  <a:ext uri="{0D108BD9-81ED-4DB2-BD59-A6C34878D82A}">
                    <a16:rowId xmlns:a16="http://schemas.microsoft.com/office/drawing/2014/main" val="2152611354"/>
                  </a:ext>
                </a:extLst>
              </a:tr>
              <a:tr h="778833">
                <a:tc>
                  <a:txBody>
                    <a:bodyPr/>
                    <a:lstStyle/>
                    <a:p>
                      <a:pPr algn="ctr">
                        <a:lnSpc>
                          <a:spcPct val="100000"/>
                        </a:lnSpc>
                        <a:spcBef>
                          <a:spcPts val="600"/>
                        </a:spcBef>
                        <a:spcAft>
                          <a:spcPts val="600"/>
                        </a:spcAft>
                      </a:pPr>
                      <a:r>
                        <a:rPr lang="en-US" sz="1500" dirty="0"/>
                        <a:t>Sodom and Gomorrah</a:t>
                      </a:r>
                    </a:p>
                  </a:txBody>
                  <a:tcPr anchor="ctr"/>
                </a:tc>
                <a:tc>
                  <a:txBody>
                    <a:bodyPr/>
                    <a:lstStyle/>
                    <a:p>
                      <a:pPr algn="ctr">
                        <a:lnSpc>
                          <a:spcPct val="100000"/>
                        </a:lnSpc>
                        <a:spcBef>
                          <a:spcPts val="600"/>
                        </a:spcBef>
                        <a:spcAft>
                          <a:spcPts val="600"/>
                        </a:spcAft>
                      </a:pPr>
                      <a:r>
                        <a:rPr lang="en-US" sz="1500" dirty="0"/>
                        <a:t>"Sin is extremely serious" (Gen. 18:20); sexual immorality (Gen. 19:4-9)</a:t>
                      </a:r>
                    </a:p>
                  </a:txBody>
                  <a:tcPr anchor="ctr"/>
                </a:tc>
                <a:tc>
                  <a:txBody>
                    <a:bodyPr/>
                    <a:lstStyle/>
                    <a:p>
                      <a:pPr algn="ctr">
                        <a:lnSpc>
                          <a:spcPct val="100000"/>
                        </a:lnSpc>
                        <a:spcBef>
                          <a:spcPts val="600"/>
                        </a:spcBef>
                        <a:spcAft>
                          <a:spcPts val="600"/>
                        </a:spcAft>
                      </a:pPr>
                      <a:r>
                        <a:rPr lang="en-US" sz="1500" dirty="0"/>
                        <a:t>God's willingness to delay judgment if at least 10 righteous people were found. (Gen. 18:23-32)</a:t>
                      </a:r>
                    </a:p>
                  </a:txBody>
                  <a:tcPr anchor="ctr"/>
                </a:tc>
                <a:tc>
                  <a:txBody>
                    <a:bodyPr/>
                    <a:lstStyle/>
                    <a:p>
                      <a:pPr algn="ctr">
                        <a:lnSpc>
                          <a:spcPct val="100000"/>
                        </a:lnSpc>
                        <a:spcBef>
                          <a:spcPts val="600"/>
                        </a:spcBef>
                        <a:spcAft>
                          <a:spcPts val="600"/>
                        </a:spcAft>
                      </a:pPr>
                      <a:r>
                        <a:rPr lang="en-US" sz="1500" dirty="0"/>
                        <a:t>Angels saved Lot and his family (Gen. 19:10-22) </a:t>
                      </a:r>
                    </a:p>
                  </a:txBody>
                  <a:tcPr anchor="ctr"/>
                </a:tc>
                <a:extLst>
                  <a:ext uri="{0D108BD9-81ED-4DB2-BD59-A6C34878D82A}">
                    <a16:rowId xmlns:a16="http://schemas.microsoft.com/office/drawing/2014/main" val="4280547931"/>
                  </a:ext>
                </a:extLst>
              </a:tr>
              <a:tr h="778833">
                <a:tc>
                  <a:txBody>
                    <a:bodyPr/>
                    <a:lstStyle/>
                    <a:p>
                      <a:pPr algn="ctr"/>
                      <a:r>
                        <a:rPr lang="en-US" sz="1500" dirty="0"/>
                        <a:t>Plagues on Egypt</a:t>
                      </a:r>
                    </a:p>
                  </a:txBody>
                  <a:tcPr anchor="ctr"/>
                </a:tc>
                <a:tc>
                  <a:txBody>
                    <a:bodyPr/>
                    <a:lstStyle/>
                    <a:p>
                      <a:pPr algn="ctr"/>
                      <a:r>
                        <a:rPr lang="en-US" sz="1500" dirty="0"/>
                        <a:t>Harsh treatment of Israelites (Ex. 1:8-16, 22; 5:6-19)</a:t>
                      </a:r>
                    </a:p>
                  </a:txBody>
                  <a:tcPr anchor="ctr"/>
                </a:tc>
                <a:tc>
                  <a:txBody>
                    <a:bodyPr/>
                    <a:lstStyle/>
                    <a:p>
                      <a:pPr algn="ctr"/>
                      <a:r>
                        <a:rPr lang="en-US" sz="1500" dirty="0"/>
                        <a:t>God gave Pharaoh 10 opportunities to obey Him. (Ex. 7-12)</a:t>
                      </a:r>
                    </a:p>
                  </a:txBody>
                  <a:tcPr anchor="ctr"/>
                </a:tc>
                <a:tc>
                  <a:txBody>
                    <a:bodyPr/>
                    <a:lstStyle/>
                    <a:p>
                      <a:pPr algn="ctr"/>
                      <a:r>
                        <a:rPr lang="en-US" sz="1500" dirty="0"/>
                        <a:t>Sacrifice of the Passover Lamb (Ex. 12); defeat of Egyptians at the Red Sea (Ex. 14:15-31)</a:t>
                      </a:r>
                    </a:p>
                  </a:txBody>
                  <a:tcPr anchor="ctr"/>
                </a:tc>
                <a:extLst>
                  <a:ext uri="{0D108BD9-81ED-4DB2-BD59-A6C34878D82A}">
                    <a16:rowId xmlns:a16="http://schemas.microsoft.com/office/drawing/2014/main" val="4216997390"/>
                  </a:ext>
                </a:extLst>
              </a:tr>
            </a:tbl>
          </a:graphicData>
        </a:graphic>
      </p:graphicFrame>
    </p:spTree>
    <p:extLst>
      <p:ext uri="{BB962C8B-B14F-4D97-AF65-F5344CB8AC3E}">
        <p14:creationId xmlns:p14="http://schemas.microsoft.com/office/powerpoint/2010/main" val="2718352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828B9-B594-502B-9877-053859299BB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47D61B-20DC-F041-167E-50CF3B67B3E3}"/>
              </a:ext>
            </a:extLst>
          </p:cNvPr>
          <p:cNvGraphicFramePr>
            <a:graphicFrameLocks noGrp="1"/>
          </p:cNvGraphicFramePr>
          <p:nvPr>
            <p:extLst>
              <p:ext uri="{D42A27DB-BD31-4B8C-83A1-F6EECF244321}">
                <p14:modId xmlns:p14="http://schemas.microsoft.com/office/powerpoint/2010/main" val="1345989959"/>
              </p:ext>
            </p:extLst>
          </p:nvPr>
        </p:nvGraphicFramePr>
        <p:xfrm>
          <a:off x="912812" y="762000"/>
          <a:ext cx="10439400" cy="5268948"/>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414310582"/>
                    </a:ext>
                  </a:extLst>
                </a:gridCol>
                <a:gridCol w="2133600">
                  <a:extLst>
                    <a:ext uri="{9D8B030D-6E8A-4147-A177-3AD203B41FA5}">
                      <a16:colId xmlns:a16="http://schemas.microsoft.com/office/drawing/2014/main" val="585417070"/>
                    </a:ext>
                  </a:extLst>
                </a:gridCol>
                <a:gridCol w="5334000">
                  <a:extLst>
                    <a:ext uri="{9D8B030D-6E8A-4147-A177-3AD203B41FA5}">
                      <a16:colId xmlns:a16="http://schemas.microsoft.com/office/drawing/2014/main" val="2207582133"/>
                    </a:ext>
                  </a:extLst>
                </a:gridCol>
                <a:gridCol w="1600200">
                  <a:extLst>
                    <a:ext uri="{9D8B030D-6E8A-4147-A177-3AD203B41FA5}">
                      <a16:colId xmlns:a16="http://schemas.microsoft.com/office/drawing/2014/main" val="1341864201"/>
                    </a:ext>
                  </a:extLst>
                </a:gridCol>
              </a:tblGrid>
              <a:tr h="879828">
                <a:tc>
                  <a:txBody>
                    <a:bodyPr/>
                    <a:lstStyle/>
                    <a:p>
                      <a:pPr algn="ctr"/>
                      <a:r>
                        <a:rPr lang="en-US" sz="1500" dirty="0"/>
                        <a:t>Account</a:t>
                      </a:r>
                    </a:p>
                  </a:txBody>
                  <a:tcPr anchor="ctr"/>
                </a:tc>
                <a:tc>
                  <a:txBody>
                    <a:bodyPr/>
                    <a:lstStyle/>
                    <a:p>
                      <a:pPr algn="ctr"/>
                      <a:r>
                        <a:rPr lang="en-US" sz="1500" dirty="0"/>
                        <a:t>How were the people found guilty?</a:t>
                      </a:r>
                    </a:p>
                  </a:txBody>
                  <a:tcPr anchor="ctr"/>
                </a:tc>
                <a:tc>
                  <a:txBody>
                    <a:bodyPr/>
                    <a:lstStyle/>
                    <a:p>
                      <a:pPr algn="ctr"/>
                      <a:r>
                        <a:rPr lang="en-US" sz="1500" dirty="0"/>
                        <a:t>Longsuffering</a:t>
                      </a:r>
                    </a:p>
                  </a:txBody>
                  <a:tcPr anchor="ctr"/>
                </a:tc>
                <a:tc>
                  <a:txBody>
                    <a:bodyPr/>
                    <a:lstStyle/>
                    <a:p>
                      <a:pPr algn="ctr"/>
                      <a:r>
                        <a:rPr lang="en-US" sz="1500" dirty="0"/>
                        <a:t>Way of Salvation</a:t>
                      </a:r>
                    </a:p>
                  </a:txBody>
                  <a:tcPr anchor="ctr"/>
                </a:tc>
                <a:extLst>
                  <a:ext uri="{0D108BD9-81ED-4DB2-BD59-A6C34878D82A}">
                    <a16:rowId xmlns:a16="http://schemas.microsoft.com/office/drawing/2014/main" val="2375184624"/>
                  </a:ext>
                </a:extLst>
              </a:tr>
              <a:tr h="992193">
                <a:tc>
                  <a:txBody>
                    <a:bodyPr/>
                    <a:lstStyle/>
                    <a:p>
                      <a:pPr algn="ctr">
                        <a:lnSpc>
                          <a:spcPct val="100000"/>
                        </a:lnSpc>
                        <a:spcBef>
                          <a:spcPts val="600"/>
                        </a:spcBef>
                        <a:spcAft>
                          <a:spcPts val="600"/>
                        </a:spcAft>
                      </a:pPr>
                      <a:r>
                        <a:rPr lang="en-US" sz="1500" dirty="0"/>
                        <a:t>Conquest of Canaan</a:t>
                      </a:r>
                    </a:p>
                  </a:txBody>
                  <a:tcPr anchor="ctr"/>
                </a:tc>
                <a:tc>
                  <a:txBody>
                    <a:bodyPr/>
                    <a:lstStyle/>
                    <a:p>
                      <a:pPr algn="ctr">
                        <a:lnSpc>
                          <a:spcPct val="100000"/>
                        </a:lnSpc>
                        <a:spcBef>
                          <a:spcPts val="600"/>
                        </a:spcBef>
                        <a:spcAft>
                          <a:spcPts val="600"/>
                        </a:spcAft>
                      </a:pPr>
                      <a:r>
                        <a:rPr lang="en-US" sz="1500" dirty="0"/>
                        <a:t>All nations practiced forms of iniquity (Lev. 18:3-25)</a:t>
                      </a:r>
                    </a:p>
                  </a:txBody>
                  <a:tcPr anchor="ctr"/>
                </a:tc>
                <a:tc>
                  <a:txBody>
                    <a:bodyPr/>
                    <a:lstStyle/>
                    <a:p>
                      <a:pPr algn="ctr">
                        <a:lnSpc>
                          <a:spcPct val="100000"/>
                        </a:lnSpc>
                        <a:spcBef>
                          <a:spcPts val="600"/>
                        </a:spcBef>
                        <a:spcAft>
                          <a:spcPts val="600"/>
                        </a:spcAft>
                      </a:pPr>
                      <a:r>
                        <a:rPr lang="en-US" sz="1500" dirty="0"/>
                        <a:t>God gave inhabitants of Canaan over 400 years to repent (Gen. 15:16) while Israelites endured Egyptian slavery.</a:t>
                      </a:r>
                    </a:p>
                  </a:txBody>
                  <a:tcPr anchor="ctr"/>
                </a:tc>
                <a:tc>
                  <a:txBody>
                    <a:bodyPr/>
                    <a:lstStyle/>
                    <a:p>
                      <a:pPr algn="ctr">
                        <a:lnSpc>
                          <a:spcPct val="100000"/>
                        </a:lnSpc>
                        <a:spcBef>
                          <a:spcPts val="600"/>
                        </a:spcBef>
                        <a:spcAft>
                          <a:spcPts val="600"/>
                        </a:spcAft>
                      </a:pPr>
                      <a:r>
                        <a:rPr lang="en-US" sz="1500" dirty="0"/>
                        <a:t>Rahab in Jericho (Josh. 2:8-31; Josh. 6:22-23) </a:t>
                      </a:r>
                    </a:p>
                  </a:txBody>
                  <a:tcPr anchor="ctr"/>
                </a:tc>
                <a:extLst>
                  <a:ext uri="{0D108BD9-81ED-4DB2-BD59-A6C34878D82A}">
                    <a16:rowId xmlns:a16="http://schemas.microsoft.com/office/drawing/2014/main" val="2152611354"/>
                  </a:ext>
                </a:extLst>
              </a:tr>
              <a:tr h="778833">
                <a:tc>
                  <a:txBody>
                    <a:bodyPr/>
                    <a:lstStyle/>
                    <a:p>
                      <a:pPr algn="ctr">
                        <a:lnSpc>
                          <a:spcPct val="100000"/>
                        </a:lnSpc>
                        <a:spcBef>
                          <a:spcPts val="600"/>
                        </a:spcBef>
                        <a:spcAft>
                          <a:spcPts val="600"/>
                        </a:spcAft>
                      </a:pPr>
                      <a:r>
                        <a:rPr lang="en-US" sz="1500" dirty="0"/>
                        <a:t>The </a:t>
                      </a:r>
                      <a:r>
                        <a:rPr lang="en-US" sz="1500" dirty="0" err="1"/>
                        <a:t>Benjamites</a:t>
                      </a:r>
                      <a:endParaRPr lang="en-US" sz="1500" dirty="0"/>
                    </a:p>
                  </a:txBody>
                  <a:tcPr anchor="ctr"/>
                </a:tc>
                <a:tc>
                  <a:txBody>
                    <a:bodyPr/>
                    <a:lstStyle/>
                    <a:p>
                      <a:pPr algn="ctr">
                        <a:lnSpc>
                          <a:spcPct val="100000"/>
                        </a:lnSpc>
                        <a:spcBef>
                          <a:spcPts val="600"/>
                        </a:spcBef>
                        <a:spcAft>
                          <a:spcPts val="600"/>
                        </a:spcAft>
                      </a:pPr>
                      <a:r>
                        <a:rPr lang="en-US" sz="1500" dirty="0"/>
                        <a:t>Sexual immorality (Jdg. 19:22-28); tribe defended the immorality (Jdg. 20:12-14)</a:t>
                      </a:r>
                    </a:p>
                  </a:txBody>
                  <a:tcPr anchor="ctr"/>
                </a:tc>
                <a:tc>
                  <a:txBody>
                    <a:bodyPr/>
                    <a:lstStyle/>
                    <a:p>
                      <a:pPr algn="ctr">
                        <a:lnSpc>
                          <a:spcPct val="100000"/>
                        </a:lnSpc>
                        <a:spcBef>
                          <a:spcPts val="600"/>
                        </a:spcBef>
                        <a:spcAft>
                          <a:spcPts val="600"/>
                        </a:spcAft>
                      </a:pPr>
                      <a:r>
                        <a:rPr lang="en-US" sz="1500" dirty="0"/>
                        <a:t>Other Israeli tribes gave </a:t>
                      </a:r>
                      <a:r>
                        <a:rPr lang="en-US" sz="1500" dirty="0" err="1"/>
                        <a:t>Benjamites</a:t>
                      </a:r>
                      <a:r>
                        <a:rPr lang="en-US" sz="1500" dirty="0"/>
                        <a:t> a chance to hand over the guilty. (Jdg. 20:13)</a:t>
                      </a:r>
                    </a:p>
                  </a:txBody>
                  <a:tcPr anchor="ctr"/>
                </a:tc>
                <a:tc>
                  <a:txBody>
                    <a:bodyPr/>
                    <a:lstStyle/>
                    <a:p>
                      <a:pPr algn="ctr">
                        <a:lnSpc>
                          <a:spcPct val="100000"/>
                        </a:lnSpc>
                        <a:spcBef>
                          <a:spcPts val="600"/>
                        </a:spcBef>
                        <a:spcAft>
                          <a:spcPts val="600"/>
                        </a:spcAft>
                      </a:pPr>
                      <a:r>
                        <a:rPr lang="en-US" sz="1500" dirty="0"/>
                        <a:t>None chose to obey God [although 600 were spared to maintain the tribe of Benjamin] (Jdg. 20: 47; 21:6-7)</a:t>
                      </a:r>
                    </a:p>
                  </a:txBody>
                  <a:tcPr anchor="ctr"/>
                </a:tc>
                <a:extLst>
                  <a:ext uri="{0D108BD9-81ED-4DB2-BD59-A6C34878D82A}">
                    <a16:rowId xmlns:a16="http://schemas.microsoft.com/office/drawing/2014/main" val="4280547931"/>
                  </a:ext>
                </a:extLst>
              </a:tr>
              <a:tr h="778833">
                <a:tc>
                  <a:txBody>
                    <a:bodyPr/>
                    <a:lstStyle/>
                    <a:p>
                      <a:pPr algn="ctr"/>
                      <a:r>
                        <a:rPr lang="en-US" sz="1500" dirty="0"/>
                        <a:t>The Amalekites</a:t>
                      </a:r>
                    </a:p>
                  </a:txBody>
                  <a:tcPr anchor="ctr"/>
                </a:tc>
                <a:tc>
                  <a:txBody>
                    <a:bodyPr/>
                    <a:lstStyle/>
                    <a:p>
                      <a:pPr algn="ctr"/>
                      <a:r>
                        <a:rPr lang="en-US" sz="1500" dirty="0"/>
                        <a:t>One of the Canaanite tribes that opposed Israel during the Exodus (1 Sam. 15:2); immorality; (Lev. 18:3-25)</a:t>
                      </a:r>
                    </a:p>
                  </a:txBody>
                  <a:tcPr anchor="ctr"/>
                </a:tc>
                <a:tc>
                  <a:txBody>
                    <a:bodyPr/>
                    <a:lstStyle/>
                    <a:p>
                      <a:pPr algn="ctr"/>
                      <a:r>
                        <a:rPr lang="en-US" sz="1500" dirty="0"/>
                        <a:t>God waited for their repentance during the years between the Canaanite conquest and His command to judge them. </a:t>
                      </a:r>
                    </a:p>
                    <a:p>
                      <a:pPr algn="ctr"/>
                      <a:r>
                        <a:rPr lang="en-US" sz="1500" dirty="0"/>
                        <a:t>(1 Sam. 15:2)</a:t>
                      </a:r>
                    </a:p>
                  </a:txBody>
                  <a:tcPr anchor="ctr"/>
                </a:tc>
                <a:tc>
                  <a:txBody>
                    <a:bodyPr/>
                    <a:lstStyle/>
                    <a:p>
                      <a:pPr algn="ctr"/>
                      <a:r>
                        <a:rPr lang="en-US" sz="1500" dirty="0"/>
                        <a:t>Saul warned the Kenites to get away because of their kindness toward Israel. (1 Sam. 15:6)</a:t>
                      </a:r>
                    </a:p>
                  </a:txBody>
                  <a:tcPr anchor="ctr"/>
                </a:tc>
                <a:extLst>
                  <a:ext uri="{0D108BD9-81ED-4DB2-BD59-A6C34878D82A}">
                    <a16:rowId xmlns:a16="http://schemas.microsoft.com/office/drawing/2014/main" val="4216997390"/>
                  </a:ext>
                </a:extLst>
              </a:tr>
            </a:tbl>
          </a:graphicData>
        </a:graphic>
      </p:graphicFrame>
    </p:spTree>
    <p:extLst>
      <p:ext uri="{BB962C8B-B14F-4D97-AF65-F5344CB8AC3E}">
        <p14:creationId xmlns:p14="http://schemas.microsoft.com/office/powerpoint/2010/main" val="239514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9F47A-FA80-F660-FC71-02BA417322E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0F2029-563C-6B4C-B17D-F50D4B27E7BC}"/>
              </a:ext>
            </a:extLst>
          </p:cNvPr>
          <p:cNvGraphicFramePr>
            <a:graphicFrameLocks noGrp="1"/>
          </p:cNvGraphicFramePr>
          <p:nvPr>
            <p:extLst>
              <p:ext uri="{D42A27DB-BD31-4B8C-83A1-F6EECF244321}">
                <p14:modId xmlns:p14="http://schemas.microsoft.com/office/powerpoint/2010/main" val="1818205110"/>
              </p:ext>
            </p:extLst>
          </p:nvPr>
        </p:nvGraphicFramePr>
        <p:xfrm>
          <a:off x="912812" y="762000"/>
          <a:ext cx="10439400" cy="2342868"/>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414310582"/>
                    </a:ext>
                  </a:extLst>
                </a:gridCol>
                <a:gridCol w="2133600">
                  <a:extLst>
                    <a:ext uri="{9D8B030D-6E8A-4147-A177-3AD203B41FA5}">
                      <a16:colId xmlns:a16="http://schemas.microsoft.com/office/drawing/2014/main" val="585417070"/>
                    </a:ext>
                  </a:extLst>
                </a:gridCol>
                <a:gridCol w="5334000">
                  <a:extLst>
                    <a:ext uri="{9D8B030D-6E8A-4147-A177-3AD203B41FA5}">
                      <a16:colId xmlns:a16="http://schemas.microsoft.com/office/drawing/2014/main" val="2207582133"/>
                    </a:ext>
                  </a:extLst>
                </a:gridCol>
                <a:gridCol w="1600200">
                  <a:extLst>
                    <a:ext uri="{9D8B030D-6E8A-4147-A177-3AD203B41FA5}">
                      <a16:colId xmlns:a16="http://schemas.microsoft.com/office/drawing/2014/main" val="1341864201"/>
                    </a:ext>
                  </a:extLst>
                </a:gridCol>
              </a:tblGrid>
              <a:tr h="879828">
                <a:tc>
                  <a:txBody>
                    <a:bodyPr/>
                    <a:lstStyle/>
                    <a:p>
                      <a:pPr algn="ctr"/>
                      <a:r>
                        <a:rPr lang="en-US" sz="1500" dirty="0"/>
                        <a:t>Account</a:t>
                      </a:r>
                    </a:p>
                  </a:txBody>
                  <a:tcPr anchor="ctr"/>
                </a:tc>
                <a:tc>
                  <a:txBody>
                    <a:bodyPr/>
                    <a:lstStyle/>
                    <a:p>
                      <a:pPr algn="ctr"/>
                      <a:r>
                        <a:rPr lang="en-US" sz="1500" dirty="0"/>
                        <a:t>How were the people found guilty?</a:t>
                      </a:r>
                    </a:p>
                  </a:txBody>
                  <a:tcPr anchor="ctr"/>
                </a:tc>
                <a:tc>
                  <a:txBody>
                    <a:bodyPr/>
                    <a:lstStyle/>
                    <a:p>
                      <a:pPr algn="ctr"/>
                      <a:r>
                        <a:rPr lang="en-US" sz="1500" dirty="0"/>
                        <a:t>Longsuffering</a:t>
                      </a:r>
                    </a:p>
                  </a:txBody>
                  <a:tcPr anchor="ctr"/>
                </a:tc>
                <a:tc>
                  <a:txBody>
                    <a:bodyPr/>
                    <a:lstStyle/>
                    <a:p>
                      <a:pPr algn="ctr"/>
                      <a:r>
                        <a:rPr lang="en-US" sz="1500" dirty="0"/>
                        <a:t>Way of Salvation</a:t>
                      </a:r>
                    </a:p>
                  </a:txBody>
                  <a:tcPr anchor="ctr"/>
                </a:tc>
                <a:extLst>
                  <a:ext uri="{0D108BD9-81ED-4DB2-BD59-A6C34878D82A}">
                    <a16:rowId xmlns:a16="http://schemas.microsoft.com/office/drawing/2014/main" val="2375184624"/>
                  </a:ext>
                </a:extLst>
              </a:tr>
              <a:tr h="992193">
                <a:tc>
                  <a:txBody>
                    <a:bodyPr/>
                    <a:lstStyle/>
                    <a:p>
                      <a:pPr algn="ctr">
                        <a:lnSpc>
                          <a:spcPct val="100000"/>
                        </a:lnSpc>
                        <a:spcBef>
                          <a:spcPts val="600"/>
                        </a:spcBef>
                        <a:spcAft>
                          <a:spcPts val="600"/>
                        </a:spcAft>
                      </a:pPr>
                      <a:r>
                        <a:rPr lang="en-US" sz="1500" dirty="0"/>
                        <a:t>People since the Cross</a:t>
                      </a:r>
                    </a:p>
                  </a:txBody>
                  <a:tcPr anchor="ctr"/>
                </a:tc>
                <a:tc>
                  <a:txBody>
                    <a:bodyPr/>
                    <a:lstStyle/>
                    <a:p>
                      <a:pPr algn="ctr">
                        <a:lnSpc>
                          <a:spcPct val="100000"/>
                        </a:lnSpc>
                        <a:spcBef>
                          <a:spcPts val="600"/>
                        </a:spcBef>
                        <a:spcAft>
                          <a:spcPts val="600"/>
                        </a:spcAft>
                      </a:pPr>
                      <a:r>
                        <a:rPr lang="en-US" sz="1500" dirty="0"/>
                        <a:t>"For all have sinned and fall short of the glory of God,“ (Rom 3:23)</a:t>
                      </a:r>
                    </a:p>
                  </a:txBody>
                  <a:tcPr anchor="ctr"/>
                </a:tc>
                <a:tc>
                  <a:txBody>
                    <a:bodyPr/>
                    <a:lstStyle/>
                    <a:p>
                      <a:pPr algn="ctr">
                        <a:lnSpc>
                          <a:spcPct val="100000"/>
                        </a:lnSpc>
                        <a:spcBef>
                          <a:spcPts val="600"/>
                        </a:spcBef>
                        <a:spcAft>
                          <a:spcPts val="600"/>
                        </a:spcAft>
                      </a:pPr>
                      <a:r>
                        <a:rPr lang="en-US" sz="1500" dirty="0"/>
                        <a:t>"The Lord does not delay his promise, as some understand delay, but is patient with you, not wanting any to perish but all to come to repentance.” (2 Pet 3:9)</a:t>
                      </a:r>
                    </a:p>
                  </a:txBody>
                  <a:tcPr anchor="ctr"/>
                </a:tc>
                <a:tc>
                  <a:txBody>
                    <a:bodyPr/>
                    <a:lstStyle/>
                    <a:p>
                      <a:pPr algn="ctr">
                        <a:lnSpc>
                          <a:spcPct val="100000"/>
                        </a:lnSpc>
                        <a:spcBef>
                          <a:spcPts val="600"/>
                        </a:spcBef>
                        <a:spcAft>
                          <a:spcPts val="600"/>
                        </a:spcAft>
                      </a:pPr>
                      <a:r>
                        <a:rPr lang="en-US" sz="1500" dirty="0"/>
                        <a:t>For everyone who calls on the name of the Lord will be saved. (Rom 10:13) </a:t>
                      </a:r>
                    </a:p>
                  </a:txBody>
                  <a:tcPr anchor="ctr"/>
                </a:tc>
                <a:extLst>
                  <a:ext uri="{0D108BD9-81ED-4DB2-BD59-A6C34878D82A}">
                    <a16:rowId xmlns:a16="http://schemas.microsoft.com/office/drawing/2014/main" val="2152611354"/>
                  </a:ext>
                </a:extLst>
              </a:tr>
            </a:tbl>
          </a:graphicData>
        </a:graphic>
      </p:graphicFrame>
    </p:spTree>
    <p:extLst>
      <p:ext uri="{BB962C8B-B14F-4D97-AF65-F5344CB8AC3E}">
        <p14:creationId xmlns:p14="http://schemas.microsoft.com/office/powerpoint/2010/main" val="267010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962C3-EC35-15B1-D039-745C7A83F0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49A6DC4-F93C-1043-B5FD-1EECD149A86A}"/>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67F5664-9779-0CB5-5F0D-11FC3D97C3F0}"/>
              </a:ext>
            </a:extLst>
          </p:cNvPr>
          <p:cNvSpPr>
            <a:spLocks noGrp="1"/>
          </p:cNvSpPr>
          <p:nvPr>
            <p:ph type="body" sz="quarter" idx="19"/>
          </p:nvPr>
        </p:nvSpPr>
        <p:spPr>
          <a:xfrm>
            <a:off x="3884612" y="457200"/>
            <a:ext cx="7772400" cy="5943600"/>
          </a:xfrm>
        </p:spPr>
        <p:txBody>
          <a:bodyPr anchor="ctr"/>
          <a:lstStyle/>
          <a:p>
            <a:pPr>
              <a:lnSpc>
                <a:spcPct val="100000"/>
              </a:lnSpc>
            </a:pPr>
            <a:r>
              <a:rPr lang="en-US" sz="4000" b="1" dirty="0"/>
              <a:t>How can we communicate </a:t>
            </a:r>
          </a:p>
          <a:p>
            <a:pPr>
              <a:lnSpc>
                <a:spcPct val="100000"/>
              </a:lnSpc>
            </a:pPr>
            <a:r>
              <a:rPr lang="en-US" sz="4000" b="1" dirty="0"/>
              <a:t>a sense of urgency to our lost friends and neighbors about the dire consequences of rejecting His “way of salvation”? </a:t>
            </a:r>
          </a:p>
        </p:txBody>
      </p:sp>
    </p:spTree>
    <p:extLst>
      <p:ext uri="{BB962C8B-B14F-4D97-AF65-F5344CB8AC3E}">
        <p14:creationId xmlns:p14="http://schemas.microsoft.com/office/powerpoint/2010/main" val="673464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DE89D-000E-62CF-F9BB-83A2D50ECB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BAC7B0-8EFF-3FC0-6001-C0AE6296DDA7}"/>
              </a:ext>
            </a:extLst>
          </p:cNvPr>
          <p:cNvSpPr>
            <a:spLocks noGrp="1"/>
          </p:cNvSpPr>
          <p:nvPr>
            <p:ph type="title"/>
          </p:nvPr>
        </p:nvSpPr>
        <p:spPr>
          <a:xfrm>
            <a:off x="-1" y="1219200"/>
            <a:ext cx="12188825" cy="4419600"/>
          </a:xfrm>
        </p:spPr>
        <p:txBody>
          <a:bodyPr anchor="ctr">
            <a:noAutofit/>
          </a:bodyPr>
          <a:lstStyle/>
          <a:p>
            <a:pPr marL="228600" marR="0">
              <a:lnSpc>
                <a:spcPct val="150000"/>
              </a:lnSpc>
              <a:spcBef>
                <a:spcPts val="0"/>
              </a:spcBef>
              <a:spcAft>
                <a:spcPts val="0"/>
              </a:spcAft>
            </a:pPr>
            <a:r>
              <a:rPr lang="en-US" sz="4500" dirty="0"/>
              <a:t>3. THE ACTS OF GOD IN THE </a:t>
            </a:r>
            <a:br>
              <a:rPr lang="en-US" sz="4500" dirty="0"/>
            </a:br>
            <a:r>
              <a:rPr lang="en-US" sz="4500" dirty="0"/>
              <a:t>OLD TESTAMENT SHOW THE </a:t>
            </a:r>
            <a:r>
              <a:rPr lang="en-US" sz="4500" u="sng" dirty="0"/>
              <a:t>SERIOUSNESS</a:t>
            </a:r>
            <a:r>
              <a:rPr lang="en-US" sz="4500" dirty="0"/>
              <a:t> OF </a:t>
            </a:r>
            <a:r>
              <a:rPr lang="en-US" sz="4500" u="sng" dirty="0"/>
              <a:t>SIN</a:t>
            </a:r>
            <a:r>
              <a:rPr lang="en-US" sz="4500" dirty="0"/>
              <a:t>.</a:t>
            </a:r>
          </a:p>
        </p:txBody>
      </p:sp>
    </p:spTree>
    <p:extLst>
      <p:ext uri="{BB962C8B-B14F-4D97-AF65-F5344CB8AC3E}">
        <p14:creationId xmlns:p14="http://schemas.microsoft.com/office/powerpoint/2010/main" val="2448141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0F218-DDFD-29D9-EFC0-17246C6E21D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98F1069-3121-2285-A7CD-0398F207F603}"/>
              </a:ext>
            </a:extLst>
          </p:cNvPr>
          <p:cNvSpPr>
            <a:spLocks noGrp="1"/>
          </p:cNvSpPr>
          <p:nvPr>
            <p:ph type="body" sz="quarter" idx="23"/>
          </p:nvPr>
        </p:nvSpPr>
        <p:spPr>
          <a:xfrm>
            <a:off x="1865312" y="457200"/>
            <a:ext cx="8458200" cy="5943600"/>
          </a:xfrm>
        </p:spPr>
        <p:txBody>
          <a:bodyPr tIns="0" anchor="ctr"/>
          <a:lstStyle/>
          <a:p>
            <a:pPr>
              <a:lnSpc>
                <a:spcPct val="100000"/>
              </a:lnSpc>
              <a:spcAft>
                <a:spcPts val="0"/>
              </a:spcAft>
            </a:pPr>
            <a:r>
              <a:rPr lang="en-US" sz="3900" b="1" dirty="0"/>
              <a:t>Many people claim that God overreacts when He administers punishment for sin in the Old Testament. Some people prefer a God that is less black and white; one that is more "tolerant" of their sinful choices.</a:t>
            </a:r>
          </a:p>
        </p:txBody>
      </p:sp>
    </p:spTree>
    <p:extLst>
      <p:ext uri="{BB962C8B-B14F-4D97-AF65-F5344CB8AC3E}">
        <p14:creationId xmlns:p14="http://schemas.microsoft.com/office/powerpoint/2010/main" val="3918049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034A3-81B7-B00E-569B-69148A619E3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467542C-69A7-E092-4F47-283214DFCE15}"/>
              </a:ext>
            </a:extLst>
          </p:cNvPr>
          <p:cNvSpPr>
            <a:spLocks noGrp="1"/>
          </p:cNvSpPr>
          <p:nvPr>
            <p:ph type="body" sz="quarter" idx="23"/>
          </p:nvPr>
        </p:nvSpPr>
        <p:spPr>
          <a:xfrm>
            <a:off x="1865312" y="457200"/>
            <a:ext cx="8458200" cy="5943600"/>
          </a:xfrm>
        </p:spPr>
        <p:txBody>
          <a:bodyPr tIns="0" anchor="ctr"/>
          <a:lstStyle/>
          <a:p>
            <a:pPr>
              <a:lnSpc>
                <a:spcPct val="100000"/>
              </a:lnSpc>
              <a:spcAft>
                <a:spcPts val="0"/>
              </a:spcAft>
            </a:pPr>
            <a:r>
              <a:rPr lang="en-US" sz="3900" b="1" dirty="0"/>
              <a:t>The lesson from these historical accounts of God's judgment of people groups because of their sin is that God takes sin very seriously. Because of His perfect holiness, righteousness, and justice, He cannot "wink" at sin. </a:t>
            </a:r>
          </a:p>
        </p:txBody>
      </p:sp>
    </p:spTree>
    <p:extLst>
      <p:ext uri="{BB962C8B-B14F-4D97-AF65-F5344CB8AC3E}">
        <p14:creationId xmlns:p14="http://schemas.microsoft.com/office/powerpoint/2010/main" val="3737416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0F0DE-AA87-E8B8-7D4F-AC84E60A186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6F1E53B-45EF-FE8D-05C3-DE8A68FA3D25}"/>
              </a:ext>
            </a:extLst>
          </p:cNvPr>
          <p:cNvSpPr>
            <a:spLocks noGrp="1"/>
          </p:cNvSpPr>
          <p:nvPr>
            <p:ph type="body" sz="quarter" idx="23"/>
          </p:nvPr>
        </p:nvSpPr>
        <p:spPr>
          <a:xfrm>
            <a:off x="1865312" y="457200"/>
            <a:ext cx="8458200" cy="5943600"/>
          </a:xfrm>
        </p:spPr>
        <p:txBody>
          <a:bodyPr tIns="0" anchor="ctr"/>
          <a:lstStyle/>
          <a:p>
            <a:pPr>
              <a:lnSpc>
                <a:spcPct val="100000"/>
              </a:lnSpc>
              <a:spcAft>
                <a:spcPts val="0"/>
              </a:spcAft>
            </a:pPr>
            <a:r>
              <a:rPr lang="en-US" sz="3900" b="1" dirty="0"/>
              <a:t>When God Himself died on the cross to pay the penalty of sin, not only was His righteous wrath of sin on display, but also the vastness of His love, grace, and mercy for us. </a:t>
            </a:r>
          </a:p>
        </p:txBody>
      </p:sp>
    </p:spTree>
    <p:extLst>
      <p:ext uri="{BB962C8B-B14F-4D97-AF65-F5344CB8AC3E}">
        <p14:creationId xmlns:p14="http://schemas.microsoft.com/office/powerpoint/2010/main" val="66298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086AF-EFB0-4B36-D556-E569E548FD1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295E8A3-840E-EADB-B3CC-9C1907A27682}"/>
              </a:ext>
            </a:extLst>
          </p:cNvPr>
          <p:cNvSpPr>
            <a:spLocks noGrp="1"/>
          </p:cNvSpPr>
          <p:nvPr>
            <p:ph type="body" sz="quarter" idx="23"/>
          </p:nvPr>
        </p:nvSpPr>
        <p:spPr>
          <a:xfrm>
            <a:off x="836612" y="1676400"/>
            <a:ext cx="10515599" cy="3500701"/>
          </a:xfrm>
        </p:spPr>
        <p:txBody>
          <a:bodyPr lIns="91440" tIns="45720" rIns="91440" bIns="45720" anchor="t">
            <a:noAutofit/>
          </a:bodyPr>
          <a:lstStyle/>
          <a:p>
            <a:pPr>
              <a:lnSpc>
                <a:spcPct val="100000"/>
              </a:lnSpc>
              <a:spcAft>
                <a:spcPts val="2000"/>
              </a:spcAft>
            </a:pPr>
            <a:r>
              <a:rPr lang="en-US" sz="3500" dirty="0"/>
              <a:t>“The God of the Old Testament is arguably the most unpleasant character in all fiction: jealous and proud of it; a petty, unjust, unforgiving control-freak; a vindictive, bloodthirsty ethnic cleanser; a misogynistic, homophobic, racist, infanticidal, genocidal, filicidal, pestilential, megalomaniacal, sadomasochistic, capriciously malevolent bully.”  </a:t>
            </a:r>
          </a:p>
          <a:p>
            <a:pPr>
              <a:lnSpc>
                <a:spcPct val="100000"/>
              </a:lnSpc>
              <a:spcAft>
                <a:spcPts val="2000"/>
              </a:spcAft>
            </a:pPr>
            <a:r>
              <a:rPr lang="en-US" sz="3500" dirty="0">
                <a:latin typeface="HelveticaNeueLT Std Lt"/>
              </a:rPr>
              <a:t>-Richard Dawkins (well-known atheist)</a:t>
            </a:r>
          </a:p>
        </p:txBody>
      </p:sp>
      <p:sp>
        <p:nvSpPr>
          <p:cNvPr id="3" name="Text Placeholder 2">
            <a:extLst>
              <a:ext uri="{FF2B5EF4-FFF2-40B4-BE49-F238E27FC236}">
                <a16:creationId xmlns:a16="http://schemas.microsoft.com/office/drawing/2014/main" id="{1407E1C7-32D5-8138-3772-8548A4B603E8}"/>
              </a:ext>
            </a:extLst>
          </p:cNvPr>
          <p:cNvSpPr>
            <a:spLocks noGrp="1"/>
          </p:cNvSpPr>
          <p:nvPr>
            <p:ph type="body" sz="quarter" idx="22"/>
          </p:nvPr>
        </p:nvSpPr>
        <p:spPr>
          <a:xfrm>
            <a:off x="640696" y="762000"/>
            <a:ext cx="10940118" cy="757501"/>
          </a:xfrm>
        </p:spPr>
        <p:txBody>
          <a:bodyPr/>
          <a:lstStyle/>
          <a:p>
            <a:r>
              <a:rPr lang="en-US" sz="4800" dirty="0">
                <a:solidFill>
                  <a:srgbClr val="867A72"/>
                </a:solidFill>
              </a:rPr>
              <a:t>Think about this</a:t>
            </a:r>
            <a:endParaRPr lang="en-US" dirty="0"/>
          </a:p>
        </p:txBody>
      </p:sp>
    </p:spTree>
    <p:extLst>
      <p:ext uri="{BB962C8B-B14F-4D97-AF65-F5344CB8AC3E}">
        <p14:creationId xmlns:p14="http://schemas.microsoft.com/office/powerpoint/2010/main" val="2540409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2A0A7-5AC2-4582-B2D2-3CA86FECCE4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8CE8ADF-299E-F120-009D-A6652475E38C}"/>
              </a:ext>
            </a:extLst>
          </p:cNvPr>
          <p:cNvSpPr>
            <a:spLocks noGrp="1"/>
          </p:cNvSpPr>
          <p:nvPr>
            <p:ph type="body" sz="quarter" idx="23"/>
          </p:nvPr>
        </p:nvSpPr>
        <p:spPr>
          <a:xfrm>
            <a:off x="1865312" y="457200"/>
            <a:ext cx="8458200" cy="5943600"/>
          </a:xfrm>
        </p:spPr>
        <p:txBody>
          <a:bodyPr lIns="91440" tIns="0" rIns="91440" bIns="45720" anchor="ctr">
            <a:noAutofit/>
          </a:bodyPr>
          <a:lstStyle/>
          <a:p>
            <a:pPr>
              <a:lnSpc>
                <a:spcPct val="100000"/>
              </a:lnSpc>
              <a:spcAft>
                <a:spcPts val="0"/>
              </a:spcAft>
            </a:pPr>
            <a:r>
              <a:rPr lang="en-US" sz="3900" b="1" dirty="0">
                <a:latin typeface="HelveticaNeueLT Std Lt"/>
              </a:rPr>
              <a:t>Considering God’s great affection for us and His desire to have an eternal relationship and fellowship with us, how can we reject His request that we believe He is telling us the truth about the sufficiency of His gift? (John 3:16)</a:t>
            </a:r>
          </a:p>
        </p:txBody>
      </p:sp>
    </p:spTree>
    <p:extLst>
      <p:ext uri="{BB962C8B-B14F-4D97-AF65-F5344CB8AC3E}">
        <p14:creationId xmlns:p14="http://schemas.microsoft.com/office/powerpoint/2010/main" val="385764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80D4D-2FBD-ECFB-590E-7F2EE15DE4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D6D1E6F-C2FD-E262-4341-27F88D53F67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AD57B81-6ED4-E3F1-8F31-166AA7FD4F81}"/>
              </a:ext>
            </a:extLst>
          </p:cNvPr>
          <p:cNvSpPr>
            <a:spLocks noGrp="1"/>
          </p:cNvSpPr>
          <p:nvPr>
            <p:ph type="body" sz="quarter" idx="19"/>
          </p:nvPr>
        </p:nvSpPr>
        <p:spPr>
          <a:xfrm>
            <a:off x="4037013" y="457200"/>
            <a:ext cx="7391399" cy="5943600"/>
          </a:xfrm>
        </p:spPr>
        <p:txBody>
          <a:bodyPr anchor="ctr"/>
          <a:lstStyle/>
          <a:p>
            <a:r>
              <a:rPr lang="en-US" sz="4400" b="1" dirty="0"/>
              <a:t>How does God's abhorrence of your sin impact your daily life? </a:t>
            </a:r>
          </a:p>
        </p:txBody>
      </p:sp>
    </p:spTree>
    <p:extLst>
      <p:ext uri="{BB962C8B-B14F-4D97-AF65-F5344CB8AC3E}">
        <p14:creationId xmlns:p14="http://schemas.microsoft.com/office/powerpoint/2010/main" val="1564626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E7188-DBAB-6635-AB4C-D859EEC2E10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2CF915E-3166-2B82-FE65-02334D6991F1}"/>
              </a:ext>
            </a:extLst>
          </p:cNvPr>
          <p:cNvSpPr>
            <a:spLocks noGrp="1"/>
          </p:cNvSpPr>
          <p:nvPr>
            <p:ph type="body" sz="quarter" idx="23"/>
          </p:nvPr>
        </p:nvSpPr>
        <p:spPr>
          <a:xfrm>
            <a:off x="944119" y="2514599"/>
            <a:ext cx="10333271" cy="3668341"/>
          </a:xfrm>
        </p:spPr>
        <p:txBody>
          <a:bodyPr/>
          <a:lstStyle/>
          <a:p>
            <a:pPr>
              <a:lnSpc>
                <a:spcPct val="100000"/>
              </a:lnSpc>
            </a:pPr>
            <a:r>
              <a:rPr lang="en-US" sz="4000" dirty="0"/>
              <a:t>Many people today question God’s</a:t>
            </a:r>
          </a:p>
          <a:p>
            <a:pPr>
              <a:lnSpc>
                <a:spcPct val="100000"/>
              </a:lnSpc>
            </a:pPr>
            <a:r>
              <a:rPr lang="en-US" sz="4000" dirty="0"/>
              <a:t>character by asking, "How can a loving God send people to eternal torment?” </a:t>
            </a:r>
            <a:r>
              <a:rPr lang="en-US" sz="4000" dirty="0">
                <a:solidFill>
                  <a:srgbClr val="CFBEB2"/>
                </a:solidFill>
              </a:rPr>
              <a:t>→</a:t>
            </a:r>
          </a:p>
        </p:txBody>
      </p:sp>
      <p:sp>
        <p:nvSpPr>
          <p:cNvPr id="3" name="Text Placeholder 2">
            <a:extLst>
              <a:ext uri="{FF2B5EF4-FFF2-40B4-BE49-F238E27FC236}">
                <a16:creationId xmlns:a16="http://schemas.microsoft.com/office/drawing/2014/main" id="{AE67F7A3-1C16-1404-597A-755FF95E9633}"/>
              </a:ext>
            </a:extLst>
          </p:cNvPr>
          <p:cNvSpPr>
            <a:spLocks noGrp="1"/>
          </p:cNvSpPr>
          <p:nvPr>
            <p:ph type="body" sz="quarter" idx="22"/>
          </p:nvPr>
        </p:nvSpPr>
        <p:spPr>
          <a:xfrm>
            <a:off x="640696" y="914400"/>
            <a:ext cx="10940118" cy="757501"/>
          </a:xfrm>
        </p:spPr>
        <p:txBody>
          <a:bodyPr/>
          <a:lstStyle/>
          <a:p>
            <a:r>
              <a:rPr lang="en-US" sz="4800" dirty="0">
                <a:solidFill>
                  <a:srgbClr val="867A72"/>
                </a:solidFill>
              </a:rPr>
              <a:t>Gospel focus</a:t>
            </a:r>
            <a:endParaRPr lang="en-US" dirty="0"/>
          </a:p>
        </p:txBody>
      </p:sp>
    </p:spTree>
    <p:extLst>
      <p:ext uri="{BB962C8B-B14F-4D97-AF65-F5344CB8AC3E}">
        <p14:creationId xmlns:p14="http://schemas.microsoft.com/office/powerpoint/2010/main" val="513369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4581B-D49F-2F40-9ACA-E28D713A0B8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188477F-47D9-2E69-EA08-9F86C1AA16EA}"/>
              </a:ext>
            </a:extLst>
          </p:cNvPr>
          <p:cNvSpPr>
            <a:spLocks noGrp="1"/>
          </p:cNvSpPr>
          <p:nvPr>
            <p:ph type="body" sz="quarter" idx="23"/>
          </p:nvPr>
        </p:nvSpPr>
        <p:spPr>
          <a:xfrm>
            <a:off x="944119" y="1824301"/>
            <a:ext cx="10333271" cy="4358640"/>
          </a:xfrm>
        </p:spPr>
        <p:txBody>
          <a:bodyPr/>
          <a:lstStyle/>
          <a:p>
            <a:pPr>
              <a:lnSpc>
                <a:spcPct val="100000"/>
              </a:lnSpc>
            </a:pPr>
            <a:r>
              <a:rPr lang="en-US" sz="4000" dirty="0"/>
              <a:t>A different way to pose the question is, "How could a just and fair God force people to endure an eternity in His presence when their lifestyle showed they wanted nothing to do with Him, despite His warnings about what eternity separated from Him is like?" </a:t>
            </a:r>
            <a:endParaRPr lang="en-US" sz="4000" dirty="0">
              <a:solidFill>
                <a:srgbClr val="CFBEB2"/>
              </a:solidFill>
            </a:endParaRPr>
          </a:p>
        </p:txBody>
      </p:sp>
      <p:sp>
        <p:nvSpPr>
          <p:cNvPr id="3" name="Text Placeholder 2">
            <a:extLst>
              <a:ext uri="{FF2B5EF4-FFF2-40B4-BE49-F238E27FC236}">
                <a16:creationId xmlns:a16="http://schemas.microsoft.com/office/drawing/2014/main" id="{385FC372-CF51-C630-823F-7B0975605B5F}"/>
              </a:ext>
            </a:extLst>
          </p:cNvPr>
          <p:cNvSpPr>
            <a:spLocks noGrp="1"/>
          </p:cNvSpPr>
          <p:nvPr>
            <p:ph type="body" sz="quarter" idx="22"/>
          </p:nvPr>
        </p:nvSpPr>
        <p:spPr>
          <a:xfrm>
            <a:off x="640696" y="914400"/>
            <a:ext cx="10940118" cy="757501"/>
          </a:xfrm>
        </p:spPr>
        <p:txBody>
          <a:bodyPr/>
          <a:lstStyle/>
          <a:p>
            <a:r>
              <a:rPr lang="en-US" sz="4800" dirty="0">
                <a:solidFill>
                  <a:srgbClr val="867A72"/>
                </a:solidFill>
              </a:rPr>
              <a:t>Gospel focus</a:t>
            </a:r>
            <a:endParaRPr lang="en-US" dirty="0"/>
          </a:p>
        </p:txBody>
      </p:sp>
    </p:spTree>
    <p:extLst>
      <p:ext uri="{BB962C8B-B14F-4D97-AF65-F5344CB8AC3E}">
        <p14:creationId xmlns:p14="http://schemas.microsoft.com/office/powerpoint/2010/main" val="2326691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D29E5-55B8-2EDC-2150-48CD9E278A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40AB3D-D4FF-7939-120A-EA1C1C663BF0}"/>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9CACC0C-4E8D-1FBF-A39C-F0037F92BB49}"/>
              </a:ext>
            </a:extLst>
          </p:cNvPr>
          <p:cNvSpPr>
            <a:spLocks noGrp="1"/>
          </p:cNvSpPr>
          <p:nvPr>
            <p:ph type="body" sz="quarter" idx="19"/>
          </p:nvPr>
        </p:nvSpPr>
        <p:spPr>
          <a:xfrm>
            <a:off x="4037013" y="457200"/>
            <a:ext cx="7391399" cy="5943600"/>
          </a:xfrm>
        </p:spPr>
        <p:txBody>
          <a:bodyPr anchor="ctr"/>
          <a:lstStyle/>
          <a:p>
            <a:pPr>
              <a:lnSpc>
                <a:spcPct val="100000"/>
              </a:lnSpc>
            </a:pPr>
            <a:r>
              <a:rPr lang="en-US" sz="4100" b="1" dirty="0"/>
              <a:t>When an atheist is asked what they ultimately want the world to look like, they often dream of a world at peace with no evil, grief, pain, sickness, or death; a world where everyone loves each other and everyone is cared for.</a:t>
            </a:r>
          </a:p>
        </p:txBody>
      </p:sp>
    </p:spTree>
    <p:extLst>
      <p:ext uri="{BB962C8B-B14F-4D97-AF65-F5344CB8AC3E}">
        <p14:creationId xmlns:p14="http://schemas.microsoft.com/office/powerpoint/2010/main" val="2645097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7D7CA-E302-56DE-882B-71ED213F46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8EDD59-FE16-D84A-B2C8-91A08A2779CB}"/>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C6CF035-5B02-2E90-CFEE-98AE5D8AC211}"/>
              </a:ext>
            </a:extLst>
          </p:cNvPr>
          <p:cNvSpPr>
            <a:spLocks noGrp="1"/>
          </p:cNvSpPr>
          <p:nvPr>
            <p:ph type="body" sz="quarter" idx="19"/>
          </p:nvPr>
        </p:nvSpPr>
        <p:spPr>
          <a:xfrm>
            <a:off x="4037013" y="457200"/>
            <a:ext cx="7391399" cy="5943600"/>
          </a:xfrm>
        </p:spPr>
        <p:txBody>
          <a:bodyPr lIns="91440" tIns="45720" rIns="91440" bIns="45720" anchor="ctr">
            <a:noAutofit/>
          </a:bodyPr>
          <a:lstStyle/>
          <a:p>
            <a:pPr>
              <a:lnSpc>
                <a:spcPct val="100000"/>
              </a:lnSpc>
            </a:pPr>
            <a:r>
              <a:rPr lang="en-US" sz="4100" b="1" dirty="0"/>
              <a:t>How can we show </a:t>
            </a:r>
          </a:p>
          <a:p>
            <a:pPr>
              <a:lnSpc>
                <a:spcPct val="100000"/>
              </a:lnSpc>
            </a:pPr>
            <a:r>
              <a:rPr lang="en-US" sz="4100" b="1" dirty="0">
                <a:latin typeface="HelveticaNeueLT Std Lt"/>
              </a:rPr>
              <a:t>them that God has the same desire and has provided a means to achieve His desire? </a:t>
            </a:r>
          </a:p>
          <a:p>
            <a:pPr>
              <a:lnSpc>
                <a:spcPct val="100000"/>
              </a:lnSpc>
            </a:pPr>
            <a:r>
              <a:rPr lang="en-US" sz="4100" b="1" dirty="0">
                <a:latin typeface="HelveticaNeueLT Std Lt"/>
              </a:rPr>
              <a:t>(see Revelation 21:1-8) </a:t>
            </a:r>
            <a:endParaRPr lang="en-US"/>
          </a:p>
        </p:txBody>
      </p:sp>
    </p:spTree>
    <p:extLst>
      <p:ext uri="{BB962C8B-B14F-4D97-AF65-F5344CB8AC3E}">
        <p14:creationId xmlns:p14="http://schemas.microsoft.com/office/powerpoint/2010/main" val="1009327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16879"/>
            <a:ext cx="7888504" cy="3464721"/>
          </a:xfrm>
        </p:spPr>
        <p:txBody>
          <a:bodyPr anchor="ctr"/>
          <a:lstStyle/>
          <a:p>
            <a:pPr>
              <a:lnSpc>
                <a:spcPct val="100000"/>
              </a:lnSpc>
            </a:pPr>
            <a:r>
              <a:rPr lang="en-US" sz="4000" dirty="0"/>
              <a:t>The God of the Old Testament and New Testament is one and the same, and He hates sin. He punishes sin in drastic ways, ultimately taking the sins of the world on Himself by dying on a cruel cross as the atoning sacrifice for the whole world </a:t>
            </a:r>
          </a:p>
          <a:p>
            <a:pPr>
              <a:lnSpc>
                <a:spcPct val="100000"/>
              </a:lnSpc>
            </a:pPr>
            <a:r>
              <a:rPr lang="en-US" sz="4000" dirty="0"/>
              <a:t>(1 John 2:2). </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2B575-41E1-8A41-C79A-5635A13FD5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C02B751-1481-671C-AA63-4E1D30A659E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69046B7-73E1-5E51-8A9E-4DEEB393D331}"/>
              </a:ext>
            </a:extLst>
          </p:cNvPr>
          <p:cNvSpPr>
            <a:spLocks noGrp="1"/>
          </p:cNvSpPr>
          <p:nvPr>
            <p:ph type="body" sz="quarter" idx="19"/>
          </p:nvPr>
        </p:nvSpPr>
        <p:spPr>
          <a:xfrm>
            <a:off x="4037013" y="381000"/>
            <a:ext cx="7391399" cy="5943600"/>
          </a:xfrm>
        </p:spPr>
        <p:txBody>
          <a:bodyPr anchor="ctr"/>
          <a:lstStyle/>
          <a:p>
            <a:r>
              <a:rPr lang="en-US" sz="4400" b="1" dirty="0"/>
              <a:t>How should our understanding of God's revulsion for the sin of unbelievers around us and the threat of God's wrath they face change how we interact with them? </a:t>
            </a:r>
          </a:p>
        </p:txBody>
      </p:sp>
    </p:spTree>
    <p:extLst>
      <p:ext uri="{BB962C8B-B14F-4D97-AF65-F5344CB8AC3E}">
        <p14:creationId xmlns:p14="http://schemas.microsoft.com/office/powerpoint/2010/main" val="793038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40F92-3727-5C2A-6C85-8EB37EA74BE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5C0C0A9-4A55-3F1E-4BC5-00DFC474E5A5}"/>
              </a:ext>
            </a:extLst>
          </p:cNvPr>
          <p:cNvSpPr>
            <a:spLocks noGrp="1"/>
          </p:cNvSpPr>
          <p:nvPr>
            <p:ph type="body" sz="quarter" idx="23"/>
          </p:nvPr>
        </p:nvSpPr>
        <p:spPr>
          <a:xfrm>
            <a:off x="944119" y="1905000"/>
            <a:ext cx="10333271" cy="4053840"/>
          </a:xfrm>
        </p:spPr>
        <p:txBody>
          <a:bodyPr lIns="91440" tIns="45720" rIns="91440" bIns="45720" anchor="t">
            <a:noAutofit/>
          </a:bodyPr>
          <a:lstStyle/>
          <a:p>
            <a:pPr>
              <a:lnSpc>
                <a:spcPct val="100000"/>
              </a:lnSpc>
            </a:pPr>
            <a:r>
              <a:rPr lang="en-US" sz="4000" dirty="0">
                <a:latin typeface="HelveticaNeueLT Std Lt"/>
              </a:rPr>
              <a:t>Consider the love God has shown for us through His Son Jesus: How can we "bury" such an awesome treasure through our inaction and give it back to our Master with no return at the end? </a:t>
            </a:r>
            <a:endParaRPr lang="en-US" sz="4000" dirty="0">
              <a:solidFill>
                <a:srgbClr val="CFBEB2"/>
              </a:solidFill>
              <a:latin typeface="HelveticaNeueLT Std Lt"/>
            </a:endParaRPr>
          </a:p>
        </p:txBody>
      </p:sp>
      <p:sp>
        <p:nvSpPr>
          <p:cNvPr id="3" name="Text Placeholder 2">
            <a:extLst>
              <a:ext uri="{FF2B5EF4-FFF2-40B4-BE49-F238E27FC236}">
                <a16:creationId xmlns:a16="http://schemas.microsoft.com/office/drawing/2014/main" id="{6DCF2DA5-A8AB-244E-5A2A-C1DF2E61316C}"/>
              </a:ext>
            </a:extLst>
          </p:cNvPr>
          <p:cNvSpPr>
            <a:spLocks noGrp="1"/>
          </p:cNvSpPr>
          <p:nvPr>
            <p:ph type="body" sz="quarter" idx="22"/>
          </p:nvPr>
        </p:nvSpPr>
        <p:spPr>
          <a:xfrm>
            <a:off x="640696" y="914400"/>
            <a:ext cx="10940118" cy="757501"/>
          </a:xfrm>
        </p:spPr>
        <p:txBody>
          <a:bodyPr/>
          <a:lstStyle/>
          <a:p>
            <a:r>
              <a:rPr lang="en-US" sz="4800" dirty="0">
                <a:solidFill>
                  <a:srgbClr val="867A72"/>
                </a:solidFill>
              </a:rPr>
              <a:t>respond</a:t>
            </a:r>
            <a:endParaRPr lang="en-US" dirty="0"/>
          </a:p>
        </p:txBody>
      </p:sp>
    </p:spTree>
    <p:extLst>
      <p:ext uri="{BB962C8B-B14F-4D97-AF65-F5344CB8AC3E}">
        <p14:creationId xmlns:p14="http://schemas.microsoft.com/office/powerpoint/2010/main" val="58768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2" y="457200"/>
            <a:ext cx="7391399" cy="5943600"/>
          </a:xfrm>
        </p:spPr>
        <p:txBody>
          <a:bodyPr anchor="ctr"/>
          <a:lstStyle/>
          <a:p>
            <a:pPr>
              <a:lnSpc>
                <a:spcPct val="100000"/>
              </a:lnSpc>
            </a:pPr>
            <a:r>
              <a:rPr lang="en-US" sz="4300" dirty="0"/>
              <a:t>Ask the Holy Spirit to give you the words to speak to the people you meet who have serious questions about God's character as described in the Old Testament.</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C6880-2B81-395A-5554-372D1E5A911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080253C-524F-F2AD-679F-6905F4F5FB8F}"/>
              </a:ext>
            </a:extLst>
          </p:cNvPr>
          <p:cNvSpPr>
            <a:spLocks noGrp="1"/>
          </p:cNvSpPr>
          <p:nvPr>
            <p:ph type="body" sz="quarter" idx="23"/>
          </p:nvPr>
        </p:nvSpPr>
        <p:spPr>
          <a:xfrm>
            <a:off x="836612" y="457200"/>
            <a:ext cx="10515599" cy="5943600"/>
          </a:xfrm>
        </p:spPr>
        <p:txBody>
          <a:bodyPr anchor="ctr"/>
          <a:lstStyle/>
          <a:p>
            <a:pPr>
              <a:lnSpc>
                <a:spcPct val="100000"/>
              </a:lnSpc>
              <a:spcAft>
                <a:spcPts val="2000"/>
              </a:spcAft>
            </a:pPr>
            <a:endParaRPr lang="en-US" sz="3500" dirty="0"/>
          </a:p>
          <a:p>
            <a:pPr>
              <a:lnSpc>
                <a:spcPct val="100000"/>
              </a:lnSpc>
              <a:spcAft>
                <a:spcPts val="2000"/>
              </a:spcAft>
            </a:pPr>
            <a:r>
              <a:rPr lang="en-US" sz="4000" b="1" dirty="0"/>
              <a:t>How would you reply to Richard?</a:t>
            </a:r>
          </a:p>
          <a:p>
            <a:pPr>
              <a:lnSpc>
                <a:spcPct val="100000"/>
              </a:lnSpc>
              <a:spcAft>
                <a:spcPts val="2000"/>
              </a:spcAft>
            </a:pPr>
            <a:endParaRPr lang="en-US" sz="3500" dirty="0"/>
          </a:p>
        </p:txBody>
      </p:sp>
    </p:spTree>
    <p:extLst>
      <p:ext uri="{BB962C8B-B14F-4D97-AF65-F5344CB8AC3E}">
        <p14:creationId xmlns:p14="http://schemas.microsoft.com/office/powerpoint/2010/main" val="236411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ED2B0-81DD-B14E-DBBE-CA09620A8DC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42702B3-AB7E-0F56-AD21-249E73E864DB}"/>
              </a:ext>
            </a:extLst>
          </p:cNvPr>
          <p:cNvSpPr>
            <a:spLocks noGrp="1"/>
          </p:cNvSpPr>
          <p:nvPr>
            <p:ph type="body" sz="quarter" idx="23"/>
          </p:nvPr>
        </p:nvSpPr>
        <p:spPr>
          <a:xfrm>
            <a:off x="1021696" y="1752600"/>
            <a:ext cx="10711516" cy="3962400"/>
          </a:xfrm>
        </p:spPr>
        <p:txBody>
          <a:bodyPr lIns="91440" tIns="45720" rIns="91440" bIns="45720" anchor="t">
            <a:noAutofit/>
          </a:bodyPr>
          <a:lstStyle/>
          <a:p>
            <a:pPr>
              <a:lnSpc>
                <a:spcPct val="100000"/>
              </a:lnSpc>
              <a:spcAft>
                <a:spcPts val="0"/>
              </a:spcAft>
            </a:pPr>
            <a:r>
              <a:rPr lang="en-US" sz="4000" dirty="0">
                <a:latin typeface="HelveticaNeueLT Std Lt"/>
              </a:rPr>
              <a:t>Skeptics and critics of Christianity cite several examples in the Old Testament where God causes the total annihilation of people groups as reasons to reject the God of the Bible (see Dawkins' quote above). </a:t>
            </a:r>
          </a:p>
        </p:txBody>
      </p:sp>
      <p:sp>
        <p:nvSpPr>
          <p:cNvPr id="3" name="Text Placeholder 2">
            <a:extLst>
              <a:ext uri="{FF2B5EF4-FFF2-40B4-BE49-F238E27FC236}">
                <a16:creationId xmlns:a16="http://schemas.microsoft.com/office/drawing/2014/main" id="{7898D37C-3174-C361-E57C-3172EB7BE888}"/>
              </a:ext>
            </a:extLst>
          </p:cNvPr>
          <p:cNvSpPr>
            <a:spLocks noGrp="1"/>
          </p:cNvSpPr>
          <p:nvPr>
            <p:ph type="body" sz="quarter" idx="22"/>
          </p:nvPr>
        </p:nvSpPr>
        <p:spPr>
          <a:xfrm>
            <a:off x="640696" y="838200"/>
            <a:ext cx="10940118" cy="757501"/>
          </a:xfrm>
        </p:spPr>
        <p:txBody>
          <a:bodyPr/>
          <a:lstStyle/>
          <a:p>
            <a:r>
              <a:rPr lang="en-US" sz="4800" dirty="0">
                <a:solidFill>
                  <a:srgbClr val="867A72"/>
                </a:solidFill>
              </a:rPr>
              <a:t>Start here</a:t>
            </a:r>
            <a:endParaRPr lang="en-US" dirty="0"/>
          </a:p>
        </p:txBody>
      </p:sp>
    </p:spTree>
    <p:extLst>
      <p:ext uri="{BB962C8B-B14F-4D97-AF65-F5344CB8AC3E}">
        <p14:creationId xmlns:p14="http://schemas.microsoft.com/office/powerpoint/2010/main" val="302941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C6AD5-6BFF-B530-768F-CFA23D8E16A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087D577-F52A-5AD5-7D4D-844F66C58A88}"/>
              </a:ext>
            </a:extLst>
          </p:cNvPr>
          <p:cNvSpPr>
            <a:spLocks noGrp="1"/>
          </p:cNvSpPr>
          <p:nvPr>
            <p:ph type="body" sz="quarter" idx="23"/>
          </p:nvPr>
        </p:nvSpPr>
        <p:spPr>
          <a:xfrm>
            <a:off x="836612" y="1905000"/>
            <a:ext cx="10515599" cy="3500701"/>
          </a:xfrm>
        </p:spPr>
        <p:txBody>
          <a:bodyPr/>
          <a:lstStyle/>
          <a:p>
            <a:pPr>
              <a:lnSpc>
                <a:spcPct val="100000"/>
              </a:lnSpc>
              <a:spcAft>
                <a:spcPts val="2000"/>
              </a:spcAft>
            </a:pPr>
            <a:r>
              <a:rPr lang="en-US" sz="4100" dirty="0"/>
              <a:t>You may have heard people in the church say that the God of the Old Testament seems to be a God of wrath, but the God of the New Testament is described as a God of love. You may struggle with these same thoughts. </a:t>
            </a:r>
            <a:endParaRPr lang="en-US" sz="4400" dirty="0"/>
          </a:p>
        </p:txBody>
      </p:sp>
      <p:sp>
        <p:nvSpPr>
          <p:cNvPr id="3" name="Text Placeholder 2">
            <a:extLst>
              <a:ext uri="{FF2B5EF4-FFF2-40B4-BE49-F238E27FC236}">
                <a16:creationId xmlns:a16="http://schemas.microsoft.com/office/drawing/2014/main" id="{18440560-7EDA-8E6F-D47A-36AB076BA44D}"/>
              </a:ext>
            </a:extLst>
          </p:cNvPr>
          <p:cNvSpPr>
            <a:spLocks noGrp="1"/>
          </p:cNvSpPr>
          <p:nvPr>
            <p:ph type="body" sz="quarter" idx="22"/>
          </p:nvPr>
        </p:nvSpPr>
        <p:spPr>
          <a:xfrm>
            <a:off x="640696" y="995099"/>
            <a:ext cx="10940118" cy="757501"/>
          </a:xfrm>
        </p:spPr>
        <p:txBody>
          <a:bodyPr/>
          <a:lstStyle/>
          <a:p>
            <a:r>
              <a:rPr lang="en-US" sz="4800" dirty="0">
                <a:solidFill>
                  <a:srgbClr val="867A72"/>
                </a:solidFill>
              </a:rPr>
              <a:t>Start here</a:t>
            </a:r>
            <a:endParaRPr lang="en-US" dirty="0"/>
          </a:p>
        </p:txBody>
      </p:sp>
    </p:spTree>
    <p:extLst>
      <p:ext uri="{BB962C8B-B14F-4D97-AF65-F5344CB8AC3E}">
        <p14:creationId xmlns:p14="http://schemas.microsoft.com/office/powerpoint/2010/main" val="218702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B4B56-3C7C-105B-3731-753AB274CE4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11CE895-7886-4D5E-2FFD-2B326F5B7DFE}"/>
              </a:ext>
            </a:extLst>
          </p:cNvPr>
          <p:cNvSpPr>
            <a:spLocks noGrp="1"/>
          </p:cNvSpPr>
          <p:nvPr>
            <p:ph type="body" sz="quarter" idx="23"/>
          </p:nvPr>
        </p:nvSpPr>
        <p:spPr>
          <a:xfrm>
            <a:off x="738654" y="2209801"/>
            <a:ext cx="10711516" cy="3276600"/>
          </a:xfrm>
        </p:spPr>
        <p:txBody>
          <a:bodyPr/>
          <a:lstStyle/>
          <a:p>
            <a:pPr>
              <a:lnSpc>
                <a:spcPct val="100000"/>
              </a:lnSpc>
              <a:spcAft>
                <a:spcPts val="0"/>
              </a:spcAft>
            </a:pPr>
            <a:r>
              <a:rPr lang="en-US" sz="3700" dirty="0"/>
              <a:t>A new Christian has started reading through the Bible, beginning with the Old Testament. He tells you he is struggling with the verses where God orders His people to annihilate other groups, including women and children. </a:t>
            </a:r>
          </a:p>
        </p:txBody>
      </p:sp>
      <p:sp>
        <p:nvSpPr>
          <p:cNvPr id="3" name="Text Placeholder 2">
            <a:extLst>
              <a:ext uri="{FF2B5EF4-FFF2-40B4-BE49-F238E27FC236}">
                <a16:creationId xmlns:a16="http://schemas.microsoft.com/office/drawing/2014/main" id="{C0880100-959A-A7F6-EF0A-7C5ACB98A919}"/>
              </a:ext>
            </a:extLst>
          </p:cNvPr>
          <p:cNvSpPr>
            <a:spLocks noGrp="1"/>
          </p:cNvSpPr>
          <p:nvPr>
            <p:ph type="body" sz="quarter" idx="22"/>
          </p:nvPr>
        </p:nvSpPr>
        <p:spPr>
          <a:xfrm>
            <a:off x="640696" y="1071299"/>
            <a:ext cx="10940118" cy="757501"/>
          </a:xfrm>
        </p:spPr>
        <p:txBody>
          <a:bodyPr/>
          <a:lstStyle/>
          <a:p>
            <a:r>
              <a:rPr lang="en-US" sz="4800" dirty="0">
                <a:solidFill>
                  <a:srgbClr val="867A72"/>
                </a:solidFill>
              </a:rPr>
              <a:t>CONVERSATION EXAMPLE</a:t>
            </a:r>
            <a:endParaRPr lang="en-US" dirty="0"/>
          </a:p>
        </p:txBody>
      </p:sp>
    </p:spTree>
    <p:extLst>
      <p:ext uri="{BB962C8B-B14F-4D97-AF65-F5344CB8AC3E}">
        <p14:creationId xmlns:p14="http://schemas.microsoft.com/office/powerpoint/2010/main" val="361996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BE452-88F7-3CF0-00AF-968CAD79BCC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47DB671-4EAC-7F62-F8D6-C45A146DEEF0}"/>
              </a:ext>
            </a:extLst>
          </p:cNvPr>
          <p:cNvSpPr>
            <a:spLocks noGrp="1"/>
          </p:cNvSpPr>
          <p:nvPr>
            <p:ph type="body" sz="quarter" idx="23"/>
          </p:nvPr>
        </p:nvSpPr>
        <p:spPr>
          <a:xfrm>
            <a:off x="738654" y="2209801"/>
            <a:ext cx="10711516" cy="3276600"/>
          </a:xfrm>
        </p:spPr>
        <p:txBody>
          <a:bodyPr/>
          <a:lstStyle/>
          <a:p>
            <a:pPr>
              <a:lnSpc>
                <a:spcPct val="100000"/>
              </a:lnSpc>
              <a:spcAft>
                <a:spcPts val="2000"/>
              </a:spcAft>
            </a:pPr>
            <a:r>
              <a:rPr lang="en-US" sz="4000" dirty="0"/>
              <a:t>This lesson provides information that can help unbelievers and new Christians understand how the Bible reveals that God's character is identical in the Old and New Testaments, and that He is good.</a:t>
            </a:r>
          </a:p>
        </p:txBody>
      </p:sp>
      <p:sp>
        <p:nvSpPr>
          <p:cNvPr id="3" name="Text Placeholder 2">
            <a:extLst>
              <a:ext uri="{FF2B5EF4-FFF2-40B4-BE49-F238E27FC236}">
                <a16:creationId xmlns:a16="http://schemas.microsoft.com/office/drawing/2014/main" id="{64B5A944-79A3-2F45-8838-1E7C536AB453}"/>
              </a:ext>
            </a:extLst>
          </p:cNvPr>
          <p:cNvSpPr>
            <a:spLocks noGrp="1"/>
          </p:cNvSpPr>
          <p:nvPr>
            <p:ph type="body" sz="quarter" idx="22"/>
          </p:nvPr>
        </p:nvSpPr>
        <p:spPr>
          <a:xfrm>
            <a:off x="640696" y="1071299"/>
            <a:ext cx="10940118" cy="757501"/>
          </a:xfrm>
        </p:spPr>
        <p:txBody>
          <a:bodyPr/>
          <a:lstStyle/>
          <a:p>
            <a:r>
              <a:rPr lang="en-US" sz="4800" dirty="0">
                <a:solidFill>
                  <a:srgbClr val="867A72"/>
                </a:solidFill>
              </a:rPr>
              <a:t>CONVERSATION EXAMPLE</a:t>
            </a:r>
            <a:endParaRPr lang="en-US" dirty="0"/>
          </a:p>
        </p:txBody>
      </p:sp>
    </p:spTree>
    <p:extLst>
      <p:ext uri="{BB962C8B-B14F-4D97-AF65-F5344CB8AC3E}">
        <p14:creationId xmlns:p14="http://schemas.microsoft.com/office/powerpoint/2010/main" val="352684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9DEE5-53A2-ED8F-C507-1DA11F8B6D1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C6D77E8-44D7-CE59-7271-AA73D8CDE27F}"/>
              </a:ext>
            </a:extLst>
          </p:cNvPr>
          <p:cNvSpPr>
            <a:spLocks noGrp="1"/>
          </p:cNvSpPr>
          <p:nvPr>
            <p:ph type="body" sz="quarter" idx="23"/>
          </p:nvPr>
        </p:nvSpPr>
        <p:spPr>
          <a:xfrm>
            <a:off x="738654" y="2245158"/>
            <a:ext cx="10711516" cy="3205886"/>
          </a:xfrm>
        </p:spPr>
        <p:txBody>
          <a:bodyPr/>
          <a:lstStyle/>
          <a:p>
            <a:pPr>
              <a:lnSpc>
                <a:spcPct val="100000"/>
              </a:lnSpc>
              <a:spcAft>
                <a:spcPts val="0"/>
              </a:spcAft>
            </a:pPr>
            <a:r>
              <a:rPr lang="en-US" sz="3700" dirty="0"/>
              <a:t>Since people who reject God no longer have a basis to declare some behaviors good and others evil (recall the Moral Law/Moral Law Giver proof for a god in Lesson 2), then they have no criteria  with which to judge the actions of God in the Old Testament. </a:t>
            </a:r>
            <a:r>
              <a:rPr lang="en-US" sz="3600" dirty="0">
                <a:solidFill>
                  <a:srgbClr val="CFBEB2"/>
                </a:solidFill>
              </a:rPr>
              <a:t>→</a:t>
            </a:r>
            <a:endParaRPr lang="en-US" sz="3700" dirty="0"/>
          </a:p>
        </p:txBody>
      </p:sp>
      <p:sp>
        <p:nvSpPr>
          <p:cNvPr id="3" name="Text Placeholder 2">
            <a:extLst>
              <a:ext uri="{FF2B5EF4-FFF2-40B4-BE49-F238E27FC236}">
                <a16:creationId xmlns:a16="http://schemas.microsoft.com/office/drawing/2014/main" id="{72DC6AC0-D6F2-ED6C-E5C5-C9B7FA38E668}"/>
              </a:ext>
            </a:extLst>
          </p:cNvPr>
          <p:cNvSpPr>
            <a:spLocks noGrp="1"/>
          </p:cNvSpPr>
          <p:nvPr>
            <p:ph type="body" sz="quarter" idx="22"/>
          </p:nvPr>
        </p:nvSpPr>
        <p:spPr>
          <a:xfrm>
            <a:off x="640696" y="1406957"/>
            <a:ext cx="10940118" cy="757501"/>
          </a:xfrm>
        </p:spPr>
        <p:txBody>
          <a:bodyPr/>
          <a:lstStyle/>
          <a:p>
            <a:r>
              <a:rPr lang="en-US" sz="4800" dirty="0">
                <a:solidFill>
                  <a:srgbClr val="867A72"/>
                </a:solidFill>
              </a:rPr>
              <a:t>Problem for Critic of </a:t>
            </a:r>
            <a:r>
              <a:rPr lang="en-US" sz="4800" dirty="0" err="1">
                <a:solidFill>
                  <a:srgbClr val="867A72"/>
                </a:solidFill>
              </a:rPr>
              <a:t>GoD</a:t>
            </a:r>
            <a:endParaRPr lang="en-US" dirty="0"/>
          </a:p>
        </p:txBody>
      </p:sp>
    </p:spTree>
    <p:extLst>
      <p:ext uri="{BB962C8B-B14F-4D97-AF65-F5344CB8AC3E}">
        <p14:creationId xmlns:p14="http://schemas.microsoft.com/office/powerpoint/2010/main" val="3719942866"/>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77094627AF1147A308E96CD6855572" ma:contentTypeVersion="10" ma:contentTypeDescription="Create a new document." ma:contentTypeScope="" ma:versionID="ada3381c3a127ae4594a5bf37dba1ea2">
  <xsd:schema xmlns:xsd="http://www.w3.org/2001/XMLSchema" xmlns:xs="http://www.w3.org/2001/XMLSchema" xmlns:p="http://schemas.microsoft.com/office/2006/metadata/properties" xmlns:ns2="f4b65c1a-daac-4fd9-ba72-b6c84fe15ed4" xmlns:ns3="bda85dd2-6cbf-49e9-8f64-78faf376eb43" targetNamespace="http://schemas.microsoft.com/office/2006/metadata/properties" ma:root="true" ma:fieldsID="89492a26950851a8e4125bf710f3cfc2" ns2:_="" ns3:_="">
    <xsd:import namespace="f4b65c1a-daac-4fd9-ba72-b6c84fe15ed4"/>
    <xsd:import namespace="bda85dd2-6cbf-49e9-8f64-78faf376eb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65c1a-daac-4fd9-ba72-b6c84fe15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a85dd2-6cbf-49e9-8f64-78faf376eb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B9BB9ED4-6B88-410A-B5E8-B642E08F6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65c1a-daac-4fd9-ba72-b6c84fe15ed4"/>
    <ds:schemaRef ds:uri="bda85dd2-6cbf-49e9-8f64-78faf376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53339-64B8-4F01-9860-5B5097E99386}">
  <ds:schemaRefs>
    <ds:schemaRef ds:uri="5669f83f-94c4-4738-ac01-53d397b463f8"/>
    <ds:schemaRef ds:uri="fcdf84ff-77a2-4967-b02d-5f1ff922af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Madison</Template>
  <TotalTime>33186</TotalTime>
  <Words>1724</Words>
  <Application>Microsoft Macintosh PowerPoint</Application>
  <PresentationFormat>Custom</PresentationFormat>
  <Paragraphs>136</Paragraphs>
  <Slides>39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HelveticaNeueLT Std Lt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 GOD OF THE BIBLE IS UNCHANGING.</vt:lpstr>
      <vt:lpstr>PowerPoint Presentation</vt:lpstr>
      <vt:lpstr>PowerPoint Presentation</vt:lpstr>
      <vt:lpstr>PowerPoint Presentation</vt:lpstr>
      <vt:lpstr>PowerPoint Presentation</vt:lpstr>
      <vt:lpstr>PowerPoint Presentation</vt:lpstr>
      <vt:lpstr>PowerPoint Presentation</vt:lpstr>
      <vt:lpstr>Discuss</vt:lpstr>
      <vt:lpstr>2. THE ACTS OF GOD IN THE OLD TESTAMENT REVEAL HIS LONGSUFFERING AND HIS DESIRE FOR OUR SALVATION. </vt:lpstr>
      <vt:lpstr>PowerPoint Presentation</vt:lpstr>
      <vt:lpstr>PowerPoint Presentation</vt:lpstr>
      <vt:lpstr>PowerPoint Presentation</vt:lpstr>
      <vt:lpstr>Discuss</vt:lpstr>
      <vt:lpstr>3. THE ACTS OF GOD IN THE  OLD TESTAMENT SHOW THE SERIOUSNESS OF SIN.</vt:lpstr>
      <vt:lpstr>PowerPoint Presentation</vt:lpstr>
      <vt:lpstr>PowerPoint Presentation</vt:lpstr>
      <vt:lpstr>PowerPoint Presentation</vt:lpstr>
      <vt:lpstr>PowerPoint Presentation</vt:lpstr>
      <vt:lpstr>Discuss</vt:lpstr>
      <vt:lpstr>PowerPoint Presentation</vt:lpstr>
      <vt:lpstr>PowerPoint Presentation</vt:lpstr>
      <vt:lpstr>Discuss</vt:lpstr>
      <vt:lpstr>Discuss</vt:lpstr>
      <vt:lpstr>Reflect</vt:lpstr>
      <vt:lpstr>Discuss</vt:lpstr>
      <vt:lpstr>PowerPoint Presentation</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Brandon Watson</cp:lastModifiedBy>
  <cp:revision>142</cp:revision>
  <dcterms:created xsi:type="dcterms:W3CDTF">2023-07-06T02:28:58Z</dcterms:created>
  <dcterms:modified xsi:type="dcterms:W3CDTF">2025-03-28T12:54:20Z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0x0101005977094627AF1147A308E96CD6855572</vt:lpwstr>
  </property>
</Properties>
</file>