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567" r:id="rId5"/>
    <p:sldId id="833" r:id="rId6"/>
    <p:sldId id="834" r:id="rId7"/>
    <p:sldId id="577" r:id="rId8"/>
    <p:sldId id="579" r:id="rId9"/>
    <p:sldId id="574" r:id="rId10"/>
    <p:sldId id="879" r:id="rId11"/>
    <p:sldId id="880" r:id="rId12"/>
    <p:sldId id="632" r:id="rId13"/>
    <p:sldId id="792" r:id="rId14"/>
    <p:sldId id="871" r:id="rId15"/>
    <p:sldId id="826" r:id="rId16"/>
    <p:sldId id="881" r:id="rId17"/>
    <p:sldId id="882" r:id="rId18"/>
    <p:sldId id="796" r:id="rId19"/>
    <p:sldId id="872" r:id="rId20"/>
    <p:sldId id="873" r:id="rId21"/>
    <p:sldId id="874" r:id="rId22"/>
    <p:sldId id="825" r:id="rId23"/>
    <p:sldId id="814" r:id="rId24"/>
    <p:sldId id="847" r:id="rId25"/>
    <p:sldId id="848" r:id="rId26"/>
    <p:sldId id="771" r:id="rId27"/>
    <p:sldId id="883" r:id="rId28"/>
    <p:sldId id="813" r:id="rId29"/>
    <p:sldId id="851" r:id="rId30"/>
    <p:sldId id="864" r:id="rId31"/>
    <p:sldId id="850" r:id="rId32"/>
    <p:sldId id="818" r:id="rId3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CE1A7-4287-4937-982E-0099D68168B9}" v="20" dt="2025-08-12T21:20:51.452"/>
    <p1510:client id="{5A1D0508-F03A-EEAF-A77B-71DED980EF9D}" v="8" dt="2025-08-12T21:14:05.998"/>
    <p1510:client id="{DF56FC84-A71D-C8C9-5526-EF7204E4D9A0}" v="42" dt="2025-08-12T21:11:36.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8" autoAdjust="0"/>
    <p:restoredTop sz="96056"/>
  </p:normalViewPr>
  <p:slideViewPr>
    <p:cSldViewPr>
      <p:cViewPr varScale="1">
        <p:scale>
          <a:sx n="78" d="100"/>
          <a:sy n="78" d="100"/>
        </p:scale>
        <p:origin x="576" y="7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8/12/2025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8/12/2025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25</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26</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E0A9-C872-8EE7-FA52-6F8D10D33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7FAC3-FF06-ECC4-7757-C0978283E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A402C5-DE44-BFF0-B3B5-A645DAC1F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852ACD-0A08-71BF-B711-F2116ADCF01E}"/>
              </a:ext>
            </a:extLst>
          </p:cNvPr>
          <p:cNvSpPr>
            <a:spLocks noGrp="1"/>
          </p:cNvSpPr>
          <p:nvPr>
            <p:ph type="sldNum" sz="quarter" idx="5"/>
          </p:nvPr>
        </p:nvSpPr>
        <p:spPr/>
        <p:txBody>
          <a:bodyPr/>
          <a:lstStyle/>
          <a:p>
            <a:fld id="{B0FCC8D5-6D68-A443-97C0-91AE5977134B}" type="slidenum">
              <a:rPr lang="en-US" smtClean="0"/>
              <a:pPr/>
              <a:t>27</a:t>
            </a:fld>
            <a:endParaRPr lang="en-US" dirty="0"/>
          </a:p>
        </p:txBody>
      </p:sp>
    </p:spTree>
    <p:extLst>
      <p:ext uri="{BB962C8B-B14F-4D97-AF65-F5344CB8AC3E}">
        <p14:creationId xmlns:p14="http://schemas.microsoft.com/office/powerpoint/2010/main" val="291139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40"/>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457200"/>
            <a:ext cx="7391399" cy="5943600"/>
          </a:xfrm>
        </p:spPr>
        <p:txBody>
          <a:bodyPr anchor="ctr"/>
          <a:lstStyle/>
          <a:p>
            <a:r>
              <a:rPr lang="en-US" sz="4000" b="1" dirty="0"/>
              <a:t>What character qualities </a:t>
            </a:r>
          </a:p>
          <a:p>
            <a:r>
              <a:rPr lang="en-US" sz="4000" b="1" dirty="0"/>
              <a:t>of an overseer seem out of step with the world’s definition of leadership? In what sense are all church members called to live in these ways?</a:t>
            </a:r>
          </a:p>
        </p:txBody>
      </p:sp>
    </p:spTree>
    <p:extLst>
      <p:ext uri="{BB962C8B-B14F-4D97-AF65-F5344CB8AC3E}">
        <p14:creationId xmlns:p14="http://schemas.microsoft.com/office/powerpoint/2010/main" val="153016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904EF-4F36-B3FF-EEFD-BB1F63AEED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71AC9B-6975-870A-F1F2-8889603BE0DF}"/>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2. BIBLICAL LEADERS </a:t>
            </a:r>
            <a:r>
              <a:rPr lang="en-US" sz="4900" u="sng" dirty="0"/>
              <a:t>SHEPHERD</a:t>
            </a:r>
            <a:r>
              <a:rPr lang="en-US" sz="4900" dirty="0"/>
              <a:t> GOD’S PEOPLE </a:t>
            </a:r>
            <a:r>
              <a:rPr lang="en-US" sz="4900" u="sng" dirty="0"/>
              <a:t>FAITHFULLY</a:t>
            </a:r>
            <a:r>
              <a:rPr lang="en-US" sz="4900" dirty="0"/>
              <a:t>.</a:t>
            </a:r>
          </a:p>
        </p:txBody>
      </p:sp>
    </p:spTree>
    <p:extLst>
      <p:ext uri="{BB962C8B-B14F-4D97-AF65-F5344CB8AC3E}">
        <p14:creationId xmlns:p14="http://schemas.microsoft.com/office/powerpoint/2010/main" val="214897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“I exhort the elders among you as a fellow elder and witness to the sufferings of Christ, as well as one who shares in the glory about to be revealed: Shepherd God’s flock among you, not overseeing out of compulsion but willingly,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Peter 5:1-5</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29DB7-9314-3D9E-DFFC-B40E0A24652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0729283-9F14-2C6D-6C9E-C30BF5A463A3}"/>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as God would have you; not out of greed for money but eagerly; not lording it over those entrusted to you, but being examples to the flock. And when the chief Shepherd appears, you will receive the unfading crown of glory.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8A8A13E3-33AB-BDE6-F710-C7473FC88D9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Peter 5:1-5</a:t>
            </a:r>
            <a:endParaRPr lang="en-US" dirty="0"/>
          </a:p>
        </p:txBody>
      </p:sp>
    </p:spTree>
    <p:extLst>
      <p:ext uri="{BB962C8B-B14F-4D97-AF65-F5344CB8AC3E}">
        <p14:creationId xmlns:p14="http://schemas.microsoft.com/office/powerpoint/2010/main" val="126050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1677A-547A-1F25-C324-20C610C1FE6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9852B75-DCB1-BF2D-9057-C92C32FE2A15}"/>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In the same way, you who are younger, be subject to the elders. All of you clothe yourselves with humility toward one another, because God resists the proud but gives grace to the humble.”</a:t>
            </a:r>
          </a:p>
        </p:txBody>
      </p:sp>
      <p:sp>
        <p:nvSpPr>
          <p:cNvPr id="2" name="Text Placeholder 2">
            <a:extLst>
              <a:ext uri="{FF2B5EF4-FFF2-40B4-BE49-F238E27FC236}">
                <a16:creationId xmlns:a16="http://schemas.microsoft.com/office/drawing/2014/main" id="{E259D13D-6B73-5AAC-6969-429AB5661EB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Peter 5:1-5</a:t>
            </a:r>
            <a:endParaRPr lang="en-US" dirty="0"/>
          </a:p>
        </p:txBody>
      </p:sp>
    </p:spTree>
    <p:extLst>
      <p:ext uri="{BB962C8B-B14F-4D97-AF65-F5344CB8AC3E}">
        <p14:creationId xmlns:p14="http://schemas.microsoft.com/office/powerpoint/2010/main" val="89783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000" b="1" dirty="0"/>
              <a:t>What does it mean to “shepherd” God’s flock? Why do you think God so often uses sheep as a metaphor for His people?</a:t>
            </a:r>
          </a:p>
        </p:txBody>
      </p:sp>
    </p:spTree>
    <p:extLst>
      <p:ext uri="{BB962C8B-B14F-4D97-AF65-F5344CB8AC3E}">
        <p14:creationId xmlns:p14="http://schemas.microsoft.com/office/powerpoint/2010/main" val="14647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6FA8-7D22-E50B-4F3E-A9479FBFA0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6DBAC04-2678-64D8-144E-5A6852DAB73C}"/>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CA1B5886-6ABB-51F1-17BE-C54BF0ED3888}"/>
              </a:ext>
            </a:extLst>
          </p:cNvPr>
          <p:cNvSpPr>
            <a:spLocks noGrp="1"/>
          </p:cNvSpPr>
          <p:nvPr>
            <p:ph type="body" sz="quarter" idx="19"/>
          </p:nvPr>
        </p:nvSpPr>
        <p:spPr>
          <a:xfrm>
            <a:off x="4037013" y="381000"/>
            <a:ext cx="7391399" cy="5943600"/>
          </a:xfrm>
        </p:spPr>
        <p:txBody>
          <a:bodyPr lIns="91440" tIns="45720" rIns="91440" bIns="45720" anchor="ctr">
            <a:noAutofit/>
          </a:bodyPr>
          <a:lstStyle/>
          <a:p>
            <a:r>
              <a:rPr lang="en-US" sz="4000" b="1" dirty="0">
                <a:latin typeface="HelveticaNeueLT Std Lt"/>
              </a:rPr>
              <a:t>How does Christ, </a:t>
            </a:r>
            <a:endParaRPr lang="en-US">
              <a:latin typeface="HelveticaNeueLT Std Lt"/>
            </a:endParaRPr>
          </a:p>
          <a:p>
            <a:r>
              <a:rPr lang="en-US" sz="4000" b="1" dirty="0">
                <a:latin typeface="HelveticaNeueLT Std Lt"/>
              </a:rPr>
              <a:t>the Good Shepherd, </a:t>
            </a:r>
            <a:endParaRPr lang="en-US" dirty="0">
              <a:latin typeface="HelveticaNeueLT Std Lt"/>
            </a:endParaRPr>
          </a:p>
          <a:p>
            <a:r>
              <a:rPr lang="en-US" sz="4000" b="1" dirty="0">
                <a:latin typeface="HelveticaNeueLT Std Lt"/>
              </a:rPr>
              <a:t>set an example for pastors </a:t>
            </a:r>
            <a:endParaRPr lang="en-US">
              <a:latin typeface="HelveticaNeueLT Std Lt"/>
            </a:endParaRPr>
          </a:p>
          <a:p>
            <a:r>
              <a:rPr lang="en-US" sz="4000" b="1" dirty="0">
                <a:latin typeface="HelveticaNeueLT Std Lt"/>
              </a:rPr>
              <a:t>to follow?</a:t>
            </a:r>
            <a:endParaRPr lang="en-US">
              <a:latin typeface="HelveticaNeueLT Std Lt"/>
            </a:endParaRPr>
          </a:p>
        </p:txBody>
      </p:sp>
    </p:spTree>
    <p:extLst>
      <p:ext uri="{BB962C8B-B14F-4D97-AF65-F5344CB8AC3E}">
        <p14:creationId xmlns:p14="http://schemas.microsoft.com/office/powerpoint/2010/main" val="1918277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FA525-135D-8C64-E97C-BBD9451C44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39A72D-8F12-131B-E22D-289D37969A72}"/>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3943E9E-DE58-0A82-CC46-D9B43BFF1590}"/>
              </a:ext>
            </a:extLst>
          </p:cNvPr>
          <p:cNvSpPr>
            <a:spLocks noGrp="1"/>
          </p:cNvSpPr>
          <p:nvPr>
            <p:ph type="body" sz="quarter" idx="19"/>
          </p:nvPr>
        </p:nvSpPr>
        <p:spPr>
          <a:xfrm>
            <a:off x="4037013" y="381000"/>
            <a:ext cx="7391399" cy="5943600"/>
          </a:xfrm>
        </p:spPr>
        <p:txBody>
          <a:bodyPr anchor="ctr"/>
          <a:lstStyle/>
          <a:p>
            <a:r>
              <a:rPr lang="en-US" sz="4000" b="1" dirty="0"/>
              <a:t>How can you and your </a:t>
            </a:r>
          </a:p>
          <a:p>
            <a:r>
              <a:rPr lang="en-US" sz="4000" b="1" dirty="0"/>
              <a:t>family pray for, encourage, and bless the ministers who serve faithfully?</a:t>
            </a:r>
          </a:p>
        </p:txBody>
      </p:sp>
    </p:spTree>
    <p:extLst>
      <p:ext uri="{BB962C8B-B14F-4D97-AF65-F5344CB8AC3E}">
        <p14:creationId xmlns:p14="http://schemas.microsoft.com/office/powerpoint/2010/main" val="3918563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8EC-1816-5F5F-95C0-D1B32D2E4E4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2B2A9F3-E037-A063-FFDC-B0B2D428648D}"/>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3. BIBLICAL LEADERS </a:t>
            </a:r>
            <a:r>
              <a:rPr lang="en-US" sz="4900" u="sng" dirty="0"/>
              <a:t>SERVE</a:t>
            </a:r>
            <a:r>
              <a:rPr lang="en-US" sz="4900" dirty="0"/>
              <a:t> </a:t>
            </a:r>
            <a:br>
              <a:rPr lang="en-US" sz="4900" dirty="0"/>
            </a:br>
            <a:r>
              <a:rPr lang="en-US" sz="4900" dirty="0"/>
              <a:t>GOD’S PEOPLE </a:t>
            </a:r>
            <a:r>
              <a:rPr lang="en-US" sz="4900" u="sng" dirty="0"/>
              <a:t>DILIGENTLY</a:t>
            </a:r>
            <a:r>
              <a:rPr lang="en-US" sz="4900" dirty="0"/>
              <a:t>. </a:t>
            </a:r>
          </a:p>
        </p:txBody>
      </p:sp>
    </p:spTree>
    <p:extLst>
      <p:ext uri="{BB962C8B-B14F-4D97-AF65-F5344CB8AC3E}">
        <p14:creationId xmlns:p14="http://schemas.microsoft.com/office/powerpoint/2010/main" val="222636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808060" y="1640678"/>
            <a:ext cx="10572704" cy="4150522"/>
          </a:xfrm>
        </p:spPr>
        <p:txBody>
          <a:bodyPr/>
          <a:lstStyle/>
          <a:p>
            <a:pPr marR="0">
              <a:lnSpc>
                <a:spcPct val="112000"/>
              </a:lnSpc>
              <a:spcBef>
                <a:spcPts val="0"/>
              </a:spcBef>
              <a:spcAft>
                <a:spcPts val="0"/>
              </a:spcAft>
            </a:pPr>
            <a:r>
              <a:rPr lang="en-US" sz="4100" dirty="0"/>
              <a:t>“Deacons, likewise, should be worthy of respect, not hypocritical, not drinking a lot of wine, not greedy for money, holding the mystery of the faith with a clear conscience. They must also be tested first; if they prove blameless, then they can serve as deacons.”</a:t>
            </a:r>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1 Timothy 3:8-10</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40694" y="1468582"/>
            <a:ext cx="10940118" cy="3255818"/>
          </a:xfrm>
        </p:spPr>
        <p:txBody>
          <a:bodyPr/>
          <a:lstStyle/>
          <a:p>
            <a:r>
              <a:rPr lang="en-US" b="0" dirty="0">
                <a:solidFill>
                  <a:srgbClr val="867A72"/>
                </a:solidFill>
              </a:rPr>
              <a:t>The </a:t>
            </a:r>
          </a:p>
          <a:p>
            <a:r>
              <a:rPr lang="en-US" dirty="0">
                <a:solidFill>
                  <a:srgbClr val="867A72"/>
                </a:solidFill>
              </a:rPr>
              <a:t>Healthy church</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4000" b="0" dirty="0">
              <a:solidFill>
                <a:schemeClr val="accent3"/>
              </a:solidFill>
              <a:latin typeface="Montserrat Light" pitchFamily="2" charset="77"/>
            </a:endParaRPr>
          </a:p>
          <a:p>
            <a:pPr>
              <a:lnSpc>
                <a:spcPct val="100000"/>
              </a:lnSpc>
            </a:pPr>
            <a:r>
              <a:rPr lang="en-US" sz="4000" b="0" dirty="0">
                <a:solidFill>
                  <a:schemeClr val="accent3"/>
                </a:solidFill>
                <a:latin typeface="Montserrat Light" pitchFamily="2" charset="77"/>
              </a:rPr>
              <a:t>Session 5: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Leadership</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7338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lIns="91440" tIns="45720" rIns="91440" bIns="45720" anchor="ctr">
            <a:noAutofit/>
          </a:bodyPr>
          <a:lstStyle/>
          <a:p>
            <a:r>
              <a:rPr lang="en-US" sz="4400" b="1">
                <a:latin typeface="HelveticaNeueLT Std Lt"/>
              </a:rPr>
              <a:t>How did the establishment of deacons in Acts 6 help the church members in practical ways? How did it help the apostles?</a:t>
            </a:r>
            <a:endParaRPr lang="en-US"/>
          </a:p>
        </p:txBody>
      </p:sp>
    </p:spTree>
    <p:extLst>
      <p:ext uri="{BB962C8B-B14F-4D97-AF65-F5344CB8AC3E}">
        <p14:creationId xmlns:p14="http://schemas.microsoft.com/office/powerpoint/2010/main" val="255578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lIns="91440" tIns="45720" rIns="91440" bIns="45720" anchor="ctr">
            <a:noAutofit/>
          </a:bodyPr>
          <a:lstStyle/>
          <a:p>
            <a:r>
              <a:rPr lang="en-US" sz="4400" b="1" dirty="0"/>
              <a:t>The translation of the </a:t>
            </a:r>
          </a:p>
          <a:p>
            <a:r>
              <a:rPr lang="en-US" sz="4400" b="1" dirty="0">
                <a:latin typeface="HelveticaNeueLT Std Lt"/>
              </a:rPr>
              <a:t>word for deacon, </a:t>
            </a:r>
            <a:r>
              <a:rPr lang="en-US" sz="4400" b="1" dirty="0" err="1">
                <a:latin typeface="HelveticaNeueLT Std Lt"/>
              </a:rPr>
              <a:t>diakonos</a:t>
            </a:r>
            <a:r>
              <a:rPr lang="en-US" sz="4400" b="1" dirty="0">
                <a:latin typeface="HelveticaNeueLT Std Lt"/>
              </a:rPr>
              <a:t>, is “servant.” How should this inform our view of this role?</a:t>
            </a:r>
          </a:p>
        </p:txBody>
      </p:sp>
    </p:spTree>
    <p:extLst>
      <p:ext uri="{BB962C8B-B14F-4D97-AF65-F5344CB8AC3E}">
        <p14:creationId xmlns:p14="http://schemas.microsoft.com/office/powerpoint/2010/main" val="184024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lIns="91440" tIns="45720" rIns="91440" bIns="45720" anchor="ctr">
            <a:noAutofit/>
          </a:bodyPr>
          <a:lstStyle/>
          <a:p>
            <a:r>
              <a:rPr lang="en-US" sz="4000" b="1" dirty="0">
                <a:latin typeface="HelveticaNeueLT Std Lt"/>
              </a:rPr>
              <a:t>How can all parts of the body, (kids, teens, adults, senior adults) join to meet the real and felt needs of vulnerable members? How can serving together create community and multiply ministry?</a:t>
            </a:r>
          </a:p>
        </p:txBody>
      </p:sp>
    </p:spTree>
    <p:extLst>
      <p:ext uri="{BB962C8B-B14F-4D97-AF65-F5344CB8AC3E}">
        <p14:creationId xmlns:p14="http://schemas.microsoft.com/office/powerpoint/2010/main" val="249677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54878"/>
            <a:ext cx="10940118" cy="1483522"/>
          </a:xfrm>
        </p:spPr>
        <p:txBody>
          <a:bodyPr/>
          <a:lstStyle/>
          <a:p>
            <a:r>
              <a:rPr lang="en-US" sz="4800" dirty="0">
                <a:solidFill>
                  <a:srgbClr val="867A72"/>
                </a:solidFill>
              </a:rPr>
              <a:t>GOSPEL FOCUS</a:t>
            </a:r>
          </a:p>
          <a:p>
            <a:pPr>
              <a:lnSpc>
                <a:spcPct val="100000"/>
              </a:lnSpc>
            </a:pPr>
            <a:r>
              <a:rPr lang="en-US" sz="3300" b="0" dirty="0">
                <a:solidFill>
                  <a:srgbClr val="867A72"/>
                </a:solidFill>
              </a:rPr>
              <a:t>Called to Serve, Empowered by Grace.</a:t>
            </a:r>
            <a:endParaRPr lang="en-US" sz="36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2438400"/>
            <a:ext cx="10940117" cy="3581400"/>
          </a:xfrm>
        </p:spPr>
        <p:txBody>
          <a:bodyPr/>
          <a:lstStyle/>
          <a:p>
            <a:pPr marR="0">
              <a:lnSpc>
                <a:spcPct val="112000"/>
              </a:lnSpc>
              <a:spcBef>
                <a:spcPts val="0"/>
              </a:spcBef>
              <a:spcAft>
                <a:spcPts val="0"/>
              </a:spcAft>
            </a:pPr>
            <a:r>
              <a:rPr lang="en-US" sz="4000" dirty="0"/>
              <a:t>Whatever we call our church leaders—elders, overseers, shepherds, pastors, ministers, or deacons—servant leaders are vital for the work of the church. While each of today’s passages highlights the character qualities of leaders,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91549-A6A1-99B7-2FC1-8DD8AADC9DA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EDB8214-079D-C8F1-F717-BF70856BE46F}"/>
              </a:ext>
            </a:extLst>
          </p:cNvPr>
          <p:cNvSpPr>
            <a:spLocks noGrp="1"/>
          </p:cNvSpPr>
          <p:nvPr>
            <p:ph type="body" sz="quarter" idx="22"/>
          </p:nvPr>
        </p:nvSpPr>
        <p:spPr>
          <a:xfrm>
            <a:off x="624352" y="954878"/>
            <a:ext cx="10940118" cy="645322"/>
          </a:xfrm>
        </p:spPr>
        <p:txBody>
          <a:bodyPr/>
          <a:lstStyle/>
          <a:p>
            <a:r>
              <a:rPr lang="en-US" sz="4800" dirty="0">
                <a:solidFill>
                  <a:srgbClr val="867A72"/>
                </a:solidFill>
              </a:rPr>
              <a:t>GOSPEL FOCUS</a:t>
            </a:r>
          </a:p>
        </p:txBody>
      </p:sp>
      <p:sp>
        <p:nvSpPr>
          <p:cNvPr id="2" name="Text Placeholder 3">
            <a:extLst>
              <a:ext uri="{FF2B5EF4-FFF2-40B4-BE49-F238E27FC236}">
                <a16:creationId xmlns:a16="http://schemas.microsoft.com/office/drawing/2014/main" id="{1FC5B8CC-6C2D-D070-81EE-BB07846B7D93}"/>
              </a:ext>
            </a:extLst>
          </p:cNvPr>
          <p:cNvSpPr>
            <a:spLocks noGrp="1"/>
          </p:cNvSpPr>
          <p:nvPr>
            <p:ph type="body" sz="quarter" idx="23"/>
          </p:nvPr>
        </p:nvSpPr>
        <p:spPr>
          <a:xfrm>
            <a:off x="624353" y="1828800"/>
            <a:ext cx="10940117" cy="4419600"/>
          </a:xfrm>
        </p:spPr>
        <p:txBody>
          <a:bodyPr/>
          <a:lstStyle/>
          <a:p>
            <a:pPr marR="0">
              <a:lnSpc>
                <a:spcPct val="112000"/>
              </a:lnSpc>
              <a:spcBef>
                <a:spcPts val="0"/>
              </a:spcBef>
              <a:spcAft>
                <a:spcPts val="0"/>
              </a:spcAft>
            </a:pPr>
            <a:r>
              <a:rPr lang="en-US" sz="4000" dirty="0"/>
              <a:t>we best see the high calling of servant leadership in Christ our great, High Priest. In Him, we find not only the attributes of servant leadership but also the grace and mercy we need to develop into the people of God we are called to be.</a:t>
            </a:r>
          </a:p>
        </p:txBody>
      </p:sp>
    </p:spTree>
    <p:extLst>
      <p:ext uri="{BB962C8B-B14F-4D97-AF65-F5344CB8AC3E}">
        <p14:creationId xmlns:p14="http://schemas.microsoft.com/office/powerpoint/2010/main" val="4167952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381000"/>
            <a:ext cx="7888504" cy="6019800"/>
          </a:xfrm>
        </p:spPr>
        <p:txBody>
          <a:bodyPr anchor="ctr"/>
          <a:lstStyle/>
          <a:p>
            <a:pPr>
              <a:lnSpc>
                <a:spcPct val="100000"/>
              </a:lnSpc>
            </a:pPr>
            <a:r>
              <a:rPr lang="en-US" sz="4200" b="1" dirty="0"/>
              <a:t>Why do you think Scripture, </a:t>
            </a:r>
          </a:p>
          <a:p>
            <a:pPr>
              <a:lnSpc>
                <a:spcPct val="100000"/>
              </a:lnSpc>
            </a:pPr>
            <a:r>
              <a:rPr lang="en-US" sz="4200" b="1" dirty="0"/>
              <a:t>in defining leadership qualities, looks at character more than aptitude? How does this differ from the world?</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531812" y="457200"/>
            <a:ext cx="7888504" cy="5943600"/>
          </a:xfrm>
        </p:spPr>
        <p:txBody>
          <a:bodyPr anchor="ctr"/>
          <a:lstStyle/>
          <a:p>
            <a:pPr>
              <a:lnSpc>
                <a:spcPct val="100000"/>
              </a:lnSpc>
            </a:pPr>
            <a:r>
              <a:rPr lang="en-US" sz="4200" b="1" dirty="0"/>
              <a:t>How have your pastors </a:t>
            </a:r>
          </a:p>
          <a:p>
            <a:pPr>
              <a:lnSpc>
                <a:spcPct val="100000"/>
              </a:lnSpc>
            </a:pPr>
            <a:r>
              <a:rPr lang="en-US" sz="4200" b="1" dirty="0"/>
              <a:t>and ministers blessed you and your family over the years? What could you do to encourage them this week?</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D370-094F-C2FF-C4EA-705794DACA7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DCB2955-9D8A-0F44-0918-3CD3A8BD747F}"/>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have you seen</a:t>
            </a:r>
          </a:p>
          <a:p>
            <a:pPr>
              <a:lnSpc>
                <a:spcPct val="100000"/>
              </a:lnSpc>
            </a:pPr>
            <a:r>
              <a:rPr lang="en-US" sz="4200" b="1" dirty="0"/>
              <a:t> the church minister to vulnerable church or community members over </a:t>
            </a:r>
          </a:p>
          <a:p>
            <a:pPr>
              <a:lnSpc>
                <a:spcPct val="100000"/>
              </a:lnSpc>
            </a:pPr>
            <a:r>
              <a:rPr lang="en-US" sz="4200" b="1" dirty="0"/>
              <a:t>the years? </a:t>
            </a:r>
          </a:p>
        </p:txBody>
      </p:sp>
      <p:sp>
        <p:nvSpPr>
          <p:cNvPr id="5" name="Title 4">
            <a:extLst>
              <a:ext uri="{FF2B5EF4-FFF2-40B4-BE49-F238E27FC236}">
                <a16:creationId xmlns:a16="http://schemas.microsoft.com/office/drawing/2014/main" id="{3CF0B648-3DBF-B87B-3FDF-102BE1D486E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74387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457200"/>
            <a:ext cx="7659904" cy="5943599"/>
          </a:xfrm>
        </p:spPr>
        <p:txBody>
          <a:bodyPr anchor="ctr"/>
          <a:lstStyle/>
          <a:p>
            <a:pPr>
              <a:lnSpc>
                <a:spcPct val="100000"/>
              </a:lnSpc>
            </a:pPr>
            <a:r>
              <a:rPr lang="en-US" sz="3900" b="1" dirty="0"/>
              <a:t>What leadership character </a:t>
            </a:r>
          </a:p>
          <a:p>
            <a:pPr>
              <a:lnSpc>
                <a:spcPct val="100000"/>
              </a:lnSpc>
            </a:pPr>
            <a:r>
              <a:rPr lang="en-US" sz="3900" b="1" dirty="0"/>
              <a:t>traits do you most want </a:t>
            </a:r>
          </a:p>
          <a:p>
            <a:pPr>
              <a:lnSpc>
                <a:spcPct val="100000"/>
              </a:lnSpc>
            </a:pPr>
            <a:r>
              <a:rPr lang="en-US" sz="3900" b="1" dirty="0"/>
              <a:t>to emulate in your life, family, work, or church service? </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3900" b="1" dirty="0"/>
              <a:t>In examining your </a:t>
            </a:r>
          </a:p>
          <a:p>
            <a:r>
              <a:rPr lang="en-US" sz="3900" b="1" dirty="0"/>
              <a:t>own spiritual growth, what needs to develop in your </a:t>
            </a:r>
          </a:p>
          <a:p>
            <a:r>
              <a:rPr lang="en-US" sz="3900" b="1" dirty="0"/>
              <a:t>life to align more with the description of biblical leadership?</a:t>
            </a:r>
          </a:p>
          <a:p>
            <a:r>
              <a:rPr lang="en-US" sz="3900" b="1" dirty="0"/>
              <a:t> How could you pray or act towards that end?</a:t>
            </a:r>
          </a:p>
        </p:txBody>
      </p:sp>
    </p:spTree>
    <p:extLst>
      <p:ext uri="{BB962C8B-B14F-4D97-AF65-F5344CB8AC3E}">
        <p14:creationId xmlns:p14="http://schemas.microsoft.com/office/powerpoint/2010/main" val="244766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21721"/>
            <a:ext cx="8972740" cy="3810000"/>
          </a:xfrm>
        </p:spPr>
        <p:txBody>
          <a:bodyPr/>
          <a:lstStyle/>
          <a:p>
            <a:pPr>
              <a:lnSpc>
                <a:spcPct val="100000"/>
              </a:lnSpc>
            </a:pPr>
            <a:r>
              <a:rPr lang="en-US" sz="4000" dirty="0"/>
              <a:t>What character qualities </a:t>
            </a:r>
          </a:p>
          <a:p>
            <a:pPr>
              <a:lnSpc>
                <a:spcPct val="100000"/>
              </a:lnSpc>
            </a:pPr>
            <a:r>
              <a:rPr lang="en-US" sz="4000" dirty="0"/>
              <a:t>does Scripture outline for those in church leadership? How should those same qualities be growth markers </a:t>
            </a:r>
          </a:p>
          <a:p>
            <a:pPr>
              <a:lnSpc>
                <a:spcPct val="100000"/>
              </a:lnSpc>
            </a:pPr>
            <a:r>
              <a:rPr lang="en-US" sz="4000" dirty="0"/>
              <a:t>for all believers?</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a:xfrm>
            <a:off x="640696" y="1295400"/>
            <a:ext cx="10940118" cy="569122"/>
          </a:xfrm>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lIns="91440" tIns="45720" rIns="91440" bIns="45720"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600" b="1" dirty="0"/>
              <a:t>According to Scripture, what </a:t>
            </a:r>
          </a:p>
          <a:p>
            <a:r>
              <a:rPr lang="en-US" sz="3600" b="1" dirty="0">
                <a:latin typeface="HelveticaNeueLT Std Lt"/>
              </a:rPr>
              <a:t>are the qualities of a good leader? How might those qualities differ from how culture might define leadership?</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4900" dirty="0"/>
              <a:t>1. BIBLICAL LEADERS </a:t>
            </a:r>
            <a:r>
              <a:rPr lang="en-US" sz="4900" u="sng" dirty="0"/>
              <a:t>TEACH</a:t>
            </a:r>
            <a:r>
              <a:rPr lang="en-US" sz="4900" dirty="0"/>
              <a:t> </a:t>
            </a:r>
            <a:br>
              <a:rPr lang="en-US" sz="4900" dirty="0"/>
            </a:br>
            <a:r>
              <a:rPr lang="en-US" sz="4900" dirty="0"/>
              <a:t>GOD’S PEOPLE </a:t>
            </a:r>
            <a:r>
              <a:rPr lang="en-US" sz="4900" u="sng" dirty="0"/>
              <a:t>SINCERELY</a:t>
            </a:r>
            <a:r>
              <a:rPr lang="en-US" sz="4900" dirty="0"/>
              <a:t>.</a:t>
            </a:r>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676400"/>
            <a:ext cx="10270659" cy="3773202"/>
          </a:xfrm>
        </p:spPr>
        <p:txBody>
          <a:bodyPr/>
          <a:lstStyle/>
          <a:p>
            <a:pPr marR="0">
              <a:lnSpc>
                <a:spcPct val="112000"/>
              </a:lnSpc>
              <a:spcBef>
                <a:spcPts val="0"/>
              </a:spcBef>
              <a:spcAft>
                <a:spcPts val="0"/>
              </a:spcAft>
            </a:pPr>
            <a:r>
              <a:rPr lang="en-US" sz="4000" dirty="0"/>
              <a:t>“The reason I left you in Crete was to set right what was left undone and, as I directed you, to appoint elders in every town. An elder must be blameless, the husband of one wife, with faithful children who are not accused of wildness or rebellion.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Titus 1:5-9</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6B584-130E-AA90-5DA0-EB6681F72B9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94429B-5F5E-1849-E772-966A34EABEC1}"/>
              </a:ext>
            </a:extLst>
          </p:cNvPr>
          <p:cNvSpPr>
            <a:spLocks noGrp="1"/>
          </p:cNvSpPr>
          <p:nvPr>
            <p:ph type="body" sz="quarter" idx="23"/>
          </p:nvPr>
        </p:nvSpPr>
        <p:spPr>
          <a:xfrm>
            <a:off x="942741" y="1676400"/>
            <a:ext cx="10270659" cy="3773202"/>
          </a:xfrm>
        </p:spPr>
        <p:txBody>
          <a:bodyPr lIns="91440" tIns="45720" rIns="91440" bIns="45720" anchor="t">
            <a:noAutofit/>
          </a:bodyPr>
          <a:lstStyle/>
          <a:p>
            <a:pPr>
              <a:lnSpc>
                <a:spcPct val="112000"/>
              </a:lnSpc>
              <a:spcAft>
                <a:spcPts val="0"/>
              </a:spcAft>
            </a:pPr>
            <a:r>
              <a:rPr lang="en-US" sz="4000" dirty="0">
                <a:latin typeface="HelveticaNeueLT Std Lt"/>
              </a:rPr>
              <a:t>As an overseer of God’s household, he must be blameless, not arrogant, not </a:t>
            </a:r>
          </a:p>
          <a:p>
            <a:pPr>
              <a:lnSpc>
                <a:spcPct val="112000"/>
              </a:lnSpc>
              <a:spcAft>
                <a:spcPts val="0"/>
              </a:spcAft>
            </a:pPr>
            <a:r>
              <a:rPr lang="en-US" sz="4000" dirty="0">
                <a:latin typeface="HelveticaNeueLT Std Lt"/>
              </a:rPr>
              <a:t>hot-tempered, not an excessive drinker, </a:t>
            </a:r>
          </a:p>
          <a:p>
            <a:pPr>
              <a:lnSpc>
                <a:spcPct val="112000"/>
              </a:lnSpc>
              <a:spcAft>
                <a:spcPts val="0"/>
              </a:spcAft>
            </a:pPr>
            <a:r>
              <a:rPr lang="en-US" sz="4000" dirty="0">
                <a:latin typeface="HelveticaNeueLT Std Lt"/>
              </a:rPr>
              <a:t>not a bully, not greedy for money, but hospitable, loving what is good, sensible, righteous, holy, self-controlled,  </a:t>
            </a:r>
            <a:r>
              <a:rPr lang="en-US" sz="4000" dirty="0">
                <a:solidFill>
                  <a:srgbClr val="CFBEB2"/>
                </a:solidFill>
                <a:latin typeface="HelveticaNeueLT Std Lt"/>
              </a:rPr>
              <a:t>→</a:t>
            </a:r>
            <a:endParaRPr lang="en-US" sz="4000" dirty="0">
              <a:latin typeface="HelveticaNeueLT Std Lt"/>
            </a:endParaRPr>
          </a:p>
        </p:txBody>
      </p:sp>
      <p:sp>
        <p:nvSpPr>
          <p:cNvPr id="2" name="Text Placeholder 2">
            <a:extLst>
              <a:ext uri="{FF2B5EF4-FFF2-40B4-BE49-F238E27FC236}">
                <a16:creationId xmlns:a16="http://schemas.microsoft.com/office/drawing/2014/main" id="{CE56232E-9E4A-5510-6D88-057B5BB85D2B}"/>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Titus 1:5-9</a:t>
            </a:r>
            <a:endParaRPr lang="en-US" dirty="0"/>
          </a:p>
        </p:txBody>
      </p:sp>
    </p:spTree>
    <p:extLst>
      <p:ext uri="{BB962C8B-B14F-4D97-AF65-F5344CB8AC3E}">
        <p14:creationId xmlns:p14="http://schemas.microsoft.com/office/powerpoint/2010/main" val="422603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AB68A-69DA-5060-1F3D-E7561DCEB30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1991C5-7D78-E0FC-A440-034B09634FDB}"/>
              </a:ext>
            </a:extLst>
          </p:cNvPr>
          <p:cNvSpPr>
            <a:spLocks noGrp="1"/>
          </p:cNvSpPr>
          <p:nvPr>
            <p:ph type="body" sz="quarter" idx="23"/>
          </p:nvPr>
        </p:nvSpPr>
        <p:spPr>
          <a:xfrm>
            <a:off x="942741" y="1676400"/>
            <a:ext cx="10270659" cy="3773202"/>
          </a:xfrm>
        </p:spPr>
        <p:txBody>
          <a:bodyPr lIns="91440" tIns="45720" rIns="91440" bIns="45720" anchor="t">
            <a:noAutofit/>
          </a:bodyPr>
          <a:lstStyle/>
          <a:p>
            <a:pPr>
              <a:lnSpc>
                <a:spcPct val="112000"/>
              </a:lnSpc>
              <a:spcAft>
                <a:spcPts val="0"/>
              </a:spcAft>
            </a:pPr>
            <a:r>
              <a:rPr lang="en-US" sz="4000" dirty="0">
                <a:latin typeface="HelveticaNeueLT Std Lt"/>
              </a:rPr>
              <a:t>holding to the faithful message as taught, </a:t>
            </a:r>
            <a:endParaRPr lang="en-US" dirty="0">
              <a:latin typeface="HelveticaNeueLT Std Lt"/>
            </a:endParaRPr>
          </a:p>
          <a:p>
            <a:pPr>
              <a:lnSpc>
                <a:spcPct val="112000"/>
              </a:lnSpc>
              <a:spcAft>
                <a:spcPts val="0"/>
              </a:spcAft>
            </a:pPr>
            <a:r>
              <a:rPr lang="en-US" sz="4000" dirty="0">
                <a:latin typeface="HelveticaNeueLT Std Lt"/>
              </a:rPr>
              <a:t>so that he will be able both to </a:t>
            </a:r>
            <a:endParaRPr lang="en-US">
              <a:latin typeface="HelveticaNeueLT Std Lt"/>
            </a:endParaRPr>
          </a:p>
          <a:p>
            <a:pPr>
              <a:lnSpc>
                <a:spcPct val="112000"/>
              </a:lnSpc>
              <a:spcAft>
                <a:spcPts val="0"/>
              </a:spcAft>
            </a:pPr>
            <a:r>
              <a:rPr lang="en-US" sz="4000" dirty="0">
                <a:latin typeface="HelveticaNeueLT Std Lt"/>
              </a:rPr>
              <a:t>encourage with sound teaching and </a:t>
            </a:r>
            <a:endParaRPr lang="en-US">
              <a:latin typeface="HelveticaNeueLT Std Lt"/>
            </a:endParaRPr>
          </a:p>
          <a:p>
            <a:pPr>
              <a:lnSpc>
                <a:spcPct val="112000"/>
              </a:lnSpc>
              <a:spcAft>
                <a:spcPts val="0"/>
              </a:spcAft>
            </a:pPr>
            <a:r>
              <a:rPr lang="en-US" sz="4000" dirty="0">
                <a:latin typeface="HelveticaNeueLT Std Lt"/>
              </a:rPr>
              <a:t>to refute those who contradict it.”</a:t>
            </a:r>
            <a:endParaRPr lang="en-US">
              <a:latin typeface="HelveticaNeueLT Std Lt"/>
            </a:endParaRPr>
          </a:p>
        </p:txBody>
      </p:sp>
      <p:sp>
        <p:nvSpPr>
          <p:cNvPr id="2" name="Text Placeholder 2">
            <a:extLst>
              <a:ext uri="{FF2B5EF4-FFF2-40B4-BE49-F238E27FC236}">
                <a16:creationId xmlns:a16="http://schemas.microsoft.com/office/drawing/2014/main" id="{6F8AB6C4-A3D4-01D3-38C3-21D52D32F7D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Titus 1:5-9</a:t>
            </a:r>
            <a:endParaRPr lang="en-US" dirty="0"/>
          </a:p>
        </p:txBody>
      </p:sp>
    </p:spTree>
    <p:extLst>
      <p:ext uri="{BB962C8B-B14F-4D97-AF65-F5344CB8AC3E}">
        <p14:creationId xmlns:p14="http://schemas.microsoft.com/office/powerpoint/2010/main" val="390325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How do leaders in the </a:t>
            </a:r>
          </a:p>
          <a:p>
            <a:r>
              <a:rPr lang="en-US" sz="4000" b="1" dirty="0"/>
              <a:t>church teach and lead beyond just their words in </a:t>
            </a:r>
          </a:p>
          <a:p>
            <a:r>
              <a:rPr lang="en-US" sz="4000" b="1" dirty="0"/>
              <a:t>a formal teaching environment? </a:t>
            </a:r>
          </a:p>
        </p:txBody>
      </p:sp>
    </p:spTree>
    <p:extLst>
      <p:ext uri="{BB962C8B-B14F-4D97-AF65-F5344CB8AC3E}">
        <p14:creationId xmlns:p14="http://schemas.microsoft.com/office/powerpoint/2010/main" val="200887555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9FD78F-F3EB-42AF-8FCE-46F3659FC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65c1a-daac-4fd9-ba72-b6c84fe15ed4"/>
    <ds:schemaRef ds:uri="bda85dd2-6cbf-49e9-8f64-78faf376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06253339-64B8-4F01-9860-5B5097E99386}">
  <ds:schemaRefs>
    <ds:schemaRef ds:uri="bda85dd2-6cbf-49e9-8f64-78faf376eb43"/>
    <ds:schemaRef ds:uri="http://schemas.microsoft.com/office/2006/metadata/properties"/>
    <ds:schemaRef ds:uri="http://schemas.openxmlformats.org/package/2006/metadata/core-propertie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f4b65c1a-daac-4fd9-ba72-b6c84fe15ed4"/>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19893</TotalTime>
  <Words>881</Words>
  <Application>Microsoft Office PowerPoint</Application>
  <PresentationFormat>Custom</PresentationFormat>
  <Paragraphs>86</Paragraphs>
  <Slides>29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HelveticaNeueLT Std Lt</vt:lpstr>
      <vt:lpstr>Montserrat Light</vt:lpstr>
      <vt:lpstr>Office Theme</vt:lpstr>
      <vt:lpstr>PowerPoint Presentation</vt:lpstr>
      <vt:lpstr>PowerPoint Presentation</vt:lpstr>
      <vt:lpstr>PowerPoint Presentation</vt:lpstr>
      <vt:lpstr>Discuss</vt:lpstr>
      <vt:lpstr>1. BIBLICAL LEADERS TEACH  GOD’S PEOPLE SINCERELY.</vt:lpstr>
      <vt:lpstr>PowerPoint Presentation</vt:lpstr>
      <vt:lpstr>PowerPoint Presentation</vt:lpstr>
      <vt:lpstr>PowerPoint Presentation</vt:lpstr>
      <vt:lpstr>Discuss</vt:lpstr>
      <vt:lpstr>Discuss</vt:lpstr>
      <vt:lpstr>2. BIBLICAL LEADERS SHEPHERD GOD’S PEOPLE FAITHFULLY.</vt:lpstr>
      <vt:lpstr>PowerPoint Presentation</vt:lpstr>
      <vt:lpstr>PowerPoint Presentation</vt:lpstr>
      <vt:lpstr>PowerPoint Presentation</vt:lpstr>
      <vt:lpstr>Discuss</vt:lpstr>
      <vt:lpstr>Discuss</vt:lpstr>
      <vt:lpstr>Discuss</vt:lpstr>
      <vt:lpstr>3. BIBLICAL LEADERS SERVE  GOD’S PEOPLE DILIGENTLY. </vt:lpstr>
      <vt:lpstr>PowerPoint Presentation</vt:lpstr>
      <vt:lpstr>Discuss</vt:lpstr>
      <vt:lpstr>Discuss</vt:lpstr>
      <vt:lpstr>Discuss</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Molly Norwood</cp:lastModifiedBy>
  <cp:revision>100</cp:revision>
  <dcterms:created xsi:type="dcterms:W3CDTF">2023-07-06T02:28:58Z</dcterms:created>
  <dcterms:modified xsi:type="dcterms:W3CDTF">2025-08-12T21:20:51Z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