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567" r:id="rId5"/>
    <p:sldId id="833" r:id="rId6"/>
    <p:sldId id="834" r:id="rId7"/>
    <p:sldId id="577" r:id="rId8"/>
    <p:sldId id="579" r:id="rId9"/>
    <p:sldId id="574" r:id="rId10"/>
    <p:sldId id="891" r:id="rId11"/>
    <p:sldId id="632" r:id="rId12"/>
    <p:sldId id="792" r:id="rId13"/>
    <p:sldId id="871" r:id="rId14"/>
    <p:sldId id="826" r:id="rId15"/>
    <p:sldId id="892" r:id="rId16"/>
    <p:sldId id="893" r:id="rId17"/>
    <p:sldId id="796" r:id="rId18"/>
    <p:sldId id="872" r:id="rId19"/>
    <p:sldId id="873" r:id="rId20"/>
    <p:sldId id="874" r:id="rId21"/>
    <p:sldId id="825" r:id="rId22"/>
    <p:sldId id="894" r:id="rId23"/>
    <p:sldId id="895" r:id="rId24"/>
    <p:sldId id="814" r:id="rId25"/>
    <p:sldId id="847" r:id="rId26"/>
    <p:sldId id="771" r:id="rId27"/>
    <p:sldId id="896" r:id="rId28"/>
    <p:sldId id="897" r:id="rId29"/>
    <p:sldId id="813" r:id="rId30"/>
    <p:sldId id="851" r:id="rId31"/>
    <p:sldId id="864" r:id="rId32"/>
    <p:sldId id="850" r:id="rId33"/>
    <p:sldId id="818"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99A77-E41E-4546-93DE-78A0114E96CC}" v="19" dt="2025-08-13T18:00:53.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9" autoAdjust="0"/>
    <p:restoredTop sz="96027"/>
  </p:normalViewPr>
  <p:slideViewPr>
    <p:cSldViewPr>
      <p:cViewPr varScale="1">
        <p:scale>
          <a:sx n="116" d="100"/>
          <a:sy n="116" d="100"/>
        </p:scale>
        <p:origin x="224" y="31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23</a:t>
            </a:fld>
            <a:endParaRPr lang="en-US" dirty="0"/>
          </a:p>
        </p:txBody>
      </p:sp>
    </p:spTree>
    <p:extLst>
      <p:ext uri="{BB962C8B-B14F-4D97-AF65-F5344CB8AC3E}">
        <p14:creationId xmlns:p14="http://schemas.microsoft.com/office/powerpoint/2010/main" val="3636112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33300-F6D3-21DE-D759-12C3E6BE7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508DC-96FC-FAE2-0FC5-2FDA86C09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AB513-B6F1-A23D-6E0B-5F14F7365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35A6E-3D17-8DE0-AB99-63AE65FD618A}"/>
              </a:ext>
            </a:extLst>
          </p:cNvPr>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198794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B91CE-371E-CA25-30F6-057FB4FB6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B6828-BBFA-CE5A-2C83-637DAA0B1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C3941-C224-8F91-4D2C-8A60C403D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762173-E922-D896-CD43-B569EA09B1EC}"/>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4029423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E0A9-C872-8EE7-FA52-6F8D10D33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7FAC3-FF06-ECC4-7757-C0978283E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402C5-DE44-BFF0-B3B5-A645DAC1F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52ACD-0A08-71BF-B711-F2116ADCF01E}"/>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291139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40"/>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4EF-4F36-B3FF-EEFD-BB1F63AEE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1AC9B-6975-870A-F1F2-8889603BE0DF}"/>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2. IN THE </a:t>
            </a:r>
            <a:r>
              <a:rPr lang="en-US" sz="4900" cap="all" dirty="0"/>
              <a:t>Lord's Supper </a:t>
            </a:r>
            <a:r>
              <a:rPr lang="en-US" sz="4900" dirty="0"/>
              <a:t>WE </a:t>
            </a:r>
            <a:br>
              <a:rPr lang="en-US" sz="4900" dirty="0"/>
            </a:br>
            <a:r>
              <a:rPr lang="en-US" sz="4900" u="sng" dirty="0"/>
              <a:t>LOOK</a:t>
            </a:r>
            <a:r>
              <a:rPr lang="en-US" sz="4900" dirty="0"/>
              <a:t> </a:t>
            </a:r>
            <a:r>
              <a:rPr lang="en-US" sz="4900" u="sng" dirty="0"/>
              <a:t>FORWARD</a:t>
            </a:r>
            <a:r>
              <a:rPr lang="en-US" sz="4900" dirty="0"/>
              <a:t> TO HOW </a:t>
            </a:r>
            <a:br>
              <a:rPr lang="en-US" sz="4900" dirty="0"/>
            </a:br>
            <a:r>
              <a:rPr lang="en-US" sz="4900" dirty="0"/>
              <a:t>OUR FAITH STORY </a:t>
            </a:r>
            <a:r>
              <a:rPr lang="en-US" sz="4900" u="sng" dirty="0"/>
              <a:t>WILL</a:t>
            </a:r>
            <a:r>
              <a:rPr lang="en-US" sz="4900" dirty="0"/>
              <a:t> </a:t>
            </a:r>
            <a:r>
              <a:rPr lang="en-US" sz="4900" u="sng" dirty="0"/>
              <a:t>END</a:t>
            </a:r>
            <a:r>
              <a:rPr lang="en-US" sz="4900" dirty="0"/>
              <a:t>.</a:t>
            </a:r>
          </a:p>
        </p:txBody>
      </p:sp>
    </p:spTree>
    <p:extLst>
      <p:ext uri="{BB962C8B-B14F-4D97-AF65-F5344CB8AC3E}">
        <p14:creationId xmlns:p14="http://schemas.microsoft.com/office/powerpoint/2010/main" val="214897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“As they were eating, Jesus took bread, blessed and broke it, gave it to the disciples, and said, “Take and eat it; this is my body.” Then he took a cup, and after giving thanks, he gave it to them and said, “Drink from it, all of you.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26:26-30</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4356-CDD6-BA0F-4DA5-129F789C0E9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45A5A86-3591-8ACC-F7EB-3670B96EBD70}"/>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For this is my blood of the covenant, </a:t>
            </a:r>
          </a:p>
          <a:p>
            <a:pPr marR="0">
              <a:lnSpc>
                <a:spcPct val="112000"/>
              </a:lnSpc>
              <a:spcBef>
                <a:spcPts val="0"/>
              </a:spcBef>
              <a:spcAft>
                <a:spcPts val="0"/>
              </a:spcAft>
            </a:pPr>
            <a:r>
              <a:rPr lang="en-US" sz="4300" dirty="0"/>
              <a:t>which is poured out for many for the forgiveness of sins. But I tell you, I will not drink from this fruit of the vine from now on until that day when I drink it new with you in my Father’s kingdom.”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9824E2C-2EE5-41EF-E756-4D4BDB8EB7BF}"/>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26:26-30</a:t>
            </a:r>
            <a:endParaRPr lang="en-US" dirty="0"/>
          </a:p>
        </p:txBody>
      </p:sp>
    </p:spTree>
    <p:extLst>
      <p:ext uri="{BB962C8B-B14F-4D97-AF65-F5344CB8AC3E}">
        <p14:creationId xmlns:p14="http://schemas.microsoft.com/office/powerpoint/2010/main" val="346277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476F-D178-DC35-AB35-921A7D47CEF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CCA1201-DE8C-B326-71E4-06E7DAA8042C}"/>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After singing a hymn, </a:t>
            </a:r>
          </a:p>
          <a:p>
            <a:pPr marR="0">
              <a:lnSpc>
                <a:spcPct val="112000"/>
              </a:lnSpc>
              <a:spcBef>
                <a:spcPts val="0"/>
              </a:spcBef>
              <a:spcAft>
                <a:spcPts val="0"/>
              </a:spcAft>
            </a:pPr>
            <a:r>
              <a:rPr lang="en-US" sz="4300" dirty="0"/>
              <a:t>they went out to the Mount of Olives.”</a:t>
            </a:r>
          </a:p>
        </p:txBody>
      </p:sp>
      <p:sp>
        <p:nvSpPr>
          <p:cNvPr id="2" name="Text Placeholder 2">
            <a:extLst>
              <a:ext uri="{FF2B5EF4-FFF2-40B4-BE49-F238E27FC236}">
                <a16:creationId xmlns:a16="http://schemas.microsoft.com/office/drawing/2014/main" id="{751512DD-6D58-EFA9-0854-5CBF59123DC1}"/>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26:26-30</a:t>
            </a:r>
            <a:endParaRPr lang="en-US" dirty="0"/>
          </a:p>
        </p:txBody>
      </p:sp>
    </p:spTree>
    <p:extLst>
      <p:ext uri="{BB962C8B-B14F-4D97-AF65-F5344CB8AC3E}">
        <p14:creationId xmlns:p14="http://schemas.microsoft.com/office/powerpoint/2010/main" val="395339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000" b="1" dirty="0"/>
              <a:t>How does the Lord’s </a:t>
            </a:r>
          </a:p>
          <a:p>
            <a:r>
              <a:rPr lang="en-US" sz="4000" b="1" dirty="0"/>
              <a:t>Supper connect back to the first Passover? Why is there no lamb in our practice of the Lord's Supper today?</a:t>
            </a:r>
          </a:p>
        </p:txBody>
      </p:sp>
    </p:spTree>
    <p:extLst>
      <p:ext uri="{BB962C8B-B14F-4D97-AF65-F5344CB8AC3E}">
        <p14:creationId xmlns:p14="http://schemas.microsoft.com/office/powerpoint/2010/main" val="14647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FA8-7D22-E50B-4F3E-A9479FBFA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DBAC04-2678-64D8-144E-5A6852DAB73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CA1B5886-6ABB-51F1-17BE-C54BF0ED3888}"/>
              </a:ext>
            </a:extLst>
          </p:cNvPr>
          <p:cNvSpPr>
            <a:spLocks noGrp="1"/>
          </p:cNvSpPr>
          <p:nvPr>
            <p:ph type="body" sz="quarter" idx="19"/>
          </p:nvPr>
        </p:nvSpPr>
        <p:spPr>
          <a:xfrm>
            <a:off x="4037013" y="381000"/>
            <a:ext cx="7391399" cy="5943600"/>
          </a:xfrm>
        </p:spPr>
        <p:txBody>
          <a:bodyPr anchor="ctr"/>
          <a:lstStyle/>
          <a:p>
            <a:r>
              <a:rPr lang="en-US" sz="4000" b="1" dirty="0"/>
              <a:t>Have you considered the Lord's Supper as both looking back and looking forward? How does that inform the way we should approach this time?</a:t>
            </a:r>
          </a:p>
        </p:txBody>
      </p:sp>
    </p:spTree>
    <p:extLst>
      <p:ext uri="{BB962C8B-B14F-4D97-AF65-F5344CB8AC3E}">
        <p14:creationId xmlns:p14="http://schemas.microsoft.com/office/powerpoint/2010/main" val="191827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525-135D-8C64-E97C-BBD9451C4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39A72D-8F12-131B-E22D-289D37969A72}"/>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3943E9E-DE58-0A82-CC46-D9B43BFF1590}"/>
              </a:ext>
            </a:extLst>
          </p:cNvPr>
          <p:cNvSpPr>
            <a:spLocks noGrp="1"/>
          </p:cNvSpPr>
          <p:nvPr>
            <p:ph type="body" sz="quarter" idx="19"/>
          </p:nvPr>
        </p:nvSpPr>
        <p:spPr>
          <a:xfrm>
            <a:off x="4037013" y="381000"/>
            <a:ext cx="7391399" cy="5943600"/>
          </a:xfrm>
        </p:spPr>
        <p:txBody>
          <a:bodyPr anchor="ctr"/>
          <a:lstStyle/>
          <a:p>
            <a:r>
              <a:rPr lang="en-US" sz="4000" b="1" dirty="0"/>
              <a:t>How can we celebrate </a:t>
            </a:r>
          </a:p>
          <a:p>
            <a:r>
              <a:rPr lang="en-US" sz="4000" b="1" dirty="0"/>
              <a:t>the Lord's Supper regularly, joyfully, and reverently? Which is most challenging for you?</a:t>
            </a:r>
          </a:p>
        </p:txBody>
      </p:sp>
    </p:spTree>
    <p:extLst>
      <p:ext uri="{BB962C8B-B14F-4D97-AF65-F5344CB8AC3E}">
        <p14:creationId xmlns:p14="http://schemas.microsoft.com/office/powerpoint/2010/main" val="391856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8EC-1816-5F5F-95C0-D1B32D2E4E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2A9F3-E037-A063-FFDC-B0B2D428648D}"/>
              </a:ext>
            </a:extLst>
          </p:cNvPr>
          <p:cNvSpPr>
            <a:spLocks noGrp="1"/>
          </p:cNvSpPr>
          <p:nvPr>
            <p:ph type="title"/>
          </p:nvPr>
        </p:nvSpPr>
        <p:spPr>
          <a:xfrm>
            <a:off x="-1" y="762000"/>
            <a:ext cx="12188825" cy="4419600"/>
          </a:xfrm>
        </p:spPr>
        <p:txBody>
          <a:bodyPr anchor="b">
            <a:noAutofit/>
          </a:bodyPr>
          <a:lstStyle/>
          <a:p>
            <a:pPr marR="0">
              <a:lnSpc>
                <a:spcPct val="100000"/>
              </a:lnSpc>
              <a:spcBef>
                <a:spcPts val="0"/>
              </a:spcBef>
              <a:spcAft>
                <a:spcPts val="0"/>
              </a:spcAft>
            </a:pPr>
            <a:r>
              <a:rPr lang="en-US" sz="4900" dirty="0"/>
              <a:t>3. BAPTISM AND </a:t>
            </a:r>
            <a:r>
              <a:rPr lang="en-US" sz="4900" cap="all" dirty="0"/>
              <a:t>the Lord's Supper</a:t>
            </a:r>
            <a:br>
              <a:rPr lang="en-US" sz="4900" dirty="0"/>
            </a:br>
            <a:r>
              <a:rPr lang="en-US" sz="4900" dirty="0"/>
              <a:t>HELP US </a:t>
            </a:r>
            <a:r>
              <a:rPr lang="en-US" sz="4900" u="sng" dirty="0"/>
              <a:t>REMEMBER</a:t>
            </a:r>
            <a:r>
              <a:rPr lang="en-US" sz="4900" dirty="0"/>
              <a:t> AND </a:t>
            </a:r>
            <a:r>
              <a:rPr lang="en-US" sz="4900" u="sng" dirty="0"/>
              <a:t>ANTICIPATE</a:t>
            </a:r>
            <a:r>
              <a:rPr lang="en-US" sz="4900" dirty="0"/>
              <a:t> CHRIST’S PROMISES </a:t>
            </a:r>
            <a:r>
              <a:rPr lang="en-US" sz="4900" u="sng" dirty="0"/>
              <a:t>TOGETHER</a:t>
            </a:r>
            <a:r>
              <a:rPr lang="en-US" sz="4900" dirty="0"/>
              <a:t>. </a:t>
            </a:r>
          </a:p>
        </p:txBody>
      </p:sp>
    </p:spTree>
    <p:extLst>
      <p:ext uri="{BB962C8B-B14F-4D97-AF65-F5344CB8AC3E}">
        <p14:creationId xmlns:p14="http://schemas.microsoft.com/office/powerpoint/2010/main" val="222636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808060" y="1640678"/>
            <a:ext cx="10572704" cy="4150522"/>
          </a:xfrm>
        </p:spPr>
        <p:txBody>
          <a:bodyPr/>
          <a:lstStyle/>
          <a:p>
            <a:pPr marR="0">
              <a:lnSpc>
                <a:spcPct val="112000"/>
              </a:lnSpc>
              <a:spcBef>
                <a:spcPts val="0"/>
              </a:spcBef>
              <a:spcAft>
                <a:spcPts val="0"/>
              </a:spcAft>
            </a:pPr>
            <a:r>
              <a:rPr lang="en-US" sz="4100" dirty="0"/>
              <a:t>“So those who accepted his message were baptized, and that day about three thousand people were added to them. </a:t>
            </a:r>
          </a:p>
          <a:p>
            <a:pPr marR="0">
              <a:lnSpc>
                <a:spcPct val="112000"/>
              </a:lnSpc>
              <a:spcBef>
                <a:spcPts val="0"/>
              </a:spcBef>
              <a:spcAft>
                <a:spcPts val="0"/>
              </a:spcAft>
            </a:pPr>
            <a:r>
              <a:rPr lang="en-US" sz="4100" dirty="0"/>
              <a:t>They devoted themselves to the apostles’ teaching, to the fellowship, to the breaking of bread, and to prayer. </a:t>
            </a:r>
            <a:r>
              <a:rPr lang="en-US" sz="4000" dirty="0">
                <a:solidFill>
                  <a:srgbClr val="CFBEB2"/>
                </a:solidFill>
              </a:rPr>
              <a:t>→</a:t>
            </a:r>
            <a:endParaRPr lang="en-US" sz="41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Acts 2:41-47</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EB68-0D05-30B3-A218-3A9B1ED923D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4A4978-B6B0-8D3A-AA8B-E62CEBBD8CE5}"/>
              </a:ext>
            </a:extLst>
          </p:cNvPr>
          <p:cNvSpPr>
            <a:spLocks noGrp="1"/>
          </p:cNvSpPr>
          <p:nvPr>
            <p:ph type="body" sz="quarter" idx="23"/>
          </p:nvPr>
        </p:nvSpPr>
        <p:spPr>
          <a:xfrm>
            <a:off x="808060" y="1447800"/>
            <a:ext cx="10572704" cy="4150522"/>
          </a:xfrm>
        </p:spPr>
        <p:txBody>
          <a:bodyPr/>
          <a:lstStyle/>
          <a:p>
            <a:pPr>
              <a:lnSpc>
                <a:spcPct val="112000"/>
              </a:lnSpc>
              <a:spcAft>
                <a:spcPts val="0"/>
              </a:spcAft>
            </a:pPr>
            <a:r>
              <a:rPr lang="en-US" sz="4100" dirty="0"/>
              <a:t>Everyone was filled with awe and many wonders and signs were being performed through the apostles. Now all the believers were together and held all things in common. They sold their possessions and property and distributed the proceeds to all, </a:t>
            </a:r>
          </a:p>
          <a:p>
            <a:pPr>
              <a:lnSpc>
                <a:spcPct val="112000"/>
              </a:lnSpc>
              <a:spcAft>
                <a:spcPts val="0"/>
              </a:spcAft>
            </a:pPr>
            <a:r>
              <a:rPr lang="en-US" sz="4100" dirty="0"/>
              <a:t>as any had need. </a:t>
            </a:r>
            <a:r>
              <a:rPr lang="en-US" sz="4000" dirty="0">
                <a:solidFill>
                  <a:srgbClr val="CFBEB2"/>
                </a:solidFill>
              </a:rPr>
              <a:t>→</a:t>
            </a:r>
            <a:endParaRPr lang="en-US" sz="4100" dirty="0"/>
          </a:p>
        </p:txBody>
      </p:sp>
      <p:sp>
        <p:nvSpPr>
          <p:cNvPr id="2" name="Text Placeholder 2">
            <a:extLst>
              <a:ext uri="{FF2B5EF4-FFF2-40B4-BE49-F238E27FC236}">
                <a16:creationId xmlns:a16="http://schemas.microsoft.com/office/drawing/2014/main" id="{BC064227-FDFB-8605-2668-06068912361F}"/>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Acts 2:41-47</a:t>
            </a:r>
            <a:endParaRPr lang="en-US" dirty="0"/>
          </a:p>
        </p:txBody>
      </p:sp>
    </p:spTree>
    <p:extLst>
      <p:ext uri="{BB962C8B-B14F-4D97-AF65-F5344CB8AC3E}">
        <p14:creationId xmlns:p14="http://schemas.microsoft.com/office/powerpoint/2010/main" val="56326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40694" y="1468582"/>
            <a:ext cx="10940118" cy="3255818"/>
          </a:xfrm>
        </p:spPr>
        <p:txBody>
          <a:bodyPr/>
          <a:lstStyle/>
          <a:p>
            <a:r>
              <a:rPr lang="en-US" b="0" dirty="0">
                <a:solidFill>
                  <a:srgbClr val="867A72"/>
                </a:solidFill>
              </a:rPr>
              <a:t>The </a:t>
            </a:r>
          </a:p>
          <a:p>
            <a:r>
              <a:rPr lang="en-US" dirty="0">
                <a:solidFill>
                  <a:srgbClr val="867A72"/>
                </a:solidFill>
              </a:rPr>
              <a:t>Healthy church</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Session 7: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The Ordinances of the Church</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7338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A6FA8-C4F5-F7DC-70FE-60981FEF62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D69D9F7-F4A9-DAAD-3AD2-3B978F77BAD9}"/>
              </a:ext>
            </a:extLst>
          </p:cNvPr>
          <p:cNvSpPr>
            <a:spLocks noGrp="1"/>
          </p:cNvSpPr>
          <p:nvPr>
            <p:ph type="body" sz="quarter" idx="23"/>
          </p:nvPr>
        </p:nvSpPr>
        <p:spPr>
          <a:xfrm>
            <a:off x="724378" y="1524000"/>
            <a:ext cx="10740068" cy="4150522"/>
          </a:xfrm>
        </p:spPr>
        <p:txBody>
          <a:bodyPr/>
          <a:lstStyle/>
          <a:p>
            <a:pPr>
              <a:lnSpc>
                <a:spcPct val="112000"/>
              </a:lnSpc>
              <a:spcAft>
                <a:spcPts val="0"/>
              </a:spcAft>
            </a:pPr>
            <a:r>
              <a:rPr lang="en-US" sz="4100" dirty="0"/>
              <a:t>Every day they devoted themselves to meeting together in the temple, and broke bread from house to house. They ate their food </a:t>
            </a:r>
          </a:p>
          <a:p>
            <a:pPr>
              <a:lnSpc>
                <a:spcPct val="112000"/>
              </a:lnSpc>
              <a:spcAft>
                <a:spcPts val="0"/>
              </a:spcAft>
            </a:pPr>
            <a:r>
              <a:rPr lang="en-US" sz="4100" dirty="0"/>
              <a:t>with joyful and sincere hearts, praising God and enjoying the favor of all the people. Every day the Lord added to their number those who were being saved.</a:t>
            </a:r>
          </a:p>
        </p:txBody>
      </p:sp>
      <p:sp>
        <p:nvSpPr>
          <p:cNvPr id="2" name="Text Placeholder 2">
            <a:extLst>
              <a:ext uri="{FF2B5EF4-FFF2-40B4-BE49-F238E27FC236}">
                <a16:creationId xmlns:a16="http://schemas.microsoft.com/office/drawing/2014/main" id="{A05F4E00-72F2-2F38-DB0E-762C5AA3322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Acts 2:41-47</a:t>
            </a:r>
            <a:endParaRPr lang="en-US" dirty="0"/>
          </a:p>
        </p:txBody>
      </p:sp>
    </p:spTree>
    <p:extLst>
      <p:ext uri="{BB962C8B-B14F-4D97-AF65-F5344CB8AC3E}">
        <p14:creationId xmlns:p14="http://schemas.microsoft.com/office/powerpoint/2010/main" val="150620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Why is it important </a:t>
            </a:r>
          </a:p>
          <a:p>
            <a:r>
              <a:rPr lang="en-US" sz="4400" b="1" dirty="0"/>
              <a:t>that we continue these </a:t>
            </a:r>
          </a:p>
          <a:p>
            <a:r>
              <a:rPr lang="en-US" sz="4400" b="1" dirty="0"/>
              <a:t>two ordinances </a:t>
            </a:r>
          </a:p>
          <a:p>
            <a:r>
              <a:rPr lang="en-US" sz="4400" b="1" dirty="0"/>
              <a:t>as a church today?</a:t>
            </a:r>
          </a:p>
        </p:txBody>
      </p:sp>
    </p:spTree>
    <p:extLst>
      <p:ext uri="{BB962C8B-B14F-4D97-AF65-F5344CB8AC3E}">
        <p14:creationId xmlns:p14="http://schemas.microsoft.com/office/powerpoint/2010/main" val="255578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How does today’s </a:t>
            </a:r>
          </a:p>
          <a:p>
            <a:r>
              <a:rPr lang="en-US" sz="4400" b="1" dirty="0"/>
              <a:t>lesson challenge the way you think about or participate in baptism and the Lord’s Supper?</a:t>
            </a:r>
          </a:p>
        </p:txBody>
      </p:sp>
    </p:spTree>
    <p:extLst>
      <p:ext uri="{BB962C8B-B14F-4D97-AF65-F5344CB8AC3E}">
        <p14:creationId xmlns:p14="http://schemas.microsoft.com/office/powerpoint/2010/main" val="184024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548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Baptism and communion follow faith.</a:t>
            </a:r>
            <a:endParaRPr lang="en-US" sz="36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438400"/>
            <a:ext cx="10940117" cy="3581400"/>
          </a:xfrm>
        </p:spPr>
        <p:txBody>
          <a:bodyPr/>
          <a:lstStyle/>
          <a:p>
            <a:pPr>
              <a:lnSpc>
                <a:spcPct val="112000"/>
              </a:lnSpc>
              <a:spcAft>
                <a:spcPts val="0"/>
              </a:spcAft>
            </a:pPr>
            <a:r>
              <a:rPr lang="en-US" sz="4000" dirty="0"/>
              <a:t>Baptism and the Lord's Supper are ordinances of the church for those who have put their faith in Christ. In baptism, we identify with the death, burial, and resurrection of Jesus.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164E-F72A-ECC6-AF79-39B4D00B9D2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FDA5E8-5ABC-2431-E5E9-15C1BF1B9FF4}"/>
              </a:ext>
            </a:extLst>
          </p:cNvPr>
          <p:cNvSpPr>
            <a:spLocks noGrp="1"/>
          </p:cNvSpPr>
          <p:nvPr>
            <p:ph type="body" sz="quarter" idx="22"/>
          </p:nvPr>
        </p:nvSpPr>
        <p:spPr>
          <a:xfrm>
            <a:off x="624352" y="954878"/>
            <a:ext cx="10940118" cy="721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70828980-4919-781A-3664-630B9C580C4A}"/>
              </a:ext>
            </a:extLst>
          </p:cNvPr>
          <p:cNvSpPr>
            <a:spLocks noGrp="1"/>
          </p:cNvSpPr>
          <p:nvPr>
            <p:ph type="body" sz="quarter" idx="23"/>
          </p:nvPr>
        </p:nvSpPr>
        <p:spPr>
          <a:xfrm>
            <a:off x="624353" y="1676400"/>
            <a:ext cx="10940117" cy="4343400"/>
          </a:xfrm>
        </p:spPr>
        <p:txBody>
          <a:bodyPr/>
          <a:lstStyle/>
          <a:p>
            <a:pPr>
              <a:lnSpc>
                <a:spcPct val="112000"/>
              </a:lnSpc>
              <a:spcAft>
                <a:spcPts val="0"/>
              </a:spcAft>
            </a:pPr>
            <a:r>
              <a:rPr lang="en-US" sz="4000" dirty="0"/>
              <a:t>We declare that we died to our old life </a:t>
            </a:r>
          </a:p>
          <a:p>
            <a:pPr>
              <a:lnSpc>
                <a:spcPct val="112000"/>
              </a:lnSpc>
              <a:spcAft>
                <a:spcPts val="0"/>
              </a:spcAft>
            </a:pPr>
            <a:r>
              <a:rPr lang="en-US" sz="4000" dirty="0"/>
              <a:t>and have new life</a:t>
            </a:r>
            <a:r>
              <a:rPr lang="en-US" sz="4000" dirty="0">
                <a:solidFill>
                  <a:srgbClr val="CFBEB2"/>
                </a:solidFill>
              </a:rPr>
              <a:t> </a:t>
            </a:r>
            <a:r>
              <a:rPr lang="en-US" sz="4000" dirty="0"/>
              <a:t>in Christ. </a:t>
            </a:r>
          </a:p>
          <a:p>
            <a:pPr>
              <a:lnSpc>
                <a:spcPct val="112000"/>
              </a:lnSpc>
              <a:spcAft>
                <a:spcPts val="0"/>
              </a:spcAft>
            </a:pPr>
            <a:r>
              <a:rPr lang="en-US" sz="4000" dirty="0"/>
              <a:t>In the Lord’s Supper, we remember Christ’s sacrifice for us on the cross and look forward to the promise of heaven. </a:t>
            </a:r>
            <a:r>
              <a:rPr lang="en-US" sz="4000" dirty="0">
                <a:solidFill>
                  <a:srgbClr val="CFBEB2"/>
                </a:solidFill>
              </a:rPr>
              <a:t>→</a:t>
            </a:r>
            <a:endParaRPr lang="en-US" sz="4000" dirty="0"/>
          </a:p>
        </p:txBody>
      </p:sp>
    </p:spTree>
    <p:extLst>
      <p:ext uri="{BB962C8B-B14F-4D97-AF65-F5344CB8AC3E}">
        <p14:creationId xmlns:p14="http://schemas.microsoft.com/office/powerpoint/2010/main" val="332887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50314-6102-9321-9597-461635634A4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F4ED8F-4F2C-8DC5-C95E-066D6D5E2870}"/>
              </a:ext>
            </a:extLst>
          </p:cNvPr>
          <p:cNvSpPr>
            <a:spLocks noGrp="1"/>
          </p:cNvSpPr>
          <p:nvPr>
            <p:ph type="body" sz="quarter" idx="22"/>
          </p:nvPr>
        </p:nvSpPr>
        <p:spPr>
          <a:xfrm>
            <a:off x="624352" y="954878"/>
            <a:ext cx="10940118" cy="7215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E86D68CD-1DAD-3C49-1969-2B65957276CD}"/>
              </a:ext>
            </a:extLst>
          </p:cNvPr>
          <p:cNvSpPr>
            <a:spLocks noGrp="1"/>
          </p:cNvSpPr>
          <p:nvPr>
            <p:ph type="body" sz="quarter" idx="23"/>
          </p:nvPr>
        </p:nvSpPr>
        <p:spPr>
          <a:xfrm>
            <a:off x="624353" y="1676400"/>
            <a:ext cx="10940117" cy="4343400"/>
          </a:xfrm>
        </p:spPr>
        <p:txBody>
          <a:bodyPr/>
          <a:lstStyle/>
          <a:p>
            <a:pPr>
              <a:lnSpc>
                <a:spcPct val="112000"/>
              </a:lnSpc>
              <a:spcAft>
                <a:spcPts val="0"/>
              </a:spcAft>
            </a:pPr>
            <a:r>
              <a:rPr lang="en-US" sz="4000" dirty="0"/>
              <a:t>If you have never made a personal decision to follow Jesus, why not do that today? </a:t>
            </a:r>
          </a:p>
          <a:p>
            <a:pPr>
              <a:lnSpc>
                <a:spcPct val="112000"/>
              </a:lnSpc>
              <a:spcAft>
                <a:spcPts val="0"/>
              </a:spcAft>
            </a:pPr>
            <a:r>
              <a:rPr lang="en-US" sz="4000" dirty="0"/>
              <a:t>If you have accepted Christ, but you’ve held off on baptism, what’s holding you back? </a:t>
            </a:r>
          </a:p>
          <a:p>
            <a:pPr>
              <a:lnSpc>
                <a:spcPct val="112000"/>
              </a:lnSpc>
              <a:spcAft>
                <a:spcPts val="0"/>
              </a:spcAft>
            </a:pPr>
            <a:r>
              <a:rPr lang="en-US" sz="4000" dirty="0"/>
              <a:t>Your public profession of faith might be what helps someone else follow Jesus.</a:t>
            </a:r>
          </a:p>
        </p:txBody>
      </p:sp>
    </p:spTree>
    <p:extLst>
      <p:ext uri="{BB962C8B-B14F-4D97-AF65-F5344CB8AC3E}">
        <p14:creationId xmlns:p14="http://schemas.microsoft.com/office/powerpoint/2010/main" val="226925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381000"/>
            <a:ext cx="7888504" cy="6019800"/>
          </a:xfrm>
        </p:spPr>
        <p:txBody>
          <a:bodyPr anchor="ctr"/>
          <a:lstStyle/>
          <a:p>
            <a:pPr>
              <a:lnSpc>
                <a:spcPct val="100000"/>
              </a:lnSpc>
            </a:pPr>
            <a:r>
              <a:rPr lang="en-US" sz="4200" b="1" dirty="0"/>
              <a:t>The early church </a:t>
            </a:r>
          </a:p>
          <a:p>
            <a:pPr>
              <a:lnSpc>
                <a:spcPct val="100000"/>
              </a:lnSpc>
            </a:pPr>
            <a:r>
              <a:rPr lang="en-US" sz="4200" b="1" dirty="0"/>
              <a:t>experienced explosive growth. How do you think public baptism and regularly taking the Lord's Supper had a positive impact on people coming to Christ?</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531812" y="457200"/>
            <a:ext cx="7888504" cy="5943600"/>
          </a:xfrm>
        </p:spPr>
        <p:txBody>
          <a:bodyPr anchor="ctr"/>
          <a:lstStyle/>
          <a:p>
            <a:pPr>
              <a:lnSpc>
                <a:spcPct val="100000"/>
              </a:lnSpc>
            </a:pPr>
            <a:r>
              <a:rPr lang="en-US" sz="4200" b="1" dirty="0"/>
              <a:t>Can you think of a time </a:t>
            </a:r>
          </a:p>
          <a:p>
            <a:pPr>
              <a:lnSpc>
                <a:spcPct val="100000"/>
              </a:lnSpc>
            </a:pPr>
            <a:r>
              <a:rPr lang="en-US" sz="4200" b="1" dirty="0"/>
              <a:t>that seeing someone else </a:t>
            </a:r>
          </a:p>
          <a:p>
            <a:pPr>
              <a:lnSpc>
                <a:spcPct val="100000"/>
              </a:lnSpc>
            </a:pPr>
            <a:r>
              <a:rPr lang="en-US" sz="4200" b="1" dirty="0"/>
              <a:t>being baptized or taking the Lord's Supper helped you connect with Christ in a meaningful way?</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D370-094F-C2FF-C4EA-705794DACA7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DCB2955-9D8A-0F44-0918-3CD3A8BD747F}"/>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can you seek to </a:t>
            </a:r>
          </a:p>
          <a:p>
            <a:pPr>
              <a:lnSpc>
                <a:spcPct val="100000"/>
              </a:lnSpc>
            </a:pPr>
            <a:r>
              <a:rPr lang="en-US" sz="4200" b="1" dirty="0"/>
              <a:t>grow as a student of those </a:t>
            </a:r>
          </a:p>
          <a:p>
            <a:pPr>
              <a:lnSpc>
                <a:spcPct val="100000"/>
              </a:lnSpc>
            </a:pPr>
            <a:r>
              <a:rPr lang="en-US" sz="4200" b="1" dirty="0"/>
              <a:t>who preach and teach in </a:t>
            </a:r>
          </a:p>
          <a:p>
            <a:pPr>
              <a:lnSpc>
                <a:spcPct val="100000"/>
              </a:lnSpc>
            </a:pPr>
            <a:r>
              <a:rPr lang="en-US" sz="4200" b="1" dirty="0"/>
              <a:t>our church? </a:t>
            </a:r>
          </a:p>
        </p:txBody>
      </p:sp>
      <p:sp>
        <p:nvSpPr>
          <p:cNvPr id="5" name="Title 4">
            <a:extLst>
              <a:ext uri="{FF2B5EF4-FFF2-40B4-BE49-F238E27FC236}">
                <a16:creationId xmlns:a16="http://schemas.microsoft.com/office/drawing/2014/main" id="{3CF0B648-3DBF-B87B-3FDF-102BE1D486E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743872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When you see baptism </a:t>
            </a:r>
          </a:p>
          <a:p>
            <a:pPr>
              <a:lnSpc>
                <a:spcPct val="100000"/>
              </a:lnSpc>
            </a:pPr>
            <a:r>
              <a:rPr lang="en-US" sz="3900" b="1" dirty="0"/>
              <a:t>and the Lord's Supper </a:t>
            </a:r>
          </a:p>
          <a:p>
            <a:pPr>
              <a:lnSpc>
                <a:spcPct val="100000"/>
              </a:lnSpc>
            </a:pPr>
            <a:r>
              <a:rPr lang="en-US" sz="3900" b="1" dirty="0"/>
              <a:t>on the order of worship, what do you think? How does thinking of these ordinances as something we participant in together </a:t>
            </a:r>
          </a:p>
          <a:p>
            <a:pPr>
              <a:lnSpc>
                <a:spcPct val="100000"/>
              </a:lnSpc>
            </a:pPr>
            <a:r>
              <a:rPr lang="en-US" sz="3900" b="1" dirty="0"/>
              <a:t>rather than something </a:t>
            </a:r>
          </a:p>
          <a:p>
            <a:pPr>
              <a:lnSpc>
                <a:spcPct val="100000"/>
              </a:lnSpc>
            </a:pPr>
            <a:r>
              <a:rPr lang="en-US" sz="3900" b="1" dirty="0"/>
              <a:t>we merely observe help us and encourage others?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84227" y="2286000"/>
            <a:ext cx="9820370" cy="3810000"/>
          </a:xfrm>
        </p:spPr>
        <p:txBody>
          <a:bodyPr/>
          <a:lstStyle/>
          <a:p>
            <a:pPr>
              <a:lnSpc>
                <a:spcPct val="100000"/>
              </a:lnSpc>
            </a:pPr>
            <a:r>
              <a:rPr lang="en-US" sz="4000" dirty="0"/>
              <a:t>What role have baptism and </a:t>
            </a:r>
          </a:p>
          <a:p>
            <a:pPr>
              <a:lnSpc>
                <a:spcPct val="100000"/>
              </a:lnSpc>
            </a:pPr>
            <a:r>
              <a:rPr lang="en-US" sz="4000" dirty="0"/>
              <a:t>the Lord's Supper played in your </a:t>
            </a:r>
          </a:p>
          <a:p>
            <a:pPr>
              <a:lnSpc>
                <a:spcPct val="100000"/>
              </a:lnSpc>
            </a:pPr>
            <a:r>
              <a:rPr lang="en-US" sz="4000" dirty="0"/>
              <a:t>spiritual life, and why are these practices important for a body of believers?</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295400"/>
            <a:ext cx="10940118" cy="569122"/>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113212" y="457200"/>
            <a:ext cx="7315200" cy="5943600"/>
          </a:xfrm>
        </p:spPr>
        <p:txBody>
          <a:bodyPr anchor="ctr"/>
          <a:lstStyle/>
          <a:p>
            <a:pPr>
              <a:lnSpc>
                <a:spcPct val="100000"/>
              </a:lnSpc>
            </a:pPr>
            <a:r>
              <a:rPr lang="en-US" sz="3900" b="1" dirty="0"/>
              <a:t>Thinking about today’s study, </a:t>
            </a:r>
          </a:p>
          <a:p>
            <a:pPr>
              <a:lnSpc>
                <a:spcPct val="100000"/>
              </a:lnSpc>
            </a:pPr>
            <a:r>
              <a:rPr lang="en-US" sz="3900" b="1" dirty="0"/>
              <a:t>is there something in your attitude about baptism or the Lord's Supper that needs </a:t>
            </a:r>
          </a:p>
          <a:p>
            <a:pPr>
              <a:lnSpc>
                <a:spcPct val="100000"/>
              </a:lnSpc>
            </a:pPr>
            <a:r>
              <a:rPr lang="en-US" sz="3900" b="1" dirty="0"/>
              <a:t>to change or an action that </a:t>
            </a:r>
          </a:p>
          <a:p>
            <a:pPr>
              <a:lnSpc>
                <a:spcPct val="100000"/>
              </a:lnSpc>
            </a:pPr>
            <a:r>
              <a:rPr lang="en-US" sz="3900" b="1" dirty="0"/>
              <a:t>you need to take?</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600" b="1" dirty="0"/>
              <a:t>How does public baptism minister to the person being baptized but also to the congregation as a whole?</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1. IN BAPTISM WE </a:t>
            </a:r>
            <a:r>
              <a:rPr lang="en-US" sz="4900" u="sng" dirty="0"/>
              <a:t>REMEMBER</a:t>
            </a:r>
            <a:r>
              <a:rPr lang="en-US" sz="4900" dirty="0"/>
              <a:t> </a:t>
            </a:r>
            <a:br>
              <a:rPr lang="en-US" sz="4900" dirty="0"/>
            </a:br>
            <a:r>
              <a:rPr lang="en-US" sz="4900" dirty="0"/>
              <a:t>HOW OUR FAITH STORY </a:t>
            </a:r>
            <a:r>
              <a:rPr lang="en-US" sz="4900" u="sng" dirty="0"/>
              <a:t>BEGAN</a:t>
            </a:r>
            <a:r>
              <a:rPr lang="en-US" sz="4900" dirty="0"/>
              <a:t>. </a:t>
            </a:r>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808061" y="1676400"/>
            <a:ext cx="10605388" cy="3773202"/>
          </a:xfrm>
        </p:spPr>
        <p:txBody>
          <a:bodyPr/>
          <a:lstStyle/>
          <a:p>
            <a:pPr marR="0">
              <a:lnSpc>
                <a:spcPct val="100000"/>
              </a:lnSpc>
              <a:spcBef>
                <a:spcPts val="0"/>
              </a:spcBef>
              <a:spcAft>
                <a:spcPts val="0"/>
              </a:spcAft>
            </a:pPr>
            <a:r>
              <a:rPr lang="en-US" sz="4000" dirty="0"/>
              <a:t>“Then Jesus came from Galilee to John at the Jordan, to be baptized by him. But John tried to stop him, saying, “I need to be baptized by you, and yet you come to me?” Jesus answered him, “Allow it for now, because this is the way for us to fulfill all righteousness.” Then John allowed him to be baptized.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3:13-17</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C6DEE-4F72-12B3-B4B5-23D102D007F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98E768B-236D-6CE4-DB6E-46420C454D0D}"/>
              </a:ext>
            </a:extLst>
          </p:cNvPr>
          <p:cNvSpPr>
            <a:spLocks noGrp="1"/>
          </p:cNvSpPr>
          <p:nvPr>
            <p:ph type="body" sz="quarter" idx="23"/>
          </p:nvPr>
        </p:nvSpPr>
        <p:spPr>
          <a:xfrm>
            <a:off x="808061" y="1676400"/>
            <a:ext cx="10605388" cy="3773202"/>
          </a:xfrm>
        </p:spPr>
        <p:txBody>
          <a:bodyPr/>
          <a:lstStyle/>
          <a:p>
            <a:pPr marR="0">
              <a:lnSpc>
                <a:spcPct val="100000"/>
              </a:lnSpc>
              <a:spcBef>
                <a:spcPts val="0"/>
              </a:spcBef>
              <a:spcAft>
                <a:spcPts val="0"/>
              </a:spcAft>
            </a:pPr>
            <a:r>
              <a:rPr lang="en-US" sz="4000" dirty="0"/>
              <a:t>When Jesus was baptized, he went up immediately from the water. </a:t>
            </a:r>
          </a:p>
          <a:p>
            <a:pPr marR="0">
              <a:lnSpc>
                <a:spcPct val="100000"/>
              </a:lnSpc>
              <a:spcBef>
                <a:spcPts val="0"/>
              </a:spcBef>
              <a:spcAft>
                <a:spcPts val="0"/>
              </a:spcAft>
            </a:pPr>
            <a:r>
              <a:rPr lang="en-US" sz="4000" dirty="0"/>
              <a:t>The heavens suddenly opened for him, and he saw the Spirit of God descending like a dove and coming down on him. </a:t>
            </a:r>
          </a:p>
          <a:p>
            <a:pPr marR="0">
              <a:lnSpc>
                <a:spcPct val="100000"/>
              </a:lnSpc>
              <a:spcBef>
                <a:spcPts val="0"/>
              </a:spcBef>
              <a:spcAft>
                <a:spcPts val="0"/>
              </a:spcAft>
            </a:pPr>
            <a:r>
              <a:rPr lang="en-US" sz="4000" dirty="0"/>
              <a:t>And a voice from heaven said, “This is my beloved Son, with whom I am well-pleased.”</a:t>
            </a:r>
          </a:p>
        </p:txBody>
      </p:sp>
      <p:sp>
        <p:nvSpPr>
          <p:cNvPr id="2" name="Text Placeholder 2">
            <a:extLst>
              <a:ext uri="{FF2B5EF4-FFF2-40B4-BE49-F238E27FC236}">
                <a16:creationId xmlns:a16="http://schemas.microsoft.com/office/drawing/2014/main" id="{BE3465D9-F5F4-6DFB-01FC-10DBDA77B6F7}"/>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3:13-17</a:t>
            </a:r>
            <a:endParaRPr lang="en-US" dirty="0"/>
          </a:p>
        </p:txBody>
      </p:sp>
    </p:spTree>
    <p:extLst>
      <p:ext uri="{BB962C8B-B14F-4D97-AF65-F5344CB8AC3E}">
        <p14:creationId xmlns:p14="http://schemas.microsoft.com/office/powerpoint/2010/main" val="353972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How did John’s baptism differ from Christian baptism?</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457200"/>
            <a:ext cx="7391399" cy="5943600"/>
          </a:xfrm>
        </p:spPr>
        <p:txBody>
          <a:bodyPr anchor="ctr"/>
          <a:lstStyle/>
          <a:p>
            <a:r>
              <a:rPr lang="en-US" sz="4000" b="1" dirty="0"/>
              <a:t>Why is it appropriate </a:t>
            </a:r>
          </a:p>
          <a:p>
            <a:r>
              <a:rPr lang="en-US" sz="4000" b="1" dirty="0"/>
              <a:t>and necessary that baptism is reserved for those who make </a:t>
            </a:r>
          </a:p>
          <a:p>
            <a:r>
              <a:rPr lang="en-US" sz="4000" b="1" dirty="0"/>
              <a:t>a personal profession of faith in Christ?</a:t>
            </a:r>
          </a:p>
        </p:txBody>
      </p:sp>
    </p:spTree>
    <p:extLst>
      <p:ext uri="{BB962C8B-B14F-4D97-AF65-F5344CB8AC3E}">
        <p14:creationId xmlns:p14="http://schemas.microsoft.com/office/powerpoint/2010/main" val="15301661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06253339-64B8-4F01-9860-5B5097E99386}">
  <ds:schemaRefs>
    <ds:schemaRef ds:uri="http://schemas.microsoft.com/office/2006/documentManagement/types"/>
    <ds:schemaRef ds:uri="http://purl.org/dc/elements/1.1/"/>
    <ds:schemaRef ds:uri="http://purl.org/dc/terms/"/>
    <ds:schemaRef ds:uri="bda85dd2-6cbf-49e9-8f64-78faf376eb43"/>
    <ds:schemaRef ds:uri="http://schemas.microsoft.com/office/infopath/2007/PartnerControls"/>
    <ds:schemaRef ds:uri="http://schemas.openxmlformats.org/package/2006/metadata/core-properties"/>
    <ds:schemaRef ds:uri="http://www.w3.org/XML/1998/namespace"/>
    <ds:schemaRef ds:uri="f4b65c1a-daac-4fd9-ba72-b6c84fe15ed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0838F3C-1732-43D1-B43F-33535E65C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20066</TotalTime>
  <Words>985</Words>
  <Application>Microsoft Macintosh PowerPoint</Application>
  <PresentationFormat>Custom</PresentationFormat>
  <Paragraphs>100</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HelveticaNeueLT Std Lt</vt:lpstr>
      <vt:lpstr>Montserrat Light</vt:lpstr>
      <vt:lpstr>Office Theme</vt:lpstr>
      <vt:lpstr>PowerPoint Presentation</vt:lpstr>
      <vt:lpstr>PowerPoint Presentation</vt:lpstr>
      <vt:lpstr>PowerPoint Presentation</vt:lpstr>
      <vt:lpstr>Discuss</vt:lpstr>
      <vt:lpstr>1. IN BAPTISM WE REMEMBER  HOW OUR FAITH STORY BEGAN. </vt:lpstr>
      <vt:lpstr>PowerPoint Presentation</vt:lpstr>
      <vt:lpstr>PowerPoint Presentation</vt:lpstr>
      <vt:lpstr>Discuss</vt:lpstr>
      <vt:lpstr>Discuss</vt:lpstr>
      <vt:lpstr>2. IN THE Lord's Supper WE  LOOK FORWARD TO HOW  OUR FAITH STORY WILL END.</vt:lpstr>
      <vt:lpstr>PowerPoint Presentation</vt:lpstr>
      <vt:lpstr>PowerPoint Presentation</vt:lpstr>
      <vt:lpstr>PowerPoint Presentation</vt:lpstr>
      <vt:lpstr>Discuss</vt:lpstr>
      <vt:lpstr>Discuss</vt:lpstr>
      <vt:lpstr>Discuss</vt:lpstr>
      <vt:lpstr>3. BAPTISM AND the Lord's Supper HELP US REMEMBER AND ANTICIPATE CHRIST’S PROMISES TOGETHER. </vt:lpstr>
      <vt:lpstr>PowerPoint Presentation</vt:lpstr>
      <vt:lpstr>PowerPoint Presentation</vt:lpstr>
      <vt:lpstr>PowerPoint Presentation</vt:lpstr>
      <vt:lpstr>Discuss</vt:lpstr>
      <vt:lpstr>Discuss</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79</cp:revision>
  <dcterms:created xsi:type="dcterms:W3CDTF">2023-07-06T02:28:58Z</dcterms:created>
  <dcterms:modified xsi:type="dcterms:W3CDTF">2025-08-20T14:32:10Z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