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567" r:id="rId5"/>
    <p:sldId id="833" r:id="rId6"/>
    <p:sldId id="834" r:id="rId7"/>
    <p:sldId id="577" r:id="rId8"/>
    <p:sldId id="579" r:id="rId9"/>
    <p:sldId id="574" r:id="rId10"/>
    <p:sldId id="898" r:id="rId11"/>
    <p:sldId id="632" r:id="rId12"/>
    <p:sldId id="792" r:id="rId13"/>
    <p:sldId id="899" r:id="rId14"/>
    <p:sldId id="871" r:id="rId15"/>
    <p:sldId id="826" r:id="rId16"/>
    <p:sldId id="900" r:id="rId17"/>
    <p:sldId id="909" r:id="rId18"/>
    <p:sldId id="796" r:id="rId19"/>
    <p:sldId id="872" r:id="rId20"/>
    <p:sldId id="873" r:id="rId21"/>
    <p:sldId id="874" r:id="rId22"/>
    <p:sldId id="825" r:id="rId23"/>
    <p:sldId id="901" r:id="rId24"/>
    <p:sldId id="902" r:id="rId25"/>
    <p:sldId id="903" r:id="rId26"/>
    <p:sldId id="904" r:id="rId27"/>
    <p:sldId id="814" r:id="rId28"/>
    <p:sldId id="905" r:id="rId29"/>
    <p:sldId id="847" r:id="rId30"/>
    <p:sldId id="771" r:id="rId31"/>
    <p:sldId id="896" r:id="rId32"/>
    <p:sldId id="897" r:id="rId33"/>
    <p:sldId id="906" r:id="rId34"/>
    <p:sldId id="813" r:id="rId35"/>
    <p:sldId id="851" r:id="rId36"/>
    <p:sldId id="850" r:id="rId37"/>
    <p:sldId id="818" r:id="rId38"/>
    <p:sldId id="907" r:id="rId39"/>
    <p:sldId id="908"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24B23-FD1A-8DE4-ADF1-F7A348E7BC00}" v="62" dt="2025-08-14T20:31:04.631"/>
    <p1510:client id="{9B77BAFA-80ED-4499-AB56-600A4DF1BA43}" v="1" dt="2025-08-14T20:34:21.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3" autoAdjust="0"/>
    <p:restoredTop sz="96056"/>
  </p:normalViewPr>
  <p:slideViewPr>
    <p:cSldViewPr>
      <p:cViewPr varScale="1">
        <p:scale>
          <a:sx n="75" d="100"/>
          <a:sy n="75" d="100"/>
        </p:scale>
        <p:origin x="221" y="53"/>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8/14/2025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8/14/2025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363611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33300-F6D3-21DE-D759-12C3E6BE7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508DC-96FC-FAE2-0FC5-2FDA86C09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AB513-B6F1-A23D-6E0B-5F14F7365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35A6E-3D17-8DE0-AB99-63AE65FD618A}"/>
              </a:ext>
            </a:extLst>
          </p:cNvPr>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198794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91CE-371E-CA25-30F6-057FB4FB6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B6828-BBFA-CE5A-2C83-637DAA0B1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C3941-C224-8F91-4D2C-8A60C403D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762173-E922-D896-CD43-B569EA09B1EC}"/>
              </a:ext>
            </a:extLst>
          </p:cNvPr>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402942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10521-C378-6DBC-F6D3-CCBE84156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09214-FC7D-CAD1-07EA-BFC1DF1FF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DFB1A-A9CD-A9A0-AFF2-A5B28762AF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A5AB2-CEDC-04B3-C984-C232BD05C973}"/>
              </a:ext>
            </a:extLst>
          </p:cNvPr>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204244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40"/>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F7F9-AB11-B577-0547-E992AB1934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32B006-032F-C53B-7F2D-C1F1A6FD23B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3621ABC3-874B-4CFE-2E8F-156953D9CA48}"/>
              </a:ext>
            </a:extLst>
          </p:cNvPr>
          <p:cNvSpPr>
            <a:spLocks noGrp="1"/>
          </p:cNvSpPr>
          <p:nvPr>
            <p:ph type="body" sz="quarter" idx="19"/>
          </p:nvPr>
        </p:nvSpPr>
        <p:spPr>
          <a:xfrm>
            <a:off x="4037013" y="457200"/>
            <a:ext cx="7391399" cy="5943600"/>
          </a:xfrm>
        </p:spPr>
        <p:txBody>
          <a:bodyPr lIns="91440" tIns="45720" rIns="91440" bIns="45720" anchor="ctr">
            <a:noAutofit/>
          </a:bodyPr>
          <a:lstStyle/>
          <a:p>
            <a:r>
              <a:rPr lang="en-US" sz="4000" b="1" dirty="0">
                <a:latin typeface="HelveticaNeueLT Std Lt"/>
              </a:rPr>
              <a:t>What does it look like to worship “in Spirit and in truth”? What might need to </a:t>
            </a:r>
            <a:r>
              <a:rPr lang="en-US" sz="4000" b="1">
                <a:latin typeface="HelveticaNeueLT Std Lt"/>
              </a:rPr>
              <a:t>shift in your approach</a:t>
            </a:r>
            <a:endParaRPr lang="en-US">
              <a:latin typeface="HelveticaNeueLT Std Lt"/>
            </a:endParaRPr>
          </a:p>
          <a:p>
            <a:r>
              <a:rPr lang="en-US" sz="4000" b="1" dirty="0">
                <a:latin typeface="HelveticaNeueLT Std Lt"/>
              </a:rPr>
              <a:t> to worship?</a:t>
            </a:r>
            <a:endParaRPr lang="en-US">
              <a:latin typeface="HelveticaNeueLT Std Lt"/>
            </a:endParaRPr>
          </a:p>
        </p:txBody>
      </p:sp>
    </p:spTree>
    <p:extLst>
      <p:ext uri="{BB962C8B-B14F-4D97-AF65-F5344CB8AC3E}">
        <p14:creationId xmlns:p14="http://schemas.microsoft.com/office/powerpoint/2010/main" val="110117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04EF-4F36-B3FF-EEFD-BB1F63AEED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71AC9B-6975-870A-F1F2-8889603BE0DF}"/>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2. HEALTHY CHURCHES </a:t>
            </a:r>
            <a:r>
              <a:rPr lang="en-US" sz="4900" u="sng" dirty="0"/>
              <a:t>GIVE</a:t>
            </a:r>
            <a:r>
              <a:rPr lang="en-US" sz="4900" dirty="0"/>
              <a:t> </a:t>
            </a:r>
            <a:br>
              <a:rPr lang="en-US" sz="4900" dirty="0"/>
            </a:br>
            <a:r>
              <a:rPr lang="en-US" sz="4900" u="sng" dirty="0"/>
              <a:t>GENEROUSLY</a:t>
            </a:r>
            <a:r>
              <a:rPr lang="en-US" sz="4900" dirty="0"/>
              <a:t>.</a:t>
            </a:r>
          </a:p>
        </p:txBody>
      </p:sp>
    </p:spTree>
    <p:extLst>
      <p:ext uri="{BB962C8B-B14F-4D97-AF65-F5344CB8AC3E}">
        <p14:creationId xmlns:p14="http://schemas.microsoft.com/office/powerpoint/2010/main" val="214897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24353" y="1595251"/>
            <a:ext cx="10940117" cy="4150522"/>
          </a:xfrm>
        </p:spPr>
        <p:txBody>
          <a:bodyPr lIns="91440" tIns="45720" rIns="91440" bIns="45720" anchor="t">
            <a:noAutofit/>
          </a:bodyPr>
          <a:lstStyle/>
          <a:p>
            <a:pPr>
              <a:lnSpc>
                <a:spcPct val="112000"/>
              </a:lnSpc>
              <a:spcAft>
                <a:spcPts val="0"/>
              </a:spcAft>
            </a:pPr>
            <a:r>
              <a:rPr lang="en-US" sz="4300" dirty="0">
                <a:latin typeface="HelveticaNeueLT Std Lt"/>
              </a:rPr>
              <a:t>“Be careful not to practice your righteousness in front of others to be seen by them. Otherwise, you have no reward with your Father in heaven.  </a:t>
            </a:r>
            <a:r>
              <a:rPr lang="en-US" sz="4400" dirty="0">
                <a:solidFill>
                  <a:srgbClr val="CFBEB2"/>
                </a:solidFill>
                <a:latin typeface="HelveticaNeueLT Std Lt"/>
              </a:rPr>
              <a:t>→</a:t>
            </a:r>
            <a:endParaRPr lang="en-US" sz="4300" dirty="0">
              <a:latin typeface="HelveticaNeueLT Std Lt"/>
            </a:endParaRPr>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6:1-4</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942D-DE0E-D99E-CA30-8E380FBBDC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B818B1-6329-145B-E37D-62F983F57690}"/>
              </a:ext>
            </a:extLst>
          </p:cNvPr>
          <p:cNvSpPr>
            <a:spLocks noGrp="1"/>
          </p:cNvSpPr>
          <p:nvPr>
            <p:ph type="body" sz="quarter" idx="23"/>
          </p:nvPr>
        </p:nvSpPr>
        <p:spPr>
          <a:xfrm>
            <a:off x="624353" y="1595251"/>
            <a:ext cx="10940117" cy="4150522"/>
          </a:xfrm>
        </p:spPr>
        <p:txBody>
          <a:bodyPr lIns="91440" tIns="45720" rIns="91440" bIns="45720" anchor="t">
            <a:noAutofit/>
          </a:bodyPr>
          <a:lstStyle/>
          <a:p>
            <a:pPr>
              <a:lnSpc>
                <a:spcPct val="100000"/>
              </a:lnSpc>
              <a:spcAft>
                <a:spcPts val="0"/>
              </a:spcAft>
            </a:pPr>
            <a:r>
              <a:rPr lang="en-US" sz="4300" dirty="0">
                <a:latin typeface="HelveticaNeueLT Std Lt"/>
              </a:rPr>
              <a:t>So whenever you give to the poor, don’t sound a trumpet before you, as the hypocrites do in the synagogues and on the streets, to be applauded by people. </a:t>
            </a:r>
            <a:endParaRPr lang="en-US"/>
          </a:p>
          <a:p>
            <a:pPr>
              <a:lnSpc>
                <a:spcPct val="100000"/>
              </a:lnSpc>
              <a:spcAft>
                <a:spcPts val="0"/>
              </a:spcAft>
            </a:pPr>
            <a:r>
              <a:rPr lang="en-US" sz="4300" dirty="0">
                <a:latin typeface="HelveticaNeueLT Std Lt"/>
              </a:rPr>
              <a:t>Truly I tell you, they have their reward. </a:t>
            </a:r>
            <a:endParaRPr lang="en-US"/>
          </a:p>
        </p:txBody>
      </p:sp>
      <p:sp>
        <p:nvSpPr>
          <p:cNvPr id="2" name="Text Placeholder 2">
            <a:extLst>
              <a:ext uri="{FF2B5EF4-FFF2-40B4-BE49-F238E27FC236}">
                <a16:creationId xmlns:a16="http://schemas.microsoft.com/office/drawing/2014/main" id="{3D1FC677-4064-39DB-0413-F4591364F55A}"/>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6:1-4</a:t>
            </a:r>
            <a:endParaRPr lang="en-US" dirty="0"/>
          </a:p>
        </p:txBody>
      </p:sp>
    </p:spTree>
    <p:extLst>
      <p:ext uri="{BB962C8B-B14F-4D97-AF65-F5344CB8AC3E}">
        <p14:creationId xmlns:p14="http://schemas.microsoft.com/office/powerpoint/2010/main" val="190000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814E9-BFA9-365E-B62B-3EA8615B6B1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422AE7-EE15-E4C2-0F82-C7B24EC59D96}"/>
              </a:ext>
            </a:extLst>
          </p:cNvPr>
          <p:cNvSpPr>
            <a:spLocks noGrp="1"/>
          </p:cNvSpPr>
          <p:nvPr>
            <p:ph type="body" sz="quarter" idx="23"/>
          </p:nvPr>
        </p:nvSpPr>
        <p:spPr>
          <a:xfrm>
            <a:off x="624353" y="1595251"/>
            <a:ext cx="10940117" cy="4150522"/>
          </a:xfrm>
        </p:spPr>
        <p:txBody>
          <a:bodyPr lIns="91440" tIns="45720" rIns="91440" bIns="45720" anchor="t">
            <a:noAutofit/>
          </a:bodyPr>
          <a:lstStyle/>
          <a:p>
            <a:pPr>
              <a:lnSpc>
                <a:spcPct val="100000"/>
              </a:lnSpc>
              <a:spcAft>
                <a:spcPts val="0"/>
              </a:spcAft>
            </a:pPr>
            <a:r>
              <a:rPr lang="en-US" sz="4300" dirty="0">
                <a:latin typeface="HelveticaNeueLT Std Lt"/>
              </a:rPr>
              <a:t>But when you give to the poor, don’t let </a:t>
            </a:r>
            <a:endParaRPr lang="en-US"/>
          </a:p>
          <a:p>
            <a:pPr>
              <a:lnSpc>
                <a:spcPct val="100000"/>
              </a:lnSpc>
              <a:spcAft>
                <a:spcPts val="0"/>
              </a:spcAft>
            </a:pPr>
            <a:r>
              <a:rPr lang="en-US" sz="4300" dirty="0">
                <a:latin typeface="HelveticaNeueLT Std Lt"/>
              </a:rPr>
              <a:t>your left hand know what your right hand </a:t>
            </a:r>
            <a:endParaRPr lang="en-US"/>
          </a:p>
          <a:p>
            <a:pPr>
              <a:lnSpc>
                <a:spcPct val="100000"/>
              </a:lnSpc>
              <a:spcAft>
                <a:spcPts val="0"/>
              </a:spcAft>
            </a:pPr>
            <a:r>
              <a:rPr lang="en-US" sz="4300" dirty="0">
                <a:latin typeface="HelveticaNeueLT Std Lt"/>
              </a:rPr>
              <a:t>is doing, so that your giving may be in secret. And your Father who sees </a:t>
            </a:r>
            <a:endParaRPr lang="en-US"/>
          </a:p>
          <a:p>
            <a:pPr marR="0">
              <a:lnSpc>
                <a:spcPct val="100000"/>
              </a:lnSpc>
              <a:spcBef>
                <a:spcPts val="0"/>
              </a:spcBef>
              <a:spcAft>
                <a:spcPts val="0"/>
              </a:spcAft>
            </a:pPr>
            <a:r>
              <a:rPr lang="en-US" sz="4300" dirty="0">
                <a:latin typeface="HelveticaNeueLT Std Lt"/>
              </a:rPr>
              <a:t>in secret will reward you.”</a:t>
            </a:r>
            <a:endParaRPr lang="en-US"/>
          </a:p>
        </p:txBody>
      </p:sp>
      <p:sp>
        <p:nvSpPr>
          <p:cNvPr id="2" name="Text Placeholder 2">
            <a:extLst>
              <a:ext uri="{FF2B5EF4-FFF2-40B4-BE49-F238E27FC236}">
                <a16:creationId xmlns:a16="http://schemas.microsoft.com/office/drawing/2014/main" id="{F95E0D6F-6C4E-FFE7-6949-21815ADB2DE0}"/>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6:1-4</a:t>
            </a:r>
            <a:endParaRPr lang="en-US" dirty="0"/>
          </a:p>
        </p:txBody>
      </p:sp>
    </p:spTree>
    <p:extLst>
      <p:ext uri="{BB962C8B-B14F-4D97-AF65-F5344CB8AC3E}">
        <p14:creationId xmlns:p14="http://schemas.microsoft.com/office/powerpoint/2010/main" val="37406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000" b="1" dirty="0"/>
              <a:t>Why do you think Jesus placed such importance on giving privately?</a:t>
            </a:r>
          </a:p>
        </p:txBody>
      </p:sp>
    </p:spTree>
    <p:extLst>
      <p:ext uri="{BB962C8B-B14F-4D97-AF65-F5344CB8AC3E}">
        <p14:creationId xmlns:p14="http://schemas.microsoft.com/office/powerpoint/2010/main" val="14647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FA8-7D22-E50B-4F3E-A9479FBFA0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DBAC04-2678-64D8-144E-5A6852DAB73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CA1B5886-6ABB-51F1-17BE-C54BF0ED3888}"/>
              </a:ext>
            </a:extLst>
          </p:cNvPr>
          <p:cNvSpPr>
            <a:spLocks noGrp="1"/>
          </p:cNvSpPr>
          <p:nvPr>
            <p:ph type="body" sz="quarter" idx="19"/>
          </p:nvPr>
        </p:nvSpPr>
        <p:spPr>
          <a:xfrm>
            <a:off x="4037013" y="381000"/>
            <a:ext cx="7391399" cy="5943600"/>
          </a:xfrm>
        </p:spPr>
        <p:txBody>
          <a:bodyPr anchor="ctr"/>
          <a:lstStyle/>
          <a:p>
            <a:r>
              <a:rPr lang="en-US" sz="4000" b="1" dirty="0"/>
              <a:t>Why are we sometimes </a:t>
            </a:r>
          </a:p>
          <a:p>
            <a:r>
              <a:rPr lang="en-US" sz="4000" b="1" dirty="0"/>
              <a:t>afraid to say God rewards people for their generosity? How has this idea been twisted?</a:t>
            </a:r>
          </a:p>
        </p:txBody>
      </p:sp>
    </p:spTree>
    <p:extLst>
      <p:ext uri="{BB962C8B-B14F-4D97-AF65-F5344CB8AC3E}">
        <p14:creationId xmlns:p14="http://schemas.microsoft.com/office/powerpoint/2010/main" val="191827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A525-135D-8C64-E97C-BBD9451C44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39A72D-8F12-131B-E22D-289D37969A72}"/>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3943E9E-DE58-0A82-CC46-D9B43BFF1590}"/>
              </a:ext>
            </a:extLst>
          </p:cNvPr>
          <p:cNvSpPr>
            <a:spLocks noGrp="1"/>
          </p:cNvSpPr>
          <p:nvPr>
            <p:ph type="body" sz="quarter" idx="19"/>
          </p:nvPr>
        </p:nvSpPr>
        <p:spPr>
          <a:xfrm>
            <a:off x="4037013" y="457200"/>
            <a:ext cx="7391399" cy="5943600"/>
          </a:xfrm>
        </p:spPr>
        <p:txBody>
          <a:bodyPr anchor="ctr"/>
          <a:lstStyle/>
          <a:p>
            <a:r>
              <a:rPr lang="en-US" sz="4000" b="1" dirty="0"/>
              <a:t>Can you think of a time </a:t>
            </a:r>
          </a:p>
          <a:p>
            <a:r>
              <a:rPr lang="en-US" sz="4000" b="1" dirty="0"/>
              <a:t>that God has challenged you to give more generously? How did it grow your faith? If you can’t think of a time, </a:t>
            </a:r>
          </a:p>
          <a:p>
            <a:r>
              <a:rPr lang="en-US" sz="4000" b="1" dirty="0"/>
              <a:t>how does that inform your present commitment to generous living?</a:t>
            </a:r>
          </a:p>
        </p:txBody>
      </p:sp>
    </p:spTree>
    <p:extLst>
      <p:ext uri="{BB962C8B-B14F-4D97-AF65-F5344CB8AC3E}">
        <p14:creationId xmlns:p14="http://schemas.microsoft.com/office/powerpoint/2010/main" val="391856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8EC-1816-5F5F-95C0-D1B32D2E4E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B2A9F3-E037-A063-FFDC-B0B2D428648D}"/>
              </a:ext>
            </a:extLst>
          </p:cNvPr>
          <p:cNvSpPr>
            <a:spLocks noGrp="1"/>
          </p:cNvSpPr>
          <p:nvPr>
            <p:ph type="title"/>
          </p:nvPr>
        </p:nvSpPr>
        <p:spPr>
          <a:xfrm>
            <a:off x="-1" y="762000"/>
            <a:ext cx="12188825" cy="4419600"/>
          </a:xfrm>
        </p:spPr>
        <p:txBody>
          <a:bodyPr anchor="b">
            <a:noAutofit/>
          </a:bodyPr>
          <a:lstStyle/>
          <a:p>
            <a:pPr marR="0">
              <a:lnSpc>
                <a:spcPct val="100000"/>
              </a:lnSpc>
              <a:spcBef>
                <a:spcPts val="0"/>
              </a:spcBef>
              <a:spcAft>
                <a:spcPts val="0"/>
              </a:spcAft>
            </a:pPr>
            <a:r>
              <a:rPr lang="en-US" sz="4900" dirty="0"/>
              <a:t>3. HEALTHY CHURCHES </a:t>
            </a:r>
            <a:r>
              <a:rPr lang="en-US" sz="4900" u="sng" dirty="0"/>
              <a:t>PRAY</a:t>
            </a:r>
            <a:r>
              <a:rPr lang="en-US" sz="4900" dirty="0"/>
              <a:t> </a:t>
            </a:r>
            <a:br>
              <a:rPr lang="en-US" sz="4900" dirty="0"/>
            </a:br>
            <a:r>
              <a:rPr lang="en-US" sz="4900" u="sng" dirty="0"/>
              <a:t>FAITHFULLY</a:t>
            </a:r>
            <a:r>
              <a:rPr lang="en-US" sz="4900" dirty="0"/>
              <a:t>.</a:t>
            </a:r>
          </a:p>
        </p:txBody>
      </p:sp>
    </p:spTree>
    <p:extLst>
      <p:ext uri="{BB962C8B-B14F-4D97-AF65-F5344CB8AC3E}">
        <p14:creationId xmlns:p14="http://schemas.microsoft.com/office/powerpoint/2010/main" val="222636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784236" y="1595251"/>
            <a:ext cx="10620352" cy="4150522"/>
          </a:xfrm>
        </p:spPr>
        <p:txBody>
          <a:bodyPr/>
          <a:lstStyle/>
          <a:p>
            <a:pPr marR="0">
              <a:lnSpc>
                <a:spcPct val="100000"/>
              </a:lnSpc>
              <a:spcBef>
                <a:spcPts val="0"/>
              </a:spcBef>
              <a:spcAft>
                <a:spcPts val="0"/>
              </a:spcAft>
            </a:pPr>
            <a:r>
              <a:rPr lang="en-US" sz="4100" dirty="0"/>
              <a:t>“Whenever you pray, you must not be like the hypocrites, because they love to pray standing in the synagogues and on the street corners to be seen by people. Truly I tell you, they have their reward. But when you pray, go into your private room, shut your door, and pray to your Father who is in secret.</a:t>
            </a:r>
            <a:r>
              <a:rPr lang="en-US" sz="4000" dirty="0">
                <a:solidFill>
                  <a:srgbClr val="CFBEB2"/>
                </a:solidFill>
              </a:rPr>
              <a:t>→</a:t>
            </a:r>
            <a:endParaRPr lang="en-US" sz="41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762000"/>
            <a:ext cx="10940118" cy="833251"/>
          </a:xfrm>
          <a:prstGeom prst="rect">
            <a:avLst/>
          </a:prstGeom>
        </p:spPr>
        <p:txBody>
          <a:bodyPr lIns="91440" tIns="45720" rIns="91440" bIns="45720" anchor="t">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6:5-15 </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40694" y="1468582"/>
            <a:ext cx="10940118" cy="3255818"/>
          </a:xfrm>
        </p:spPr>
        <p:txBody>
          <a:bodyPr/>
          <a:lstStyle/>
          <a:p>
            <a:r>
              <a:rPr lang="en-US" b="0" dirty="0">
                <a:solidFill>
                  <a:srgbClr val="867A72"/>
                </a:solidFill>
              </a:rPr>
              <a:t>The </a:t>
            </a:r>
          </a:p>
          <a:p>
            <a:r>
              <a:rPr lang="en-US" dirty="0">
                <a:solidFill>
                  <a:srgbClr val="867A72"/>
                </a:solidFill>
              </a:rPr>
              <a:t>Healthy church</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4000" b="0" dirty="0">
              <a:solidFill>
                <a:schemeClr val="accent3"/>
              </a:solidFill>
              <a:latin typeface="Montserrat Light" pitchFamily="2" charset="77"/>
            </a:endParaRPr>
          </a:p>
          <a:p>
            <a:pPr>
              <a:lnSpc>
                <a:spcPct val="100000"/>
              </a:lnSpc>
            </a:pPr>
            <a:r>
              <a:rPr lang="en-US" sz="4000" b="0" dirty="0">
                <a:solidFill>
                  <a:schemeClr val="accent3"/>
                </a:solidFill>
                <a:latin typeface="Montserrat Light" pitchFamily="2" charset="77"/>
              </a:rPr>
              <a:t>Session 8: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Worship, Giving, Prayer</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7338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AA2D-05EA-C942-4004-0BE7D2F8D78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95E383B-B446-20C8-0F7A-DD373EA2BD49}"/>
              </a:ext>
            </a:extLst>
          </p:cNvPr>
          <p:cNvSpPr>
            <a:spLocks noGrp="1"/>
          </p:cNvSpPr>
          <p:nvPr>
            <p:ph type="body" sz="quarter" idx="23"/>
          </p:nvPr>
        </p:nvSpPr>
        <p:spPr>
          <a:xfrm>
            <a:off x="784236" y="1595251"/>
            <a:ext cx="10620352" cy="4150522"/>
          </a:xfrm>
        </p:spPr>
        <p:txBody>
          <a:bodyPr/>
          <a:lstStyle/>
          <a:p>
            <a:pPr marR="0">
              <a:lnSpc>
                <a:spcPct val="100000"/>
              </a:lnSpc>
              <a:spcBef>
                <a:spcPts val="0"/>
              </a:spcBef>
              <a:spcAft>
                <a:spcPts val="0"/>
              </a:spcAft>
            </a:pPr>
            <a:r>
              <a:rPr lang="en-US" sz="4100" dirty="0"/>
              <a:t>“And your Father who sees in secret will reward you. When you pray, don’t babble like the Gentiles, since they imagine they’ll be heard for their many words. Don’t be like them, because your Father knows the things you need before you ask him. </a:t>
            </a:r>
            <a:r>
              <a:rPr lang="en-US" sz="4000" dirty="0">
                <a:solidFill>
                  <a:srgbClr val="CFBEB2"/>
                </a:solidFill>
              </a:rPr>
              <a:t>→</a:t>
            </a:r>
            <a:endParaRPr lang="en-US" sz="4100" dirty="0"/>
          </a:p>
        </p:txBody>
      </p:sp>
      <p:sp>
        <p:nvSpPr>
          <p:cNvPr id="2" name="Text Placeholder 2">
            <a:extLst>
              <a:ext uri="{FF2B5EF4-FFF2-40B4-BE49-F238E27FC236}">
                <a16:creationId xmlns:a16="http://schemas.microsoft.com/office/drawing/2014/main" id="{1C61FD21-093C-7F90-3730-EB769DF44819}"/>
              </a:ext>
            </a:extLst>
          </p:cNvPr>
          <p:cNvSpPr txBox="1">
            <a:spLocks/>
          </p:cNvSpPr>
          <p:nvPr/>
        </p:nvSpPr>
        <p:spPr>
          <a:xfrm>
            <a:off x="640696" y="762000"/>
            <a:ext cx="10940118" cy="833251"/>
          </a:xfrm>
          <a:prstGeom prst="rect">
            <a:avLst/>
          </a:prstGeom>
        </p:spPr>
        <p:txBody>
          <a:bodyPr lIns="91440" tIns="45720" rIns="91440" bIns="45720" anchor="t">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6:5-15</a:t>
            </a:r>
            <a:endParaRPr lang="en-US" dirty="0"/>
          </a:p>
        </p:txBody>
      </p:sp>
    </p:spTree>
    <p:extLst>
      <p:ext uri="{BB962C8B-B14F-4D97-AF65-F5344CB8AC3E}">
        <p14:creationId xmlns:p14="http://schemas.microsoft.com/office/powerpoint/2010/main" val="102992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343C6-0A28-164B-3170-79697CF74C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6DC2BBC-2123-26B7-CA90-6916FD0CC281}"/>
              </a:ext>
            </a:extLst>
          </p:cNvPr>
          <p:cNvSpPr>
            <a:spLocks noGrp="1"/>
          </p:cNvSpPr>
          <p:nvPr>
            <p:ph type="body" sz="quarter" idx="23"/>
          </p:nvPr>
        </p:nvSpPr>
        <p:spPr>
          <a:xfrm>
            <a:off x="784236" y="1595251"/>
            <a:ext cx="10620352" cy="4150522"/>
          </a:xfrm>
        </p:spPr>
        <p:txBody>
          <a:bodyPr/>
          <a:lstStyle/>
          <a:p>
            <a:pPr marR="0">
              <a:lnSpc>
                <a:spcPct val="100000"/>
              </a:lnSpc>
              <a:spcBef>
                <a:spcPts val="0"/>
              </a:spcBef>
              <a:spcAft>
                <a:spcPts val="0"/>
              </a:spcAft>
            </a:pPr>
            <a:r>
              <a:rPr lang="en-US" sz="4100" dirty="0"/>
              <a:t>Therefore, you should pray like this:</a:t>
            </a:r>
          </a:p>
          <a:p>
            <a:pPr marR="0">
              <a:lnSpc>
                <a:spcPct val="100000"/>
              </a:lnSpc>
              <a:spcBef>
                <a:spcPts val="0"/>
              </a:spcBef>
              <a:spcAft>
                <a:spcPts val="0"/>
              </a:spcAft>
            </a:pPr>
            <a:r>
              <a:rPr lang="en-US" sz="4100" dirty="0"/>
              <a:t>Our Father in heaven,</a:t>
            </a:r>
          </a:p>
          <a:p>
            <a:pPr marR="0">
              <a:lnSpc>
                <a:spcPct val="100000"/>
              </a:lnSpc>
              <a:spcBef>
                <a:spcPts val="0"/>
              </a:spcBef>
              <a:spcAft>
                <a:spcPts val="0"/>
              </a:spcAft>
            </a:pPr>
            <a:r>
              <a:rPr lang="en-US" sz="4100" dirty="0"/>
              <a:t>your name be honored as holy.</a:t>
            </a:r>
          </a:p>
          <a:p>
            <a:pPr marR="0">
              <a:lnSpc>
                <a:spcPct val="100000"/>
              </a:lnSpc>
              <a:spcBef>
                <a:spcPts val="0"/>
              </a:spcBef>
              <a:spcAft>
                <a:spcPts val="0"/>
              </a:spcAft>
            </a:pPr>
            <a:r>
              <a:rPr lang="en-US" sz="4100" dirty="0"/>
              <a:t>Your kingdom come.</a:t>
            </a:r>
          </a:p>
          <a:p>
            <a:pPr marR="0">
              <a:lnSpc>
                <a:spcPct val="100000"/>
              </a:lnSpc>
              <a:spcBef>
                <a:spcPts val="0"/>
              </a:spcBef>
              <a:spcAft>
                <a:spcPts val="0"/>
              </a:spcAft>
            </a:pPr>
            <a:r>
              <a:rPr lang="en-US" sz="4100" dirty="0"/>
              <a:t>Your will be done</a:t>
            </a:r>
          </a:p>
          <a:p>
            <a:pPr marR="0">
              <a:lnSpc>
                <a:spcPct val="100000"/>
              </a:lnSpc>
              <a:spcBef>
                <a:spcPts val="0"/>
              </a:spcBef>
              <a:spcAft>
                <a:spcPts val="0"/>
              </a:spcAft>
            </a:pPr>
            <a:r>
              <a:rPr lang="en-US" sz="4100" dirty="0"/>
              <a:t>on earth as it is in heaven. </a:t>
            </a:r>
            <a:r>
              <a:rPr lang="en-US" sz="4400" dirty="0">
                <a:solidFill>
                  <a:srgbClr val="CFBEB2"/>
                </a:solidFill>
              </a:rPr>
              <a:t>→</a:t>
            </a:r>
            <a:br>
              <a:rPr lang="en-US" sz="4100" dirty="0"/>
            </a:br>
            <a:endParaRPr lang="en-US" sz="4100" dirty="0"/>
          </a:p>
        </p:txBody>
      </p:sp>
      <p:sp>
        <p:nvSpPr>
          <p:cNvPr id="2" name="Text Placeholder 2">
            <a:extLst>
              <a:ext uri="{FF2B5EF4-FFF2-40B4-BE49-F238E27FC236}">
                <a16:creationId xmlns:a16="http://schemas.microsoft.com/office/drawing/2014/main" id="{DB713214-D55E-6696-04A5-D82598038988}"/>
              </a:ext>
            </a:extLst>
          </p:cNvPr>
          <p:cNvSpPr txBox="1">
            <a:spLocks/>
          </p:cNvSpPr>
          <p:nvPr/>
        </p:nvSpPr>
        <p:spPr>
          <a:xfrm>
            <a:off x="640696" y="762000"/>
            <a:ext cx="10940118" cy="833251"/>
          </a:xfrm>
          <a:prstGeom prst="rect">
            <a:avLst/>
          </a:prstGeom>
        </p:spPr>
        <p:txBody>
          <a:bodyPr lIns="91440" tIns="45720" rIns="91440" bIns="45720" anchor="t">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6:5-15</a:t>
            </a:r>
            <a:endParaRPr lang="en-US" dirty="0"/>
          </a:p>
        </p:txBody>
      </p:sp>
    </p:spTree>
    <p:extLst>
      <p:ext uri="{BB962C8B-B14F-4D97-AF65-F5344CB8AC3E}">
        <p14:creationId xmlns:p14="http://schemas.microsoft.com/office/powerpoint/2010/main" val="257369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5852F-95CD-F92F-E4D3-66CC84CFF2A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F6F7B97-951F-8A5C-19FB-9C0A8F8BE653}"/>
              </a:ext>
            </a:extLst>
          </p:cNvPr>
          <p:cNvSpPr>
            <a:spLocks noGrp="1"/>
          </p:cNvSpPr>
          <p:nvPr>
            <p:ph type="body" sz="quarter" idx="23"/>
          </p:nvPr>
        </p:nvSpPr>
        <p:spPr>
          <a:xfrm>
            <a:off x="784236" y="1595250"/>
            <a:ext cx="10620352" cy="4805549"/>
          </a:xfrm>
        </p:spPr>
        <p:txBody>
          <a:bodyPr/>
          <a:lstStyle/>
          <a:p>
            <a:pPr marR="0">
              <a:lnSpc>
                <a:spcPct val="100000"/>
              </a:lnSpc>
              <a:spcBef>
                <a:spcPts val="0"/>
              </a:spcBef>
              <a:spcAft>
                <a:spcPts val="0"/>
              </a:spcAft>
            </a:pPr>
            <a:r>
              <a:rPr lang="en-US" sz="4100" dirty="0"/>
              <a:t>Give us today our daily bread. </a:t>
            </a:r>
          </a:p>
          <a:p>
            <a:pPr marR="0">
              <a:lnSpc>
                <a:spcPct val="100000"/>
              </a:lnSpc>
              <a:spcBef>
                <a:spcPts val="0"/>
              </a:spcBef>
              <a:spcAft>
                <a:spcPts val="0"/>
              </a:spcAft>
            </a:pPr>
            <a:r>
              <a:rPr lang="en-US" sz="4100" dirty="0"/>
              <a:t>And forgive us our debts,</a:t>
            </a:r>
          </a:p>
          <a:p>
            <a:pPr marR="0">
              <a:lnSpc>
                <a:spcPct val="100000"/>
              </a:lnSpc>
              <a:spcBef>
                <a:spcPts val="0"/>
              </a:spcBef>
              <a:spcAft>
                <a:spcPts val="0"/>
              </a:spcAft>
            </a:pPr>
            <a:r>
              <a:rPr lang="en-US" sz="4100" dirty="0"/>
              <a:t>as we also have forgiven our debtors.</a:t>
            </a:r>
          </a:p>
          <a:p>
            <a:pPr marR="0">
              <a:lnSpc>
                <a:spcPct val="100000"/>
              </a:lnSpc>
              <a:spcBef>
                <a:spcPts val="0"/>
              </a:spcBef>
              <a:spcAft>
                <a:spcPts val="0"/>
              </a:spcAft>
            </a:pPr>
            <a:r>
              <a:rPr lang="en-US" sz="4100" dirty="0"/>
              <a:t>And do not bring us into temptation,</a:t>
            </a:r>
          </a:p>
          <a:p>
            <a:pPr marR="0">
              <a:lnSpc>
                <a:spcPct val="100000"/>
              </a:lnSpc>
              <a:spcBef>
                <a:spcPts val="0"/>
              </a:spcBef>
              <a:spcAft>
                <a:spcPts val="0"/>
              </a:spcAft>
            </a:pPr>
            <a:r>
              <a:rPr lang="en-US" sz="4100" dirty="0"/>
              <a:t>but deliver us from the evil one. </a:t>
            </a:r>
          </a:p>
          <a:p>
            <a:pPr marR="0">
              <a:lnSpc>
                <a:spcPct val="100000"/>
              </a:lnSpc>
              <a:spcBef>
                <a:spcPts val="0"/>
              </a:spcBef>
              <a:spcAft>
                <a:spcPts val="0"/>
              </a:spcAft>
            </a:pPr>
            <a:r>
              <a:rPr lang="en-US" sz="4400" dirty="0">
                <a:solidFill>
                  <a:srgbClr val="CFBEB2"/>
                </a:solidFill>
              </a:rPr>
              <a:t>→</a:t>
            </a:r>
            <a:br>
              <a:rPr lang="en-US" sz="4100" dirty="0"/>
            </a:br>
            <a:endParaRPr lang="en-US" sz="4100" dirty="0"/>
          </a:p>
        </p:txBody>
      </p:sp>
      <p:sp>
        <p:nvSpPr>
          <p:cNvPr id="2" name="Text Placeholder 2">
            <a:extLst>
              <a:ext uri="{FF2B5EF4-FFF2-40B4-BE49-F238E27FC236}">
                <a16:creationId xmlns:a16="http://schemas.microsoft.com/office/drawing/2014/main" id="{727ED823-7EE0-BC8A-0899-AB86E581CF7E}"/>
              </a:ext>
            </a:extLst>
          </p:cNvPr>
          <p:cNvSpPr txBox="1">
            <a:spLocks/>
          </p:cNvSpPr>
          <p:nvPr/>
        </p:nvSpPr>
        <p:spPr>
          <a:xfrm>
            <a:off x="640696" y="762000"/>
            <a:ext cx="10940118" cy="833251"/>
          </a:xfrm>
          <a:prstGeom prst="rect">
            <a:avLst/>
          </a:prstGeom>
        </p:spPr>
        <p:txBody>
          <a:bodyPr lIns="91440" tIns="45720" rIns="91440" bIns="45720" anchor="t">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6:5-15</a:t>
            </a:r>
            <a:endParaRPr lang="en-US" dirty="0"/>
          </a:p>
        </p:txBody>
      </p:sp>
    </p:spTree>
    <p:extLst>
      <p:ext uri="{BB962C8B-B14F-4D97-AF65-F5344CB8AC3E}">
        <p14:creationId xmlns:p14="http://schemas.microsoft.com/office/powerpoint/2010/main" val="91250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C115-CCEE-2B9F-337F-6F9A2D71807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9502B6-51FD-1C6A-2DEF-2B3361AFA3CE}"/>
              </a:ext>
            </a:extLst>
          </p:cNvPr>
          <p:cNvSpPr>
            <a:spLocks noGrp="1"/>
          </p:cNvSpPr>
          <p:nvPr>
            <p:ph type="body" sz="quarter" idx="23"/>
          </p:nvPr>
        </p:nvSpPr>
        <p:spPr>
          <a:xfrm>
            <a:off x="784236" y="1595250"/>
            <a:ext cx="10620352" cy="4805549"/>
          </a:xfrm>
        </p:spPr>
        <p:txBody>
          <a:bodyPr lIns="91440" tIns="45720" rIns="91440" bIns="45720" anchor="t">
            <a:noAutofit/>
          </a:bodyPr>
          <a:lstStyle/>
          <a:p>
            <a:pPr>
              <a:lnSpc>
                <a:spcPct val="100000"/>
              </a:lnSpc>
              <a:spcAft>
                <a:spcPts val="0"/>
              </a:spcAft>
            </a:pPr>
            <a:r>
              <a:rPr lang="en-US" sz="4100" dirty="0">
                <a:latin typeface="HelveticaNeueLT Std Lt"/>
              </a:rPr>
              <a:t>For if you forgive others their offenses, your </a:t>
            </a:r>
            <a:r>
              <a:rPr lang="en-US" sz="4100">
                <a:latin typeface="HelveticaNeueLT Std Lt"/>
              </a:rPr>
              <a:t>heavenly Father will forgive you as well. </a:t>
            </a:r>
            <a:endParaRPr lang="en-US"/>
          </a:p>
          <a:p>
            <a:pPr>
              <a:lnSpc>
                <a:spcPct val="100000"/>
              </a:lnSpc>
              <a:spcAft>
                <a:spcPts val="0"/>
              </a:spcAft>
            </a:pPr>
            <a:r>
              <a:rPr lang="en-US" sz="4100" dirty="0">
                <a:latin typeface="HelveticaNeueLT Std Lt"/>
              </a:rPr>
              <a:t> But if you don’t forgive others, your Father will not forgive your offenses.”</a:t>
            </a:r>
            <a:endParaRPr lang="en-US"/>
          </a:p>
          <a:p>
            <a:pPr marR="0">
              <a:lnSpc>
                <a:spcPct val="100000"/>
              </a:lnSpc>
              <a:spcBef>
                <a:spcPts val="0"/>
              </a:spcBef>
              <a:spcAft>
                <a:spcPts val="0"/>
              </a:spcAft>
            </a:pPr>
            <a:endParaRPr lang="en-US" sz="4100" dirty="0"/>
          </a:p>
          <a:p>
            <a:pPr marR="0">
              <a:lnSpc>
                <a:spcPct val="100000"/>
              </a:lnSpc>
              <a:spcBef>
                <a:spcPts val="0"/>
              </a:spcBef>
              <a:spcAft>
                <a:spcPts val="0"/>
              </a:spcAft>
            </a:pPr>
            <a:br>
              <a:rPr lang="en-US" sz="4100" dirty="0"/>
            </a:br>
            <a:endParaRPr lang="en-US" sz="4100" dirty="0"/>
          </a:p>
        </p:txBody>
      </p:sp>
      <p:sp>
        <p:nvSpPr>
          <p:cNvPr id="2" name="Text Placeholder 2">
            <a:extLst>
              <a:ext uri="{FF2B5EF4-FFF2-40B4-BE49-F238E27FC236}">
                <a16:creationId xmlns:a16="http://schemas.microsoft.com/office/drawing/2014/main" id="{53E246EF-B4FE-4065-092D-10DDFE2A08CE}"/>
              </a:ext>
            </a:extLst>
          </p:cNvPr>
          <p:cNvSpPr txBox="1">
            <a:spLocks/>
          </p:cNvSpPr>
          <p:nvPr/>
        </p:nvSpPr>
        <p:spPr>
          <a:xfrm>
            <a:off x="640696" y="762000"/>
            <a:ext cx="10940118" cy="833251"/>
          </a:xfrm>
          <a:prstGeom prst="rect">
            <a:avLst/>
          </a:prstGeom>
        </p:spPr>
        <p:txBody>
          <a:bodyPr lIns="91440" tIns="45720" rIns="91440" bIns="45720" anchor="t">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6:5-15</a:t>
            </a:r>
            <a:endParaRPr lang="en-US" dirty="0"/>
          </a:p>
        </p:txBody>
      </p:sp>
    </p:spTree>
    <p:extLst>
      <p:ext uri="{BB962C8B-B14F-4D97-AF65-F5344CB8AC3E}">
        <p14:creationId xmlns:p14="http://schemas.microsoft.com/office/powerpoint/2010/main" val="1850635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Why do you think </a:t>
            </a:r>
          </a:p>
          <a:p>
            <a:r>
              <a:rPr lang="en-US" sz="4400" b="1" dirty="0"/>
              <a:t>Jesus condemned the prayers of the religious leaders?</a:t>
            </a:r>
          </a:p>
        </p:txBody>
      </p:sp>
    </p:spTree>
    <p:extLst>
      <p:ext uri="{BB962C8B-B14F-4D97-AF65-F5344CB8AC3E}">
        <p14:creationId xmlns:p14="http://schemas.microsoft.com/office/powerpoint/2010/main" val="255578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4AB0-5E08-7877-20D3-F4F6CB6D68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4BF022-3CD4-BDF2-EAE8-1802E142DF2F}"/>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3CCD8CB8-8FC2-594A-3AF7-254A95622E5C}"/>
              </a:ext>
            </a:extLst>
          </p:cNvPr>
          <p:cNvSpPr>
            <a:spLocks noGrp="1"/>
          </p:cNvSpPr>
          <p:nvPr>
            <p:ph type="body" sz="quarter" idx="19"/>
          </p:nvPr>
        </p:nvSpPr>
        <p:spPr>
          <a:xfrm>
            <a:off x="4037013" y="381000"/>
            <a:ext cx="7391399" cy="5943600"/>
          </a:xfrm>
        </p:spPr>
        <p:txBody>
          <a:bodyPr anchor="ctr"/>
          <a:lstStyle/>
          <a:p>
            <a:r>
              <a:rPr lang="en-US" sz="4400" b="1" dirty="0"/>
              <a:t>How is the prayer </a:t>
            </a:r>
          </a:p>
          <a:p>
            <a:r>
              <a:rPr lang="en-US" sz="4400" b="1" dirty="0"/>
              <a:t>of “hypocrites” different than public prayer in churches and Bible studies today?</a:t>
            </a:r>
          </a:p>
        </p:txBody>
      </p:sp>
    </p:spTree>
    <p:extLst>
      <p:ext uri="{BB962C8B-B14F-4D97-AF65-F5344CB8AC3E}">
        <p14:creationId xmlns:p14="http://schemas.microsoft.com/office/powerpoint/2010/main" val="51681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What part of the Lord’s Prayer speaks to your heart today and why? </a:t>
            </a:r>
          </a:p>
        </p:txBody>
      </p:sp>
    </p:spTree>
    <p:extLst>
      <p:ext uri="{BB962C8B-B14F-4D97-AF65-F5344CB8AC3E}">
        <p14:creationId xmlns:p14="http://schemas.microsoft.com/office/powerpoint/2010/main" val="184024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54878"/>
            <a:ext cx="10940118" cy="1483522"/>
          </a:xfrm>
        </p:spPr>
        <p:txBody>
          <a:bodyPr/>
          <a:lstStyle/>
          <a:p>
            <a:r>
              <a:rPr lang="en-US" sz="4800" dirty="0">
                <a:solidFill>
                  <a:srgbClr val="867A72"/>
                </a:solidFill>
              </a:rPr>
              <a:t>GOSPEL FOCUS</a:t>
            </a:r>
          </a:p>
          <a:p>
            <a:pPr>
              <a:lnSpc>
                <a:spcPct val="100000"/>
              </a:lnSpc>
            </a:pPr>
            <a:r>
              <a:rPr lang="en-US" sz="3300" b="0" dirty="0">
                <a:solidFill>
                  <a:srgbClr val="867A72"/>
                </a:solidFill>
              </a:rPr>
              <a:t>We are god’s children.</a:t>
            </a:r>
            <a:endParaRPr lang="en-US" sz="36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438400"/>
            <a:ext cx="10940117" cy="3581400"/>
          </a:xfrm>
        </p:spPr>
        <p:txBody>
          <a:bodyPr/>
          <a:lstStyle/>
          <a:p>
            <a:pPr>
              <a:lnSpc>
                <a:spcPct val="112000"/>
              </a:lnSpc>
              <a:spcAft>
                <a:spcPts val="0"/>
              </a:spcAft>
            </a:pPr>
            <a:r>
              <a:rPr lang="en-US" sz="4000" dirty="0"/>
              <a:t>In these passages, we experience the astonishing privileges of being God’s children. We are free to worship Him with glad and sincere hearts and to experience a glimmer of the joy that will be ours for eternity. </a:t>
            </a:r>
            <a:r>
              <a:rPr lang="en-US" sz="4000" dirty="0">
                <a:solidFill>
                  <a:srgbClr val="CFBEB2"/>
                </a:solidFill>
              </a:rPr>
              <a:t>→</a:t>
            </a:r>
            <a:endParaRPr lang="en-US" sz="4000" dirty="0"/>
          </a:p>
          <a:p>
            <a:pPr marR="0">
              <a:lnSpc>
                <a:spcPct val="112000"/>
              </a:lnSpc>
              <a:spcBef>
                <a:spcPts val="0"/>
              </a:spcBef>
              <a:spcAft>
                <a:spcPts val="0"/>
              </a:spcAft>
            </a:pP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164E-F72A-ECC6-AF79-39B4D00B9D2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FDA5E8-5ABC-2431-E5E9-15C1BF1B9FF4}"/>
              </a:ext>
            </a:extLst>
          </p:cNvPr>
          <p:cNvSpPr>
            <a:spLocks noGrp="1"/>
          </p:cNvSpPr>
          <p:nvPr>
            <p:ph type="body" sz="quarter" idx="22"/>
          </p:nvPr>
        </p:nvSpPr>
        <p:spPr>
          <a:xfrm>
            <a:off x="624352" y="954878"/>
            <a:ext cx="10940118" cy="721522"/>
          </a:xfrm>
        </p:spPr>
        <p:txBody>
          <a:bodyPr/>
          <a:lstStyle/>
          <a:p>
            <a:r>
              <a:rPr lang="en-US" sz="4800" dirty="0">
                <a:solidFill>
                  <a:srgbClr val="867A72"/>
                </a:solidFill>
              </a:rPr>
              <a:t>GOSPEL FOCUS</a:t>
            </a:r>
          </a:p>
        </p:txBody>
      </p:sp>
      <p:sp>
        <p:nvSpPr>
          <p:cNvPr id="2" name="Text Placeholder 3">
            <a:extLst>
              <a:ext uri="{FF2B5EF4-FFF2-40B4-BE49-F238E27FC236}">
                <a16:creationId xmlns:a16="http://schemas.microsoft.com/office/drawing/2014/main" id="{70828980-4919-781A-3664-630B9C580C4A}"/>
              </a:ext>
            </a:extLst>
          </p:cNvPr>
          <p:cNvSpPr>
            <a:spLocks noGrp="1"/>
          </p:cNvSpPr>
          <p:nvPr>
            <p:ph type="body" sz="quarter" idx="23"/>
          </p:nvPr>
        </p:nvSpPr>
        <p:spPr>
          <a:xfrm>
            <a:off x="624353" y="1676400"/>
            <a:ext cx="10940117" cy="4343400"/>
          </a:xfrm>
        </p:spPr>
        <p:txBody>
          <a:bodyPr lIns="91440" tIns="45720" rIns="91440" bIns="45720" anchor="t">
            <a:noAutofit/>
          </a:bodyPr>
          <a:lstStyle/>
          <a:p>
            <a:pPr>
              <a:lnSpc>
                <a:spcPct val="112000"/>
              </a:lnSpc>
              <a:spcAft>
                <a:spcPts val="0"/>
              </a:spcAft>
            </a:pPr>
            <a:r>
              <a:rPr lang="en-US" sz="4000" dirty="0">
                <a:latin typeface="HelveticaNeueLT Std Lt"/>
              </a:rPr>
              <a:t>We are free to give generously and to join </a:t>
            </a:r>
          </a:p>
          <a:p>
            <a:pPr marR="0">
              <a:lnSpc>
                <a:spcPct val="112000"/>
              </a:lnSpc>
              <a:spcBef>
                <a:spcPts val="0"/>
              </a:spcBef>
              <a:spcAft>
                <a:spcPts val="0"/>
              </a:spcAft>
            </a:pPr>
            <a:r>
              <a:rPr lang="en-US" sz="4000" dirty="0"/>
              <a:t>God in serving others and reaching people for Christ. Finally, we are free to talk to God freely and openly. As His children we can come </a:t>
            </a:r>
          </a:p>
          <a:p>
            <a:pPr>
              <a:lnSpc>
                <a:spcPct val="112000"/>
              </a:lnSpc>
              <a:spcAft>
                <a:spcPts val="0"/>
              </a:spcAft>
            </a:pPr>
            <a:r>
              <a:rPr lang="en-US" sz="4000" dirty="0">
                <a:latin typeface="HelveticaNeueLT Std Lt"/>
              </a:rPr>
              <a:t>boldly before Him, trusting that </a:t>
            </a:r>
          </a:p>
          <a:p>
            <a:pPr marR="0">
              <a:lnSpc>
                <a:spcPct val="112000"/>
              </a:lnSpc>
              <a:spcBef>
                <a:spcPts val="0"/>
              </a:spcBef>
              <a:spcAft>
                <a:spcPts val="0"/>
              </a:spcAft>
            </a:pPr>
            <a:r>
              <a:rPr lang="en-US" sz="4000" dirty="0">
                <a:latin typeface="HelveticaNeueLT Std Lt"/>
              </a:rPr>
              <a:t>He will meet our needs.</a:t>
            </a:r>
            <a:r>
              <a:rPr lang="en-US" sz="4000" dirty="0">
                <a:solidFill>
                  <a:srgbClr val="CFBEB2"/>
                </a:solidFill>
                <a:latin typeface="HelveticaNeueLT Std Lt"/>
              </a:rPr>
              <a:t>→</a:t>
            </a:r>
            <a:endParaRPr lang="en-US" sz="4000">
              <a:latin typeface="HelveticaNeueLT Std Lt"/>
            </a:endParaRPr>
          </a:p>
        </p:txBody>
      </p:sp>
    </p:spTree>
    <p:extLst>
      <p:ext uri="{BB962C8B-B14F-4D97-AF65-F5344CB8AC3E}">
        <p14:creationId xmlns:p14="http://schemas.microsoft.com/office/powerpoint/2010/main" val="332887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0314-6102-9321-9597-461635634A4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F4ED8F-4F2C-8DC5-C95E-066D6D5E2870}"/>
              </a:ext>
            </a:extLst>
          </p:cNvPr>
          <p:cNvSpPr>
            <a:spLocks noGrp="1"/>
          </p:cNvSpPr>
          <p:nvPr>
            <p:ph type="body" sz="quarter" idx="22"/>
          </p:nvPr>
        </p:nvSpPr>
        <p:spPr>
          <a:xfrm>
            <a:off x="624352" y="954878"/>
            <a:ext cx="10940118" cy="721522"/>
          </a:xfrm>
        </p:spPr>
        <p:txBody>
          <a:bodyPr/>
          <a:lstStyle/>
          <a:p>
            <a:r>
              <a:rPr lang="en-US" sz="4800" dirty="0">
                <a:solidFill>
                  <a:srgbClr val="867A72"/>
                </a:solidFill>
              </a:rPr>
              <a:t>GOSPEL FOCUS</a:t>
            </a:r>
          </a:p>
        </p:txBody>
      </p:sp>
      <p:sp>
        <p:nvSpPr>
          <p:cNvPr id="2" name="Text Placeholder 3">
            <a:extLst>
              <a:ext uri="{FF2B5EF4-FFF2-40B4-BE49-F238E27FC236}">
                <a16:creationId xmlns:a16="http://schemas.microsoft.com/office/drawing/2014/main" id="{E86D68CD-1DAD-3C49-1969-2B65957276CD}"/>
              </a:ext>
            </a:extLst>
          </p:cNvPr>
          <p:cNvSpPr>
            <a:spLocks noGrp="1"/>
          </p:cNvSpPr>
          <p:nvPr>
            <p:ph type="body" sz="quarter" idx="23"/>
          </p:nvPr>
        </p:nvSpPr>
        <p:spPr>
          <a:xfrm>
            <a:off x="624353" y="1676400"/>
            <a:ext cx="10940117" cy="4343400"/>
          </a:xfrm>
        </p:spPr>
        <p:txBody>
          <a:bodyPr lIns="91440" tIns="45720" rIns="91440" bIns="45720" anchor="t">
            <a:noAutofit/>
          </a:bodyPr>
          <a:lstStyle/>
          <a:p>
            <a:pPr marR="0">
              <a:lnSpc>
                <a:spcPct val="112000"/>
              </a:lnSpc>
              <a:spcBef>
                <a:spcPts val="0"/>
              </a:spcBef>
              <a:spcAft>
                <a:spcPts val="0"/>
              </a:spcAft>
            </a:pPr>
            <a:r>
              <a:rPr lang="en-US" sz="4000" dirty="0">
                <a:latin typeface="HelveticaNeueLT Std Lt"/>
              </a:rPr>
              <a:t>These freedoms weren’t free. Christ’s sacrifice on the cross is the only way possible for us to have a relationship with God, to partner with Him in ministry, and to communicate with Him freely. </a:t>
            </a:r>
            <a:r>
              <a:rPr lang="en-US" sz="4000" dirty="0">
                <a:solidFill>
                  <a:srgbClr val="CFBEB2"/>
                </a:solidFill>
                <a:latin typeface="HelveticaNeueLT Std Lt"/>
              </a:rPr>
              <a:t>→</a:t>
            </a:r>
            <a:endParaRPr lang="en-US" sz="4000" dirty="0">
              <a:latin typeface="HelveticaNeueLT Std Lt"/>
            </a:endParaRPr>
          </a:p>
        </p:txBody>
      </p:sp>
    </p:spTree>
    <p:extLst>
      <p:ext uri="{BB962C8B-B14F-4D97-AF65-F5344CB8AC3E}">
        <p14:creationId xmlns:p14="http://schemas.microsoft.com/office/powerpoint/2010/main" val="226925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84227" y="2286000"/>
            <a:ext cx="9820370" cy="3810000"/>
          </a:xfrm>
        </p:spPr>
        <p:txBody>
          <a:bodyPr/>
          <a:lstStyle/>
          <a:p>
            <a:pPr>
              <a:lnSpc>
                <a:spcPct val="100000"/>
              </a:lnSpc>
            </a:pPr>
            <a:r>
              <a:rPr lang="en-US" sz="4000" dirty="0"/>
              <a:t>How do our private disciplines of </a:t>
            </a:r>
          </a:p>
          <a:p>
            <a:pPr>
              <a:lnSpc>
                <a:spcPct val="100000"/>
              </a:lnSpc>
            </a:pPr>
            <a:r>
              <a:rPr lang="en-US" sz="4000" dirty="0"/>
              <a:t>worship, giving, and prayer impact the health of the church as a whole?</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a:xfrm>
            <a:off x="640696" y="1295400"/>
            <a:ext cx="10940118" cy="569122"/>
          </a:xfrm>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C8B0A-9915-F22F-9478-DFE265AB90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81A5C3-2BD1-9D5F-DD58-CBC920C9AAF9}"/>
              </a:ext>
            </a:extLst>
          </p:cNvPr>
          <p:cNvSpPr>
            <a:spLocks noGrp="1"/>
          </p:cNvSpPr>
          <p:nvPr>
            <p:ph type="body" sz="quarter" idx="22"/>
          </p:nvPr>
        </p:nvSpPr>
        <p:spPr>
          <a:xfrm>
            <a:off x="624352" y="954878"/>
            <a:ext cx="10940118" cy="721522"/>
          </a:xfrm>
        </p:spPr>
        <p:txBody>
          <a:bodyPr/>
          <a:lstStyle/>
          <a:p>
            <a:r>
              <a:rPr lang="en-US" sz="4800" dirty="0">
                <a:solidFill>
                  <a:srgbClr val="867A72"/>
                </a:solidFill>
              </a:rPr>
              <a:t>GOSPEL FOCUS</a:t>
            </a:r>
          </a:p>
        </p:txBody>
      </p:sp>
      <p:sp>
        <p:nvSpPr>
          <p:cNvPr id="2" name="Text Placeholder 3">
            <a:extLst>
              <a:ext uri="{FF2B5EF4-FFF2-40B4-BE49-F238E27FC236}">
                <a16:creationId xmlns:a16="http://schemas.microsoft.com/office/drawing/2014/main" id="{27F945E4-C024-315C-2AEA-412D0B59926D}"/>
              </a:ext>
            </a:extLst>
          </p:cNvPr>
          <p:cNvSpPr>
            <a:spLocks noGrp="1"/>
          </p:cNvSpPr>
          <p:nvPr>
            <p:ph type="body" sz="quarter" idx="23"/>
          </p:nvPr>
        </p:nvSpPr>
        <p:spPr>
          <a:xfrm>
            <a:off x="624353" y="1676400"/>
            <a:ext cx="10940117" cy="4343400"/>
          </a:xfrm>
        </p:spPr>
        <p:txBody>
          <a:bodyPr lIns="91440" tIns="45720" rIns="91440" bIns="45720" anchor="t">
            <a:noAutofit/>
          </a:bodyPr>
          <a:lstStyle/>
          <a:p>
            <a:pPr>
              <a:lnSpc>
                <a:spcPct val="112000"/>
              </a:lnSpc>
              <a:spcAft>
                <a:spcPts val="0"/>
              </a:spcAft>
            </a:pPr>
            <a:r>
              <a:rPr lang="en-US" sz="4000" dirty="0">
                <a:latin typeface="HelveticaNeueLT Std Lt"/>
              </a:rPr>
              <a:t>If you have never by faith accepted Christ as your Savior, you are missing the joy and benefits of being a child of God. What would prevent you from saying yes to Jesus today?</a:t>
            </a:r>
            <a:endParaRPr lang="en-US" dirty="0">
              <a:latin typeface="HelveticaNeueLT Std Lt"/>
            </a:endParaRPr>
          </a:p>
          <a:p>
            <a:pPr marR="0">
              <a:lnSpc>
                <a:spcPct val="112000"/>
              </a:lnSpc>
              <a:spcBef>
                <a:spcPts val="0"/>
              </a:spcBef>
              <a:spcAft>
                <a:spcPts val="0"/>
              </a:spcAft>
            </a:pPr>
            <a:endParaRPr lang="en-US" sz="4000" dirty="0"/>
          </a:p>
        </p:txBody>
      </p:sp>
    </p:spTree>
    <p:extLst>
      <p:ext uri="{BB962C8B-B14F-4D97-AF65-F5344CB8AC3E}">
        <p14:creationId xmlns:p14="http://schemas.microsoft.com/office/powerpoint/2010/main" val="3338721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381000"/>
            <a:ext cx="7888504" cy="6019800"/>
          </a:xfrm>
        </p:spPr>
        <p:txBody>
          <a:bodyPr anchor="ctr"/>
          <a:lstStyle/>
          <a:p>
            <a:pPr>
              <a:lnSpc>
                <a:spcPct val="100000"/>
              </a:lnSpc>
            </a:pPr>
            <a:r>
              <a:rPr lang="en-US" sz="4200" b="1" dirty="0"/>
              <a:t>How do you think we </a:t>
            </a:r>
          </a:p>
          <a:p>
            <a:pPr>
              <a:lnSpc>
                <a:spcPct val="100000"/>
              </a:lnSpc>
            </a:pPr>
            <a:r>
              <a:rPr lang="en-US" sz="4200" b="1" dirty="0"/>
              <a:t>should prepare our hearts </a:t>
            </a:r>
          </a:p>
          <a:p>
            <a:pPr>
              <a:lnSpc>
                <a:spcPct val="100000"/>
              </a:lnSpc>
            </a:pPr>
            <a:r>
              <a:rPr lang="en-US" sz="4200" b="1" dirty="0"/>
              <a:t>for worship? What debates might we get caught up in regarding worship that </a:t>
            </a:r>
          </a:p>
          <a:p>
            <a:pPr>
              <a:lnSpc>
                <a:spcPct val="100000"/>
              </a:lnSpc>
            </a:pPr>
            <a:r>
              <a:rPr lang="en-US" sz="4200" b="1" dirty="0"/>
              <a:t>don’t actually matter?</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531812" y="457200"/>
            <a:ext cx="7888504" cy="5943600"/>
          </a:xfrm>
        </p:spPr>
        <p:txBody>
          <a:bodyPr lIns="91440" tIns="45720" rIns="91440" bIns="45720" anchor="ctr">
            <a:noAutofit/>
          </a:bodyPr>
          <a:lstStyle/>
          <a:p>
            <a:pPr>
              <a:lnSpc>
                <a:spcPct val="100000"/>
              </a:lnSpc>
            </a:pPr>
            <a:r>
              <a:rPr lang="en-US" sz="4200" b="1" dirty="0"/>
              <a:t>Why do you think Jesus </a:t>
            </a:r>
          </a:p>
          <a:p>
            <a:pPr>
              <a:lnSpc>
                <a:spcPct val="100000"/>
              </a:lnSpc>
            </a:pPr>
            <a:r>
              <a:rPr lang="en-US" sz="4200" b="1" dirty="0">
                <a:latin typeface="HelveticaNeueLT Std Lt"/>
              </a:rPr>
              <a:t>put so much emphasis on privacy in our expressions of giving and prayer? </a:t>
            </a:r>
          </a:p>
          <a:p>
            <a:pPr>
              <a:lnSpc>
                <a:spcPct val="100000"/>
              </a:lnSpc>
            </a:pPr>
            <a:r>
              <a:rPr lang="en-US" sz="4200" b="1" dirty="0">
                <a:latin typeface="HelveticaNeueLT Std Lt"/>
              </a:rPr>
              <a:t>How can pride hinder our worship and relationship </a:t>
            </a:r>
            <a:endParaRPr lang="en-US" dirty="0">
              <a:latin typeface="HelveticaNeueLT Std Lt"/>
            </a:endParaRPr>
          </a:p>
          <a:p>
            <a:pPr>
              <a:lnSpc>
                <a:spcPct val="100000"/>
              </a:lnSpc>
            </a:pPr>
            <a:r>
              <a:rPr lang="en-US" sz="4200" b="1" dirty="0"/>
              <a:t>with God?</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457200"/>
            <a:ext cx="7659904" cy="5943599"/>
          </a:xfrm>
        </p:spPr>
        <p:txBody>
          <a:bodyPr anchor="ctr"/>
          <a:lstStyle/>
          <a:p>
            <a:pPr>
              <a:lnSpc>
                <a:spcPct val="100000"/>
              </a:lnSpc>
            </a:pPr>
            <a:r>
              <a:rPr lang="en-US" sz="3900" b="1" dirty="0"/>
              <a:t>What about today’s </a:t>
            </a:r>
          </a:p>
          <a:p>
            <a:pPr>
              <a:lnSpc>
                <a:spcPct val="100000"/>
              </a:lnSpc>
            </a:pPr>
            <a:r>
              <a:rPr lang="en-US" sz="3900" b="1" dirty="0"/>
              <a:t>text encouraged you? Challenged you? Was there something in today’s text that made you think about what it means to be a healthy </a:t>
            </a:r>
          </a:p>
          <a:p>
            <a:pPr>
              <a:lnSpc>
                <a:spcPct val="100000"/>
              </a:lnSpc>
            </a:pPr>
            <a:r>
              <a:rPr lang="en-US" sz="3900" b="1" dirty="0"/>
              <a:t>church in a new way?</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113212" y="457200"/>
            <a:ext cx="7315200" cy="5943600"/>
          </a:xfrm>
        </p:spPr>
        <p:txBody>
          <a:bodyPr anchor="ctr"/>
          <a:lstStyle/>
          <a:p>
            <a:pPr>
              <a:lnSpc>
                <a:spcPct val="100000"/>
              </a:lnSpc>
            </a:pPr>
            <a:r>
              <a:rPr lang="en-US" sz="3900" b="1" dirty="0"/>
              <a:t>Is there an area of your private expression of faith that needs adjustment? </a:t>
            </a:r>
          </a:p>
          <a:p>
            <a:pPr>
              <a:lnSpc>
                <a:spcPct val="100000"/>
              </a:lnSpc>
            </a:pPr>
            <a:endParaRPr lang="en-US" sz="3900" b="1" dirty="0"/>
          </a:p>
          <a:p>
            <a:pPr>
              <a:lnSpc>
                <a:spcPct val="100000"/>
              </a:lnSpc>
            </a:pPr>
            <a:r>
              <a:rPr lang="en-US" sz="3900" b="1" dirty="0"/>
              <a:t>How could you set your heart toward worship when you are not at church? </a:t>
            </a:r>
          </a:p>
        </p:txBody>
      </p:sp>
    </p:spTree>
    <p:extLst>
      <p:ext uri="{BB962C8B-B14F-4D97-AF65-F5344CB8AC3E}">
        <p14:creationId xmlns:p14="http://schemas.microsoft.com/office/powerpoint/2010/main" val="2447665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CA3C-5C8F-C8E6-0232-613E5C943A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198EDB-735F-DCD2-7AF7-6208A1C3E215}"/>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C8A801D-DD05-2943-7E69-BEFD0976ECEE}"/>
              </a:ext>
            </a:extLst>
          </p:cNvPr>
          <p:cNvSpPr>
            <a:spLocks noGrp="1"/>
          </p:cNvSpPr>
          <p:nvPr>
            <p:ph type="body" sz="quarter" idx="19"/>
          </p:nvPr>
        </p:nvSpPr>
        <p:spPr>
          <a:xfrm>
            <a:off x="4113212" y="457200"/>
            <a:ext cx="7315200" cy="5943600"/>
          </a:xfrm>
        </p:spPr>
        <p:txBody>
          <a:bodyPr anchor="ctr"/>
          <a:lstStyle/>
          <a:p>
            <a:pPr>
              <a:lnSpc>
                <a:spcPct val="100000"/>
              </a:lnSpc>
            </a:pPr>
            <a:r>
              <a:rPr lang="en-US" sz="3900" b="1" dirty="0"/>
              <a:t>Are there things you need to reevaluate about your commitment to generosity? </a:t>
            </a:r>
          </a:p>
          <a:p>
            <a:pPr>
              <a:lnSpc>
                <a:spcPct val="100000"/>
              </a:lnSpc>
            </a:pPr>
            <a:endParaRPr lang="en-US" sz="3900" b="1" dirty="0"/>
          </a:p>
          <a:p>
            <a:pPr>
              <a:lnSpc>
                <a:spcPct val="100000"/>
              </a:lnSpc>
            </a:pPr>
            <a:r>
              <a:rPr lang="en-US" sz="3900" b="1" dirty="0"/>
              <a:t>How might God be calling you to pray with more intention? </a:t>
            </a:r>
          </a:p>
        </p:txBody>
      </p:sp>
    </p:spTree>
    <p:extLst>
      <p:ext uri="{BB962C8B-B14F-4D97-AF65-F5344CB8AC3E}">
        <p14:creationId xmlns:p14="http://schemas.microsoft.com/office/powerpoint/2010/main" val="588277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2B8F-5147-0008-F457-157ED6590B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58A66F-E37F-D70F-2F89-4616AF3DC3F7}"/>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360F736B-B8D9-1B27-2FDB-B5E94BD3F980}"/>
              </a:ext>
            </a:extLst>
          </p:cNvPr>
          <p:cNvSpPr>
            <a:spLocks noGrp="1"/>
          </p:cNvSpPr>
          <p:nvPr>
            <p:ph type="body" sz="quarter" idx="19"/>
          </p:nvPr>
        </p:nvSpPr>
        <p:spPr>
          <a:xfrm>
            <a:off x="4113212" y="457200"/>
            <a:ext cx="7315200" cy="5943600"/>
          </a:xfrm>
        </p:spPr>
        <p:txBody>
          <a:bodyPr anchor="ctr"/>
          <a:lstStyle/>
          <a:p>
            <a:pPr>
              <a:lnSpc>
                <a:spcPct val="100000"/>
              </a:lnSpc>
            </a:pPr>
            <a:r>
              <a:rPr lang="en-US" sz="3900" b="1" dirty="0"/>
              <a:t>What do you need to do this week to move toward being a healthier part of church life?</a:t>
            </a:r>
          </a:p>
        </p:txBody>
      </p:sp>
    </p:spTree>
    <p:extLst>
      <p:ext uri="{BB962C8B-B14F-4D97-AF65-F5344CB8AC3E}">
        <p14:creationId xmlns:p14="http://schemas.microsoft.com/office/powerpoint/2010/main" val="327396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600" b="1" dirty="0"/>
              <a:t>How much would you </a:t>
            </a:r>
          </a:p>
          <a:p>
            <a:r>
              <a:rPr lang="en-US" sz="3600" b="1" dirty="0"/>
              <a:t>say private spiritual practices impact the church as a </a:t>
            </a:r>
          </a:p>
          <a:p>
            <a:r>
              <a:rPr lang="en-US" sz="3600" b="1" dirty="0"/>
              <a:t>whole? Explain.</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1. HEALTHY CHURCHES </a:t>
            </a:r>
            <a:r>
              <a:rPr lang="en-US" sz="4900" u="sng" dirty="0"/>
              <a:t>WORSHIP</a:t>
            </a:r>
            <a:br>
              <a:rPr lang="en-US" sz="4900" dirty="0"/>
            </a:br>
            <a:r>
              <a:rPr lang="en-US" sz="4900" dirty="0"/>
              <a:t>IN </a:t>
            </a:r>
            <a:r>
              <a:rPr lang="en-US" sz="4900" u="sng" dirty="0"/>
              <a:t>SPIRIT</a:t>
            </a:r>
            <a:r>
              <a:rPr lang="en-US" sz="4900" dirty="0"/>
              <a:t> AND </a:t>
            </a:r>
            <a:r>
              <a:rPr lang="en-US" sz="4900" u="sng" dirty="0"/>
              <a:t>TRUTH</a:t>
            </a:r>
            <a:r>
              <a:rPr lang="en-US" sz="4900" dirty="0"/>
              <a:t>.</a:t>
            </a:r>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808061" y="1676400"/>
            <a:ext cx="10605388" cy="3773202"/>
          </a:xfrm>
        </p:spPr>
        <p:txBody>
          <a:bodyPr lIns="91440" tIns="45720" rIns="91440" bIns="45720" anchor="t">
            <a:noAutofit/>
          </a:bodyPr>
          <a:lstStyle/>
          <a:p>
            <a:pPr>
              <a:lnSpc>
                <a:spcPct val="100000"/>
              </a:lnSpc>
              <a:spcAft>
                <a:spcPts val="0"/>
              </a:spcAft>
            </a:pPr>
            <a:r>
              <a:rPr lang="en-US" sz="4000" dirty="0">
                <a:latin typeface="HelveticaNeueLT Std Lt"/>
              </a:rPr>
              <a:t>“Jesus told her, “Believe me, woman, an hour is coming when you will worship the Father neither on this mountain nor in Jerusalem. You Samaritans worship what you do not know. We worship what we do know, because salvation is from the Jews. </a:t>
            </a:r>
            <a:r>
              <a:rPr lang="en-US" sz="4000" dirty="0">
                <a:solidFill>
                  <a:srgbClr val="CFBEB2"/>
                </a:solidFill>
                <a:latin typeface="HelveticaNeueLT Std Lt"/>
              </a:rPr>
              <a:t> →</a:t>
            </a:r>
            <a:endParaRPr lang="en-US" sz="4000" dirty="0">
              <a:latin typeface="HelveticaNeueLT Std Lt"/>
            </a:endParaRPr>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4:21-24</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B02C-DE22-31BC-66AD-2040DC19AAB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DD2FD5E-0A95-47F4-6BDD-F5C9763A27DD}"/>
              </a:ext>
            </a:extLst>
          </p:cNvPr>
          <p:cNvSpPr>
            <a:spLocks noGrp="1"/>
          </p:cNvSpPr>
          <p:nvPr>
            <p:ph type="body" sz="quarter" idx="23"/>
          </p:nvPr>
        </p:nvSpPr>
        <p:spPr>
          <a:xfrm>
            <a:off x="808061" y="1676400"/>
            <a:ext cx="10605388" cy="3773202"/>
          </a:xfrm>
        </p:spPr>
        <p:txBody>
          <a:bodyPr lIns="91440" tIns="45720" rIns="91440" bIns="45720" anchor="t">
            <a:noAutofit/>
          </a:bodyPr>
          <a:lstStyle/>
          <a:p>
            <a:pPr>
              <a:lnSpc>
                <a:spcPct val="100000"/>
              </a:lnSpc>
              <a:spcAft>
                <a:spcPts val="0"/>
              </a:spcAft>
            </a:pPr>
            <a:r>
              <a:rPr lang="en-US" sz="4000" dirty="0">
                <a:latin typeface="HelveticaNeueLT Std Lt"/>
              </a:rPr>
              <a:t>But an hour is coming, and is now here, when </a:t>
            </a:r>
            <a:r>
              <a:rPr lang="en-US" sz="4000">
                <a:latin typeface="HelveticaNeueLT Std Lt"/>
              </a:rPr>
              <a:t>the true</a:t>
            </a:r>
            <a:r>
              <a:rPr lang="en-US" sz="4000" dirty="0">
                <a:latin typeface="HelveticaNeueLT Std Lt"/>
              </a:rPr>
              <a:t> worshipers will worship the Father in Spirit and in truth. Yes, the Father wants </a:t>
            </a:r>
            <a:endParaRPr lang="en-US">
              <a:latin typeface="HelveticaNeueLT Std Lt"/>
            </a:endParaRPr>
          </a:p>
          <a:p>
            <a:pPr>
              <a:lnSpc>
                <a:spcPct val="100000"/>
              </a:lnSpc>
              <a:spcAft>
                <a:spcPts val="0"/>
              </a:spcAft>
            </a:pPr>
            <a:r>
              <a:rPr lang="en-US" sz="4000" dirty="0">
                <a:latin typeface="HelveticaNeueLT Std Lt"/>
              </a:rPr>
              <a:t>such people to worship him. God is spirit, </a:t>
            </a:r>
            <a:endParaRPr lang="en-US">
              <a:latin typeface="HelveticaNeueLT Std Lt"/>
            </a:endParaRPr>
          </a:p>
          <a:p>
            <a:pPr>
              <a:lnSpc>
                <a:spcPct val="100000"/>
              </a:lnSpc>
              <a:spcAft>
                <a:spcPts val="0"/>
              </a:spcAft>
            </a:pPr>
            <a:r>
              <a:rPr lang="en-US" sz="4000" dirty="0">
                <a:latin typeface="HelveticaNeueLT Std Lt"/>
              </a:rPr>
              <a:t>and those who worship him must </a:t>
            </a:r>
            <a:endParaRPr lang="en-US">
              <a:latin typeface="HelveticaNeueLT Std Lt"/>
            </a:endParaRPr>
          </a:p>
          <a:p>
            <a:pPr>
              <a:lnSpc>
                <a:spcPct val="100000"/>
              </a:lnSpc>
              <a:spcAft>
                <a:spcPts val="0"/>
              </a:spcAft>
            </a:pPr>
            <a:r>
              <a:rPr lang="en-US" sz="4000" dirty="0">
                <a:latin typeface="HelveticaNeueLT Std Lt"/>
              </a:rPr>
              <a:t>worship in Spirit and in truth.”</a:t>
            </a:r>
            <a:endParaRPr lang="en-US">
              <a:latin typeface="HelveticaNeueLT Std Lt"/>
            </a:endParaRPr>
          </a:p>
        </p:txBody>
      </p:sp>
      <p:sp>
        <p:nvSpPr>
          <p:cNvPr id="2" name="Text Placeholder 2">
            <a:extLst>
              <a:ext uri="{FF2B5EF4-FFF2-40B4-BE49-F238E27FC236}">
                <a16:creationId xmlns:a16="http://schemas.microsoft.com/office/drawing/2014/main" id="{DBB9DC5F-268F-57C9-C5EB-D9C6A6DBC32C}"/>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4:21-24</a:t>
            </a:r>
            <a:endParaRPr lang="en-US" dirty="0"/>
          </a:p>
        </p:txBody>
      </p:sp>
    </p:spTree>
    <p:extLst>
      <p:ext uri="{BB962C8B-B14F-4D97-AF65-F5344CB8AC3E}">
        <p14:creationId xmlns:p14="http://schemas.microsoft.com/office/powerpoint/2010/main" val="346180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faulty ideas did </a:t>
            </a:r>
          </a:p>
          <a:p>
            <a:r>
              <a:rPr lang="en-US" sz="4000" b="1" dirty="0"/>
              <a:t>the Samaritan woman bring to her understanding of worship?</a:t>
            </a:r>
          </a:p>
        </p:txBody>
      </p:sp>
    </p:spTree>
    <p:extLst>
      <p:ext uri="{BB962C8B-B14F-4D97-AF65-F5344CB8AC3E}">
        <p14:creationId xmlns:p14="http://schemas.microsoft.com/office/powerpoint/2010/main" val="20088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457200"/>
            <a:ext cx="7391399" cy="5943600"/>
          </a:xfrm>
        </p:spPr>
        <p:txBody>
          <a:bodyPr anchor="ctr"/>
          <a:lstStyle/>
          <a:p>
            <a:r>
              <a:rPr lang="en-US" sz="4000" b="1" dirty="0"/>
              <a:t>How might we be tempted </a:t>
            </a:r>
          </a:p>
          <a:p>
            <a:r>
              <a:rPr lang="en-US" sz="4000" b="1" dirty="0"/>
              <a:t>to focus on the wrong things in worship?</a:t>
            </a:r>
          </a:p>
        </p:txBody>
      </p:sp>
    </p:spTree>
    <p:extLst>
      <p:ext uri="{BB962C8B-B14F-4D97-AF65-F5344CB8AC3E}">
        <p14:creationId xmlns:p14="http://schemas.microsoft.com/office/powerpoint/2010/main" val="1530166124"/>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C648C38C-808C-4313-9955-D58CF8281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65c1a-daac-4fd9-ba72-b6c84fe15ed4"/>
    <ds:schemaRef ds:uri="bda85dd2-6cbf-49e9-8f64-78faf376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bda85dd2-6cbf-49e9-8f64-78faf376eb43"/>
    <ds:schemaRef ds:uri="http://purl.org/dc/dcmitype/"/>
    <ds:schemaRef ds:uri="http://schemas.openxmlformats.org/package/2006/metadata/core-properties"/>
    <ds:schemaRef ds:uri="f4b65c1a-daac-4fd9-ba72-b6c84fe15ed4"/>
    <ds:schemaRef ds:uri="http://www.w3.org/XML/1998/namespac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19934</TotalTime>
  <Words>1098</Words>
  <Application>Microsoft Office PowerPoint</Application>
  <PresentationFormat>Custom</PresentationFormat>
  <Paragraphs>124</Paragraphs>
  <Slides>36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HelveticaNeueLT Std Lt</vt:lpstr>
      <vt:lpstr>Montserrat Light</vt:lpstr>
      <vt:lpstr>Office Theme</vt:lpstr>
      <vt:lpstr>PowerPoint Presentation</vt:lpstr>
      <vt:lpstr>PowerPoint Presentation</vt:lpstr>
      <vt:lpstr>PowerPoint Presentation</vt:lpstr>
      <vt:lpstr>Discuss</vt:lpstr>
      <vt:lpstr>1. HEALTHY CHURCHES WORSHIP IN SPIRIT AND TRUTH.</vt:lpstr>
      <vt:lpstr>PowerPoint Presentation</vt:lpstr>
      <vt:lpstr>PowerPoint Presentation</vt:lpstr>
      <vt:lpstr>Discuss</vt:lpstr>
      <vt:lpstr>Discuss</vt:lpstr>
      <vt:lpstr>Discuss</vt:lpstr>
      <vt:lpstr>2. HEALTHY CHURCHES GIVE  GENEROUSLY.</vt:lpstr>
      <vt:lpstr>PowerPoint Presentation</vt:lpstr>
      <vt:lpstr>PowerPoint Presentation</vt:lpstr>
      <vt:lpstr>PowerPoint Presentation</vt:lpstr>
      <vt:lpstr>Discuss</vt:lpstr>
      <vt:lpstr>Discuss</vt:lpstr>
      <vt:lpstr>Discuss</vt:lpstr>
      <vt:lpstr>3. HEALTHY CHURCHES PRAY  FAITHFULLY.</vt:lpstr>
      <vt:lpstr>PowerPoint Presentation</vt:lpstr>
      <vt:lpstr>PowerPoint Presentation</vt:lpstr>
      <vt:lpstr>PowerPoint Presentation</vt:lpstr>
      <vt:lpstr>PowerPoint Presentation</vt:lpstr>
      <vt:lpstr>PowerPoint Presentation</vt:lpstr>
      <vt:lpstr>Discuss</vt:lpstr>
      <vt:lpstr>Discuss</vt:lpstr>
      <vt:lpstr>Discuss</vt:lpstr>
      <vt:lpstr>PowerPoint Presentation</vt:lpstr>
      <vt:lpstr>PowerPoint Presentation</vt:lpstr>
      <vt:lpstr>PowerPoint Presentation</vt:lpstr>
      <vt:lpstr>PowerPoint Presentation</vt:lpstr>
      <vt:lpstr>Reflect</vt:lpstr>
      <vt:lpstr>Reflect</vt:lpstr>
      <vt:lpstr>Respond</vt:lpstr>
      <vt:lpstr>Apply</vt:lpstr>
      <vt:lpstr>Apply</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Molly Norwood</cp:lastModifiedBy>
  <cp:revision>117</cp:revision>
  <dcterms:created xsi:type="dcterms:W3CDTF">2023-07-06T02:28:58Z</dcterms:created>
  <dcterms:modified xsi:type="dcterms:W3CDTF">2025-08-14T20:34:21Z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