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567" r:id="rId5"/>
    <p:sldId id="833" r:id="rId6"/>
    <p:sldId id="834" r:id="rId7"/>
    <p:sldId id="577" r:id="rId8"/>
    <p:sldId id="579" r:id="rId9"/>
    <p:sldId id="574" r:id="rId10"/>
    <p:sldId id="632" r:id="rId11"/>
    <p:sldId id="792" r:id="rId12"/>
    <p:sldId id="899" r:id="rId13"/>
    <p:sldId id="871" r:id="rId14"/>
    <p:sldId id="826" r:id="rId15"/>
    <p:sldId id="796" r:id="rId16"/>
    <p:sldId id="872" r:id="rId17"/>
    <p:sldId id="873" r:id="rId18"/>
    <p:sldId id="874" r:id="rId19"/>
    <p:sldId id="825" r:id="rId20"/>
    <p:sldId id="909" r:id="rId21"/>
    <p:sldId id="910" r:id="rId22"/>
    <p:sldId id="814" r:id="rId23"/>
    <p:sldId id="905" r:id="rId24"/>
    <p:sldId id="847" r:id="rId25"/>
    <p:sldId id="771" r:id="rId26"/>
    <p:sldId id="911" r:id="rId27"/>
    <p:sldId id="813" r:id="rId28"/>
    <p:sldId id="851" r:id="rId29"/>
    <p:sldId id="850" r:id="rId30"/>
    <p:sldId id="912" r:id="rId31"/>
    <p:sldId id="913" r:id="rId32"/>
    <p:sldId id="818" r:id="rId33"/>
    <p:sldId id="914"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D37AD-81B3-4A28-8BB3-3B602C4B0638}" v="287" dt="2025-08-14T22:10:43.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3" autoAdjust="0"/>
    <p:restoredTop sz="96056"/>
  </p:normalViewPr>
  <p:slideViewPr>
    <p:cSldViewPr>
      <p:cViewPr varScale="1">
        <p:scale>
          <a:sx n="56" d="100"/>
          <a:sy n="56" d="100"/>
        </p:scale>
        <p:origin x="440" y="52"/>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8/14/2025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8/14/2025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22</a:t>
            </a:fld>
            <a:endParaRPr lang="en-US" dirty="0"/>
          </a:p>
        </p:txBody>
      </p:sp>
    </p:spTree>
    <p:extLst>
      <p:ext uri="{BB962C8B-B14F-4D97-AF65-F5344CB8AC3E}">
        <p14:creationId xmlns:p14="http://schemas.microsoft.com/office/powerpoint/2010/main" val="363611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FE9A9-8072-089D-0CA5-3C302F74D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F5EC3-FFF2-831B-F6B7-32EFA087A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BFC3F-5081-FAAB-D462-EA85280D40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FC17BD-C719-452C-375D-AA728732AF63}"/>
              </a:ext>
            </a:extLst>
          </p:cNvPr>
          <p:cNvSpPr>
            <a:spLocks noGrp="1"/>
          </p:cNvSpPr>
          <p:nvPr>
            <p:ph type="sldNum" sz="quarter" idx="5"/>
          </p:nvPr>
        </p:nvSpPr>
        <p:spPr/>
        <p:txBody>
          <a:bodyPr/>
          <a:lstStyle/>
          <a:p>
            <a:fld id="{B0FCC8D5-6D68-A443-97C0-91AE5977134B}" type="slidenum">
              <a:rPr lang="en-US" smtClean="0"/>
              <a:pPr/>
              <a:t>23</a:t>
            </a:fld>
            <a:endParaRPr lang="en-US" dirty="0"/>
          </a:p>
        </p:txBody>
      </p:sp>
    </p:spTree>
    <p:extLst>
      <p:ext uri="{BB962C8B-B14F-4D97-AF65-F5344CB8AC3E}">
        <p14:creationId xmlns:p14="http://schemas.microsoft.com/office/powerpoint/2010/main" val="243044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24</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25</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26</a:t>
            </a:fld>
            <a:endParaRPr lang="en-US" dirty="0"/>
          </a:p>
        </p:txBody>
      </p:sp>
    </p:spTree>
    <p:extLst>
      <p:ext uri="{BB962C8B-B14F-4D97-AF65-F5344CB8AC3E}">
        <p14:creationId xmlns:p14="http://schemas.microsoft.com/office/powerpoint/2010/main" val="264215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4A464-2148-3122-F0B8-3326961B1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3C304-576D-6A78-7E7A-8B4FBB0540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8057A-E007-1594-1CFA-FFF84FD05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FAB657-A3C8-64EA-38FD-D9DB70E73040}"/>
              </a:ext>
            </a:extLst>
          </p:cNvPr>
          <p:cNvSpPr>
            <a:spLocks noGrp="1"/>
          </p:cNvSpPr>
          <p:nvPr>
            <p:ph type="sldNum" sz="quarter" idx="5"/>
          </p:nvPr>
        </p:nvSpPr>
        <p:spPr/>
        <p:txBody>
          <a:bodyPr/>
          <a:lstStyle/>
          <a:p>
            <a:fld id="{B0FCC8D5-6D68-A443-97C0-91AE5977134B}" type="slidenum">
              <a:rPr lang="en-US" smtClean="0"/>
              <a:pPr/>
              <a:t>27</a:t>
            </a:fld>
            <a:endParaRPr lang="en-US" dirty="0"/>
          </a:p>
        </p:txBody>
      </p:sp>
    </p:spTree>
    <p:extLst>
      <p:ext uri="{BB962C8B-B14F-4D97-AF65-F5344CB8AC3E}">
        <p14:creationId xmlns:p14="http://schemas.microsoft.com/office/powerpoint/2010/main" val="189011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88A6-8891-51C9-24B2-0949E1A7A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02C0E-895B-6541-EE1F-DE49051AD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CD68B-9FF5-1AC4-78CC-FE8D48C090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1C0241-50F3-4CAA-ECCD-F5E8D8F3C5B5}"/>
              </a:ext>
            </a:extLst>
          </p:cNvPr>
          <p:cNvSpPr>
            <a:spLocks noGrp="1"/>
          </p:cNvSpPr>
          <p:nvPr>
            <p:ph type="sldNum" sz="quarter" idx="5"/>
          </p:nvPr>
        </p:nvSpPr>
        <p:spPr/>
        <p:txBody>
          <a:bodyPr/>
          <a:lstStyle/>
          <a:p>
            <a:fld id="{B0FCC8D5-6D68-A443-97C0-91AE5977134B}" type="slidenum">
              <a:rPr lang="en-US" smtClean="0"/>
              <a:pPr/>
              <a:t>28</a:t>
            </a:fld>
            <a:endParaRPr lang="en-US" dirty="0"/>
          </a:p>
        </p:txBody>
      </p:sp>
    </p:spTree>
    <p:extLst>
      <p:ext uri="{BB962C8B-B14F-4D97-AF65-F5344CB8AC3E}">
        <p14:creationId xmlns:p14="http://schemas.microsoft.com/office/powerpoint/2010/main" val="4185969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32750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69FB5F19-141B-56E5-C07C-E06A696772CD}"/>
              </a:ext>
            </a:extLst>
          </p:cNvPr>
          <p:cNvPicPr>
            <a:picLocks noChangeAspect="1"/>
          </p:cNvPicPr>
          <p:nvPr userDrawn="1"/>
        </p:nvPicPr>
        <p:blipFill>
          <a:blip r:embed="rId2"/>
          <a:stretch>
            <a:fillRect/>
          </a:stretch>
        </p:blipFill>
        <p:spPr>
          <a:xfrm>
            <a:off x="8839199" y="0"/>
            <a:ext cx="3351213" cy="6858000"/>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40"/>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04EF-4F36-B3FF-EEFD-BB1F63AEED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71AC9B-6975-870A-F1F2-8889603BE0DF}"/>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2. IN HEALTHY </a:t>
            </a:r>
            <a:br>
              <a:rPr lang="en-US" sz="4900" dirty="0"/>
            </a:br>
            <a:r>
              <a:rPr lang="en-US" sz="4900" dirty="0"/>
              <a:t>CHURCHES, MEMBERS </a:t>
            </a:r>
            <a:r>
              <a:rPr lang="en-US" sz="4900" u="sng" dirty="0"/>
              <a:t>SPUR</a:t>
            </a:r>
            <a:r>
              <a:rPr lang="en-US" sz="4900" dirty="0"/>
              <a:t> </a:t>
            </a:r>
            <a:br>
              <a:rPr lang="en-US" sz="4900" dirty="0"/>
            </a:br>
            <a:r>
              <a:rPr lang="en-US" sz="4900" dirty="0"/>
              <a:t>ONE ANOTHER </a:t>
            </a:r>
            <a:r>
              <a:rPr lang="en-US" sz="4900" u="sng" dirty="0"/>
              <a:t>ON</a:t>
            </a:r>
            <a:r>
              <a:rPr lang="en-US" sz="4900" dirty="0"/>
              <a:t>.</a:t>
            </a:r>
          </a:p>
        </p:txBody>
      </p:sp>
    </p:spTree>
    <p:extLst>
      <p:ext uri="{BB962C8B-B14F-4D97-AF65-F5344CB8AC3E}">
        <p14:creationId xmlns:p14="http://schemas.microsoft.com/office/powerpoint/2010/main" val="214897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24353" y="1595251"/>
            <a:ext cx="10940117" cy="4150522"/>
          </a:xfrm>
        </p:spPr>
        <p:txBody>
          <a:bodyPr/>
          <a:lstStyle/>
          <a:p>
            <a:pPr marR="0">
              <a:lnSpc>
                <a:spcPct val="112000"/>
              </a:lnSpc>
              <a:spcBef>
                <a:spcPts val="0"/>
              </a:spcBef>
              <a:spcAft>
                <a:spcPts val="0"/>
              </a:spcAft>
            </a:pPr>
            <a:r>
              <a:rPr lang="en-US" sz="4300" dirty="0"/>
              <a:t>“And let us consider one another in order to provoke love and good works, not neglecting to gather together, as some are in the habit of doing, but encouraging each other, and all the more as you see the day approaching.”</a:t>
            </a:r>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Hebrews 10:24-25 </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000" b="1" dirty="0"/>
              <a:t>Why is church community such an important part of discipleship? </a:t>
            </a:r>
          </a:p>
        </p:txBody>
      </p:sp>
    </p:spTree>
    <p:extLst>
      <p:ext uri="{BB962C8B-B14F-4D97-AF65-F5344CB8AC3E}">
        <p14:creationId xmlns:p14="http://schemas.microsoft.com/office/powerpoint/2010/main" val="146474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6FA8-7D22-E50B-4F3E-A9479FBFA0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DBAC04-2678-64D8-144E-5A6852DAB73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CA1B5886-6ABB-51F1-17BE-C54BF0ED3888}"/>
              </a:ext>
            </a:extLst>
          </p:cNvPr>
          <p:cNvSpPr>
            <a:spLocks noGrp="1"/>
          </p:cNvSpPr>
          <p:nvPr>
            <p:ph type="body" sz="quarter" idx="19"/>
          </p:nvPr>
        </p:nvSpPr>
        <p:spPr>
          <a:xfrm>
            <a:off x="4037013" y="381000"/>
            <a:ext cx="7391399" cy="5943600"/>
          </a:xfrm>
        </p:spPr>
        <p:txBody>
          <a:bodyPr anchor="ctr"/>
          <a:lstStyle/>
          <a:p>
            <a:r>
              <a:rPr lang="en-US" sz="4000" b="1" dirty="0"/>
              <a:t>How are you tempted to neglect gathering together in this way?</a:t>
            </a:r>
          </a:p>
        </p:txBody>
      </p:sp>
    </p:spTree>
    <p:extLst>
      <p:ext uri="{BB962C8B-B14F-4D97-AF65-F5344CB8AC3E}">
        <p14:creationId xmlns:p14="http://schemas.microsoft.com/office/powerpoint/2010/main" val="191827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A525-135D-8C64-E97C-BBD9451C44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39A72D-8F12-131B-E22D-289D37969A72}"/>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3943E9E-DE58-0A82-CC46-D9B43BFF1590}"/>
              </a:ext>
            </a:extLst>
          </p:cNvPr>
          <p:cNvSpPr>
            <a:spLocks noGrp="1"/>
          </p:cNvSpPr>
          <p:nvPr>
            <p:ph type="body" sz="quarter" idx="19"/>
          </p:nvPr>
        </p:nvSpPr>
        <p:spPr>
          <a:xfrm>
            <a:off x="4037013" y="457200"/>
            <a:ext cx="7391399" cy="5943600"/>
          </a:xfrm>
        </p:spPr>
        <p:txBody>
          <a:bodyPr anchor="ctr"/>
          <a:lstStyle/>
          <a:p>
            <a:r>
              <a:rPr lang="en-US" sz="4000" b="1" dirty="0"/>
              <a:t>Can you recall a time someone nudged you toward righteousness and it made a positive impact in your walk with Christ? How have you done this for others?</a:t>
            </a:r>
          </a:p>
        </p:txBody>
      </p:sp>
    </p:spTree>
    <p:extLst>
      <p:ext uri="{BB962C8B-B14F-4D97-AF65-F5344CB8AC3E}">
        <p14:creationId xmlns:p14="http://schemas.microsoft.com/office/powerpoint/2010/main" val="391856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28EC-1816-5F5F-95C0-D1B32D2E4E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B2A9F3-E037-A063-FFDC-B0B2D428648D}"/>
              </a:ext>
            </a:extLst>
          </p:cNvPr>
          <p:cNvSpPr>
            <a:spLocks noGrp="1"/>
          </p:cNvSpPr>
          <p:nvPr>
            <p:ph type="title"/>
          </p:nvPr>
        </p:nvSpPr>
        <p:spPr>
          <a:xfrm>
            <a:off x="-1" y="762000"/>
            <a:ext cx="12188825" cy="4419600"/>
          </a:xfrm>
        </p:spPr>
        <p:txBody>
          <a:bodyPr anchor="b">
            <a:noAutofit/>
          </a:bodyPr>
          <a:lstStyle/>
          <a:p>
            <a:pPr marR="0">
              <a:lnSpc>
                <a:spcPct val="100000"/>
              </a:lnSpc>
              <a:spcBef>
                <a:spcPts val="0"/>
              </a:spcBef>
              <a:spcAft>
                <a:spcPts val="0"/>
              </a:spcAft>
            </a:pPr>
            <a:r>
              <a:rPr lang="en-US" dirty="0"/>
              <a:t>3. IN HEALTHY </a:t>
            </a:r>
            <a:br>
              <a:rPr lang="en-US" dirty="0"/>
            </a:br>
            <a:r>
              <a:rPr lang="en-US" dirty="0"/>
              <a:t>CHURCHES MEMBERS </a:t>
            </a:r>
            <a:r>
              <a:rPr lang="en-US" u="sng" dirty="0"/>
              <a:t>SERVE</a:t>
            </a:r>
            <a:r>
              <a:rPr lang="en-US" dirty="0"/>
              <a:t> ONE ANOTHER </a:t>
            </a:r>
            <a:r>
              <a:rPr lang="en-US" u="sng" dirty="0"/>
              <a:t>GLADLY</a:t>
            </a:r>
            <a:r>
              <a:rPr lang="en-US" dirty="0"/>
              <a:t>.</a:t>
            </a:r>
          </a:p>
        </p:txBody>
      </p:sp>
    </p:spTree>
    <p:extLst>
      <p:ext uri="{BB962C8B-B14F-4D97-AF65-F5344CB8AC3E}">
        <p14:creationId xmlns:p14="http://schemas.microsoft.com/office/powerpoint/2010/main" val="222636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1152832" y="1676400"/>
            <a:ext cx="9915845" cy="4150522"/>
          </a:xfrm>
        </p:spPr>
        <p:txBody>
          <a:bodyPr/>
          <a:lstStyle/>
          <a:p>
            <a:pPr marR="0">
              <a:lnSpc>
                <a:spcPct val="100000"/>
              </a:lnSpc>
              <a:spcBef>
                <a:spcPts val="0"/>
              </a:spcBef>
              <a:spcAft>
                <a:spcPts val="0"/>
              </a:spcAft>
            </a:pPr>
            <a:r>
              <a:rPr lang="en-US" sz="4100" dirty="0"/>
              <a:t>“Therefore, as God’s chosen ones, holy and dearly loved, put on compassion, kindness, humility, gentleness, and patience, bearing with one another and forgiving one another if anyone has a grievance against another. </a:t>
            </a:r>
            <a:r>
              <a:rPr lang="en-US" sz="4400" dirty="0">
                <a:solidFill>
                  <a:srgbClr val="CFBEB2"/>
                </a:solidFill>
              </a:rPr>
              <a:t>→</a:t>
            </a:r>
            <a:endParaRPr lang="en-US" sz="41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Colossians 3:12-17</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B933-0654-1A15-E8E6-0BF881FEF71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AAB78BA-C38B-F7FE-929A-205BD985F099}"/>
              </a:ext>
            </a:extLst>
          </p:cNvPr>
          <p:cNvSpPr>
            <a:spLocks noGrp="1"/>
          </p:cNvSpPr>
          <p:nvPr>
            <p:ph type="body" sz="quarter" idx="23"/>
          </p:nvPr>
        </p:nvSpPr>
        <p:spPr>
          <a:xfrm>
            <a:off x="784236" y="1940529"/>
            <a:ext cx="10620352" cy="4150522"/>
          </a:xfrm>
        </p:spPr>
        <p:txBody>
          <a:bodyPr/>
          <a:lstStyle/>
          <a:p>
            <a:pPr>
              <a:lnSpc>
                <a:spcPct val="100000"/>
              </a:lnSpc>
              <a:spcAft>
                <a:spcPts val="0"/>
              </a:spcAft>
            </a:pPr>
            <a:r>
              <a:rPr lang="en-US" sz="4100" dirty="0"/>
              <a:t>Just as the Lord has forgiven you, so you are also to forgive. Above all, put on love, which is the perfect bond of unity. And let the peace of Christ, to which you were also called in one body, rule your hearts. And be thankful. </a:t>
            </a:r>
            <a:r>
              <a:rPr lang="en-US" sz="4400" dirty="0">
                <a:solidFill>
                  <a:srgbClr val="CFBEB2"/>
                </a:solidFill>
              </a:rPr>
              <a:t>→</a:t>
            </a:r>
            <a:endParaRPr lang="en-US" sz="4100" dirty="0"/>
          </a:p>
        </p:txBody>
      </p:sp>
      <p:sp>
        <p:nvSpPr>
          <p:cNvPr id="2" name="Text Placeholder 2">
            <a:extLst>
              <a:ext uri="{FF2B5EF4-FFF2-40B4-BE49-F238E27FC236}">
                <a16:creationId xmlns:a16="http://schemas.microsoft.com/office/drawing/2014/main" id="{3BD1E908-FE94-5FE0-5667-79DFB3C3CD8C}"/>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Colossians 3:12-17</a:t>
            </a:r>
            <a:endParaRPr lang="en-US" dirty="0"/>
          </a:p>
        </p:txBody>
      </p:sp>
    </p:spTree>
    <p:extLst>
      <p:ext uri="{BB962C8B-B14F-4D97-AF65-F5344CB8AC3E}">
        <p14:creationId xmlns:p14="http://schemas.microsoft.com/office/powerpoint/2010/main" val="93133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DF04-119B-A5B1-AB09-167CEF95F2D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A816D63-EC7D-BC9A-F979-4B572BF3D333}"/>
              </a:ext>
            </a:extLst>
          </p:cNvPr>
          <p:cNvSpPr>
            <a:spLocks noGrp="1"/>
          </p:cNvSpPr>
          <p:nvPr>
            <p:ph type="body" sz="quarter" idx="23"/>
          </p:nvPr>
        </p:nvSpPr>
        <p:spPr>
          <a:xfrm>
            <a:off x="408460" y="1353739"/>
            <a:ext cx="11404589" cy="4150522"/>
          </a:xfrm>
        </p:spPr>
        <p:txBody>
          <a:bodyPr/>
          <a:lstStyle/>
          <a:p>
            <a:pPr>
              <a:lnSpc>
                <a:spcPct val="100000"/>
              </a:lnSpc>
              <a:spcAft>
                <a:spcPts val="0"/>
              </a:spcAft>
            </a:pPr>
            <a:r>
              <a:rPr lang="en-US" sz="4100" dirty="0"/>
              <a:t>Let the word of Christ dwell richly among you, in all wisdom teaching and admonishing one another through psalms, hymns, and spiritual songs, singing to God with gratitude in your hearts. And whatever you do, in word or in deed, do everything in the name of the Lord Jesus, giving thanks to God the Father through him.”</a:t>
            </a:r>
          </a:p>
        </p:txBody>
      </p:sp>
      <p:sp>
        <p:nvSpPr>
          <p:cNvPr id="2" name="Text Placeholder 2">
            <a:extLst>
              <a:ext uri="{FF2B5EF4-FFF2-40B4-BE49-F238E27FC236}">
                <a16:creationId xmlns:a16="http://schemas.microsoft.com/office/drawing/2014/main" id="{3F57C81D-421D-3A12-9FE4-225AC8B131BF}"/>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Colossians 3:12-17</a:t>
            </a:r>
            <a:endParaRPr lang="en-US" dirty="0"/>
          </a:p>
        </p:txBody>
      </p:sp>
    </p:spTree>
    <p:extLst>
      <p:ext uri="{BB962C8B-B14F-4D97-AF65-F5344CB8AC3E}">
        <p14:creationId xmlns:p14="http://schemas.microsoft.com/office/powerpoint/2010/main" val="2092438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can joining a </a:t>
            </a:r>
          </a:p>
          <a:p>
            <a:r>
              <a:rPr lang="en-US" sz="4400" b="1" dirty="0"/>
              <a:t>body of believers feel </a:t>
            </a:r>
          </a:p>
          <a:p>
            <a:r>
              <a:rPr lang="en-US" sz="4400" b="1" dirty="0"/>
              <a:t>like an awkward middle school moment?</a:t>
            </a:r>
          </a:p>
        </p:txBody>
      </p:sp>
    </p:spTree>
    <p:extLst>
      <p:ext uri="{BB962C8B-B14F-4D97-AF65-F5344CB8AC3E}">
        <p14:creationId xmlns:p14="http://schemas.microsoft.com/office/powerpoint/2010/main" val="255578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40694" y="1468582"/>
            <a:ext cx="10940118" cy="3255818"/>
          </a:xfrm>
        </p:spPr>
        <p:txBody>
          <a:bodyPr/>
          <a:lstStyle/>
          <a:p>
            <a:r>
              <a:rPr lang="en-US" b="0" dirty="0">
                <a:solidFill>
                  <a:srgbClr val="867A72"/>
                </a:solidFill>
              </a:rPr>
              <a:t>The </a:t>
            </a:r>
          </a:p>
          <a:p>
            <a:r>
              <a:rPr lang="en-US" dirty="0">
                <a:solidFill>
                  <a:srgbClr val="867A72"/>
                </a:solidFill>
              </a:rPr>
              <a:t>Healthy church</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4000" b="0" dirty="0">
              <a:solidFill>
                <a:schemeClr val="accent3"/>
              </a:solidFill>
              <a:latin typeface="Montserrat Light" pitchFamily="2" charset="77"/>
            </a:endParaRPr>
          </a:p>
          <a:p>
            <a:pPr>
              <a:lnSpc>
                <a:spcPct val="100000"/>
              </a:lnSpc>
            </a:pPr>
            <a:r>
              <a:rPr lang="en-US" sz="4000" b="0" dirty="0">
                <a:solidFill>
                  <a:schemeClr val="accent3"/>
                </a:solidFill>
                <a:latin typeface="Montserrat Light" pitchFamily="2" charset="77"/>
              </a:rPr>
              <a:t>Session 9: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Fellowship</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7338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4AB0-5E08-7877-20D3-F4F6CB6D68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94BF022-3CD4-BDF2-EAE8-1802E142DF2F}"/>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3CCD8CB8-8FC2-594A-3AF7-254A95622E5C}"/>
              </a:ext>
            </a:extLst>
          </p:cNvPr>
          <p:cNvSpPr>
            <a:spLocks noGrp="1"/>
          </p:cNvSpPr>
          <p:nvPr>
            <p:ph type="body" sz="quarter" idx="19"/>
          </p:nvPr>
        </p:nvSpPr>
        <p:spPr>
          <a:xfrm>
            <a:off x="4037013" y="381000"/>
            <a:ext cx="7391399" cy="5943600"/>
          </a:xfrm>
        </p:spPr>
        <p:txBody>
          <a:bodyPr anchor="ctr"/>
          <a:lstStyle/>
          <a:p>
            <a:r>
              <a:rPr lang="en-US" sz="4400" b="1" dirty="0"/>
              <a:t>How would you respond </a:t>
            </a:r>
          </a:p>
          <a:p>
            <a:r>
              <a:rPr lang="en-US" sz="4400" b="1" dirty="0"/>
              <a:t>to someone who said, “I don’t want to come to church because I won’t know how to act or what to do, say, or wear”? </a:t>
            </a:r>
          </a:p>
        </p:txBody>
      </p:sp>
    </p:spTree>
    <p:extLst>
      <p:ext uri="{BB962C8B-B14F-4D97-AF65-F5344CB8AC3E}">
        <p14:creationId xmlns:p14="http://schemas.microsoft.com/office/powerpoint/2010/main" val="516815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646612" y="457200"/>
            <a:ext cx="6476999" cy="5943600"/>
          </a:xfrm>
        </p:spPr>
        <p:txBody>
          <a:bodyPr anchor="ctr"/>
          <a:lstStyle/>
          <a:p>
            <a:r>
              <a:rPr lang="en-US" sz="4400" b="1" dirty="0"/>
              <a:t>How does Colossians </a:t>
            </a:r>
          </a:p>
          <a:p>
            <a:r>
              <a:rPr lang="en-US" sz="4400" b="1" dirty="0"/>
              <a:t>3:17 challenge the way you think about your responsibility in deepening your own </a:t>
            </a:r>
          </a:p>
          <a:p>
            <a:r>
              <a:rPr lang="en-US" sz="4400" b="1" dirty="0"/>
              <a:t>sense of fellowship and community?</a:t>
            </a:r>
          </a:p>
        </p:txBody>
      </p:sp>
    </p:spTree>
    <p:extLst>
      <p:ext uri="{BB962C8B-B14F-4D97-AF65-F5344CB8AC3E}">
        <p14:creationId xmlns:p14="http://schemas.microsoft.com/office/powerpoint/2010/main" val="184024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954878"/>
            <a:ext cx="10940118" cy="1483522"/>
          </a:xfrm>
        </p:spPr>
        <p:txBody>
          <a:bodyPr/>
          <a:lstStyle/>
          <a:p>
            <a:r>
              <a:rPr lang="en-US" sz="4800" dirty="0">
                <a:solidFill>
                  <a:srgbClr val="867A72"/>
                </a:solidFill>
              </a:rPr>
              <a:t>GOSPEL FOCUS</a:t>
            </a:r>
          </a:p>
          <a:p>
            <a:pPr>
              <a:lnSpc>
                <a:spcPct val="100000"/>
              </a:lnSpc>
            </a:pPr>
            <a:r>
              <a:rPr lang="en-US" sz="3300" b="0" dirty="0">
                <a:solidFill>
                  <a:srgbClr val="867A72"/>
                </a:solidFill>
              </a:rPr>
              <a:t>Love sacrificially, endure together.</a:t>
            </a:r>
            <a:endParaRPr lang="en-US" sz="36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209800"/>
            <a:ext cx="10940117" cy="3581400"/>
          </a:xfrm>
        </p:spPr>
        <p:txBody>
          <a:bodyPr/>
          <a:lstStyle/>
          <a:p>
            <a:pPr>
              <a:lnSpc>
                <a:spcPct val="112000"/>
              </a:lnSpc>
              <a:spcAft>
                <a:spcPts val="0"/>
              </a:spcAft>
            </a:pPr>
            <a:r>
              <a:rPr lang="en-US" sz="4000" dirty="0"/>
              <a:t>The church is called to endure and live sacrificially with one another as Christ has done for us. Many are deterred from joining a church because of legitimate hurt or fear. Christ endured more than will ever be asked of us to save His people and bring them to Him forever.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CFD58-2A88-0D86-FE85-92F6BAC9CD3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D7B97E7-A77D-D731-1A9C-E28F99D2F1DD}"/>
              </a:ext>
            </a:extLst>
          </p:cNvPr>
          <p:cNvSpPr>
            <a:spLocks noGrp="1"/>
          </p:cNvSpPr>
          <p:nvPr>
            <p:ph type="body" sz="quarter" idx="22"/>
          </p:nvPr>
        </p:nvSpPr>
        <p:spPr>
          <a:xfrm>
            <a:off x="624352" y="954878"/>
            <a:ext cx="10940118" cy="1483522"/>
          </a:xfrm>
        </p:spPr>
        <p:txBody>
          <a:bodyPr/>
          <a:lstStyle/>
          <a:p>
            <a:r>
              <a:rPr lang="en-US" sz="4800" dirty="0">
                <a:solidFill>
                  <a:srgbClr val="867A72"/>
                </a:solidFill>
              </a:rPr>
              <a:t>GOSPEL FOCUS</a:t>
            </a:r>
          </a:p>
        </p:txBody>
      </p:sp>
      <p:sp>
        <p:nvSpPr>
          <p:cNvPr id="2" name="Text Placeholder 3">
            <a:extLst>
              <a:ext uri="{FF2B5EF4-FFF2-40B4-BE49-F238E27FC236}">
                <a16:creationId xmlns:a16="http://schemas.microsoft.com/office/drawing/2014/main" id="{FBF5EC43-C58A-0451-B193-F6C0B5FBEEAA}"/>
              </a:ext>
            </a:extLst>
          </p:cNvPr>
          <p:cNvSpPr>
            <a:spLocks noGrp="1"/>
          </p:cNvSpPr>
          <p:nvPr>
            <p:ph type="body" sz="quarter" idx="23"/>
          </p:nvPr>
        </p:nvSpPr>
        <p:spPr>
          <a:xfrm>
            <a:off x="624353" y="1914906"/>
            <a:ext cx="10940117" cy="4333494"/>
          </a:xfrm>
        </p:spPr>
        <p:txBody>
          <a:bodyPr/>
          <a:lstStyle/>
          <a:p>
            <a:pPr>
              <a:lnSpc>
                <a:spcPct val="112000"/>
              </a:lnSpc>
              <a:spcAft>
                <a:spcPts val="0"/>
              </a:spcAft>
            </a:pPr>
            <a:r>
              <a:rPr lang="en-US" sz="4000" dirty="0"/>
              <a:t>This doesn’t mean our hurts or fears don’t matter, but it does mean God calls us to work through these things in the context of a local body that will love us as Christ loves us and point us back to the gospel at every point.</a:t>
            </a:r>
          </a:p>
        </p:txBody>
      </p:sp>
    </p:spTree>
    <p:extLst>
      <p:ext uri="{BB962C8B-B14F-4D97-AF65-F5344CB8AC3E}">
        <p14:creationId xmlns:p14="http://schemas.microsoft.com/office/powerpoint/2010/main" val="869124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381000"/>
            <a:ext cx="7888504" cy="6019800"/>
          </a:xfrm>
        </p:spPr>
        <p:txBody>
          <a:bodyPr anchor="ctr"/>
          <a:lstStyle/>
          <a:p>
            <a:pPr>
              <a:lnSpc>
                <a:spcPct val="100000"/>
              </a:lnSpc>
            </a:pPr>
            <a:r>
              <a:rPr lang="en-US" sz="4200" b="1" dirty="0"/>
              <a:t>Where have you diminished the importance of fellowship with other believers?</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531812" y="457200"/>
            <a:ext cx="7888504" cy="5943600"/>
          </a:xfrm>
        </p:spPr>
        <p:txBody>
          <a:bodyPr anchor="ctr"/>
          <a:lstStyle/>
          <a:p>
            <a:pPr>
              <a:lnSpc>
                <a:spcPct val="100000"/>
              </a:lnSpc>
            </a:pPr>
            <a:r>
              <a:rPr lang="en-US" sz="4200" b="1" dirty="0"/>
              <a:t>How have you experienced the spurring on that takes place in Christian community?</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457200"/>
            <a:ext cx="7659904" cy="5943599"/>
          </a:xfrm>
        </p:spPr>
        <p:txBody>
          <a:bodyPr anchor="ctr"/>
          <a:lstStyle/>
          <a:p>
            <a:pPr>
              <a:lnSpc>
                <a:spcPct val="100000"/>
              </a:lnSpc>
            </a:pPr>
            <a:r>
              <a:rPr lang="en-US" sz="3900" b="1" dirty="0"/>
              <a:t>In John 13:34-35 Jesus essentially said the world can judge our relationship with Christ based on our relationships with others. How would the world judge you by this standard?</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4EDFA-198F-AE9D-B36A-9A78757B73F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797E4F-0340-A80E-4D70-7E5D07A9314B}"/>
              </a:ext>
            </a:extLst>
          </p:cNvPr>
          <p:cNvSpPr>
            <a:spLocks noGrp="1"/>
          </p:cNvSpPr>
          <p:nvPr>
            <p:ph type="body" sz="quarter" idx="19"/>
          </p:nvPr>
        </p:nvSpPr>
        <p:spPr>
          <a:xfrm>
            <a:off x="608012" y="457200"/>
            <a:ext cx="7659904" cy="5943599"/>
          </a:xfrm>
        </p:spPr>
        <p:txBody>
          <a:bodyPr anchor="ctr"/>
          <a:lstStyle/>
          <a:p>
            <a:pPr>
              <a:lnSpc>
                <a:spcPct val="100000"/>
              </a:lnSpc>
            </a:pPr>
            <a:r>
              <a:rPr lang="en-US" sz="3900" b="1" dirty="0"/>
              <a:t>Who is God calling you to </a:t>
            </a:r>
          </a:p>
          <a:p>
            <a:pPr>
              <a:lnSpc>
                <a:spcPct val="100000"/>
              </a:lnSpc>
            </a:pPr>
            <a:r>
              <a:rPr lang="en-US" sz="3900" b="1" dirty="0"/>
              <a:t>stir up or spur on toward godliness this week?</a:t>
            </a:r>
          </a:p>
        </p:txBody>
      </p:sp>
      <p:sp>
        <p:nvSpPr>
          <p:cNvPr id="5" name="Title 4">
            <a:extLst>
              <a:ext uri="{FF2B5EF4-FFF2-40B4-BE49-F238E27FC236}">
                <a16:creationId xmlns:a16="http://schemas.microsoft.com/office/drawing/2014/main" id="{8601A84D-A27F-B76F-6ED6-71DD92339C3C}"/>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44078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79C5C-AFD2-3879-E489-2C6E898DC39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8581DDE-874E-B1E1-E70A-BCE0D9C0734F}"/>
              </a:ext>
            </a:extLst>
          </p:cNvPr>
          <p:cNvSpPr>
            <a:spLocks noGrp="1"/>
          </p:cNvSpPr>
          <p:nvPr>
            <p:ph type="body" sz="quarter" idx="19"/>
          </p:nvPr>
        </p:nvSpPr>
        <p:spPr>
          <a:xfrm>
            <a:off x="608012" y="457200"/>
            <a:ext cx="7659904" cy="5943599"/>
          </a:xfrm>
        </p:spPr>
        <p:txBody>
          <a:bodyPr anchor="ctr"/>
          <a:lstStyle/>
          <a:p>
            <a:pPr>
              <a:lnSpc>
                <a:spcPct val="100000"/>
              </a:lnSpc>
            </a:pPr>
            <a:r>
              <a:rPr lang="en-US" sz="3900" b="1" dirty="0"/>
              <a:t>How can you live sacrificially </a:t>
            </a:r>
          </a:p>
          <a:p>
            <a:pPr>
              <a:lnSpc>
                <a:spcPct val="100000"/>
              </a:lnSpc>
            </a:pPr>
            <a:r>
              <a:rPr lang="en-US" sz="3900" b="1" dirty="0"/>
              <a:t>for the sake of others in </a:t>
            </a:r>
          </a:p>
          <a:p>
            <a:pPr>
              <a:lnSpc>
                <a:spcPct val="100000"/>
              </a:lnSpc>
            </a:pPr>
            <a:r>
              <a:rPr lang="en-US" sz="3900" b="1" dirty="0"/>
              <a:t>the church this week?</a:t>
            </a:r>
          </a:p>
        </p:txBody>
      </p:sp>
      <p:sp>
        <p:nvSpPr>
          <p:cNvPr id="5" name="Title 4">
            <a:extLst>
              <a:ext uri="{FF2B5EF4-FFF2-40B4-BE49-F238E27FC236}">
                <a16:creationId xmlns:a16="http://schemas.microsoft.com/office/drawing/2014/main" id="{428084BC-6D16-BF4E-6752-769432540873}"/>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3183388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113212" y="457200"/>
            <a:ext cx="7315200" cy="5943600"/>
          </a:xfrm>
        </p:spPr>
        <p:txBody>
          <a:bodyPr anchor="ctr"/>
          <a:lstStyle/>
          <a:p>
            <a:pPr>
              <a:lnSpc>
                <a:spcPct val="100000"/>
              </a:lnSpc>
            </a:pPr>
            <a:r>
              <a:rPr lang="en-US" sz="3900" b="1" dirty="0"/>
              <a:t>Joining a community of believers can be difficult because it is made up of imperfect people just like you. But community is worth the pursuit. </a:t>
            </a:r>
          </a:p>
        </p:txBody>
      </p:sp>
    </p:spTree>
    <p:extLst>
      <p:ext uri="{BB962C8B-B14F-4D97-AF65-F5344CB8AC3E}">
        <p14:creationId xmlns:p14="http://schemas.microsoft.com/office/powerpoint/2010/main" val="244766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84227" y="2514600"/>
            <a:ext cx="9820370" cy="3810000"/>
          </a:xfrm>
        </p:spPr>
        <p:txBody>
          <a:bodyPr/>
          <a:lstStyle/>
          <a:p>
            <a:pPr>
              <a:lnSpc>
                <a:spcPct val="100000"/>
              </a:lnSpc>
            </a:pPr>
            <a:r>
              <a:rPr lang="en-US" sz="4000" dirty="0"/>
              <a:t>What are some incorrect ways you’ve thought about church fellowship? </a:t>
            </a:r>
            <a:br>
              <a:rPr lang="en-US" sz="4000" dirty="0"/>
            </a:br>
            <a:br>
              <a:rPr lang="en-US" sz="4000" dirty="0"/>
            </a:br>
            <a:r>
              <a:rPr lang="en-US" sz="4000" dirty="0"/>
              <a:t>Look for ways today’s lesson might challenge and expand your perspective.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a:xfrm>
            <a:off x="640696" y="1295400"/>
            <a:ext cx="10940118" cy="569122"/>
          </a:xfrm>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B2D0C-D100-952E-DB12-F2B1AC65067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7D0AE6-9A1B-9261-DFB8-A2A95DD5863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FB8CF9E8-C80B-FD37-6E69-44113CB263CB}"/>
              </a:ext>
            </a:extLst>
          </p:cNvPr>
          <p:cNvSpPr>
            <a:spLocks noGrp="1"/>
          </p:cNvSpPr>
          <p:nvPr>
            <p:ph type="body" sz="quarter" idx="19"/>
          </p:nvPr>
        </p:nvSpPr>
        <p:spPr>
          <a:xfrm>
            <a:off x="4113212" y="457200"/>
            <a:ext cx="7315200" cy="5943600"/>
          </a:xfrm>
        </p:spPr>
        <p:txBody>
          <a:bodyPr anchor="ctr"/>
          <a:lstStyle/>
          <a:p>
            <a:pPr>
              <a:lnSpc>
                <a:spcPct val="100000"/>
              </a:lnSpc>
            </a:pPr>
            <a:r>
              <a:rPr lang="en-US" sz="3900" b="1" dirty="0"/>
              <a:t>The Bible makes clear that we cannot live fully as God intends in isolation. </a:t>
            </a:r>
            <a:r>
              <a:rPr lang="en-US" sz="3900" b="1"/>
              <a:t>What further step do you need to take toward fellowship in the church this week?</a:t>
            </a:r>
          </a:p>
        </p:txBody>
      </p:sp>
    </p:spTree>
    <p:extLst>
      <p:ext uri="{BB962C8B-B14F-4D97-AF65-F5344CB8AC3E}">
        <p14:creationId xmlns:p14="http://schemas.microsoft.com/office/powerpoint/2010/main" val="29947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600" b="1" dirty="0"/>
              <a:t>Do you look forward to church fellowship, or do you find yourself shrinking back from self-disclosure and community? What does authentic fellowship look like, and what are some barriers in our world that make it difficult to achieve?</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1. IN HEALTHY CHURCHES, MEMBERS </a:t>
            </a:r>
            <a:r>
              <a:rPr lang="en-US" sz="4900" u="sng" dirty="0"/>
              <a:t>LOVE</a:t>
            </a:r>
            <a:r>
              <a:rPr lang="en-US" sz="4900" dirty="0"/>
              <a:t> </a:t>
            </a:r>
            <a:r>
              <a:rPr lang="en-US" sz="4900" u="sng" dirty="0"/>
              <a:t>ONE</a:t>
            </a:r>
            <a:r>
              <a:rPr lang="en-US" sz="4900" dirty="0"/>
              <a:t> </a:t>
            </a:r>
            <a:r>
              <a:rPr lang="en-US" sz="4900" u="sng" dirty="0"/>
              <a:t>ANOTHER</a:t>
            </a:r>
            <a:r>
              <a:rPr lang="en-US" sz="4900" dirty="0"/>
              <a:t>.</a:t>
            </a:r>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808061" y="1676400"/>
            <a:ext cx="10605388" cy="3773202"/>
          </a:xfrm>
        </p:spPr>
        <p:txBody>
          <a:bodyPr/>
          <a:lstStyle/>
          <a:p>
            <a:pPr marR="0">
              <a:lnSpc>
                <a:spcPct val="100000"/>
              </a:lnSpc>
              <a:spcBef>
                <a:spcPts val="0"/>
              </a:spcBef>
              <a:spcAft>
                <a:spcPts val="0"/>
              </a:spcAft>
            </a:pPr>
            <a:r>
              <a:rPr lang="en-US" sz="4000" dirty="0"/>
              <a:t>“I give you a new command: </a:t>
            </a:r>
            <a:br>
              <a:rPr lang="en-US" sz="4000" dirty="0"/>
            </a:br>
            <a:r>
              <a:rPr lang="en-US" sz="4000" dirty="0"/>
              <a:t>Love one another. Just as I have loved you, you are also to love one another.  By this everyone will know that you are my disciples, if you love one another.”</a:t>
            </a:r>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13:34-35</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Why is the word agape </a:t>
            </a:r>
          </a:p>
          <a:p>
            <a:r>
              <a:rPr lang="en-US" sz="4000" b="1" dirty="0"/>
              <a:t>fitting to describe not only God’s love for us but also </a:t>
            </a:r>
          </a:p>
          <a:p>
            <a:r>
              <a:rPr lang="en-US" sz="4000" b="1" dirty="0"/>
              <a:t>the way we should love </a:t>
            </a:r>
          </a:p>
          <a:p>
            <a:r>
              <a:rPr lang="en-US" sz="4000" b="1" dirty="0"/>
              <a:t>one another? </a:t>
            </a:r>
          </a:p>
        </p:txBody>
      </p:sp>
    </p:spTree>
    <p:extLst>
      <p:ext uri="{BB962C8B-B14F-4D97-AF65-F5344CB8AC3E}">
        <p14:creationId xmlns:p14="http://schemas.microsoft.com/office/powerpoint/2010/main" val="200887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457200"/>
            <a:ext cx="7391399" cy="5943600"/>
          </a:xfrm>
        </p:spPr>
        <p:txBody>
          <a:bodyPr anchor="ctr"/>
          <a:lstStyle/>
          <a:p>
            <a:r>
              <a:rPr lang="en-US" sz="4000" b="1" dirty="0"/>
              <a:t>How does a Western </a:t>
            </a:r>
          </a:p>
          <a:p>
            <a:r>
              <a:rPr lang="en-US" sz="4000" b="1" dirty="0"/>
              <a:t>view of the world impact the way we see church community? </a:t>
            </a:r>
          </a:p>
        </p:txBody>
      </p:sp>
    </p:spTree>
    <p:extLst>
      <p:ext uri="{BB962C8B-B14F-4D97-AF65-F5344CB8AC3E}">
        <p14:creationId xmlns:p14="http://schemas.microsoft.com/office/powerpoint/2010/main" val="153016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F7F9-AB11-B577-0547-E992AB1934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32B006-032F-C53B-7F2D-C1F1A6FD23B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3621ABC3-874B-4CFE-2E8F-156953D9CA48}"/>
              </a:ext>
            </a:extLst>
          </p:cNvPr>
          <p:cNvSpPr>
            <a:spLocks noGrp="1"/>
          </p:cNvSpPr>
          <p:nvPr>
            <p:ph type="body" sz="quarter" idx="19"/>
          </p:nvPr>
        </p:nvSpPr>
        <p:spPr>
          <a:xfrm>
            <a:off x="4037013" y="457200"/>
            <a:ext cx="7391399" cy="5943600"/>
          </a:xfrm>
        </p:spPr>
        <p:txBody>
          <a:bodyPr anchor="ctr"/>
          <a:lstStyle/>
          <a:p>
            <a:r>
              <a:rPr lang="en-US" sz="4000" b="1" dirty="0"/>
              <a:t>What can keep us from experiencing the kind of loving church community we just read about?</a:t>
            </a:r>
          </a:p>
        </p:txBody>
      </p:sp>
    </p:spTree>
    <p:extLst>
      <p:ext uri="{BB962C8B-B14F-4D97-AF65-F5344CB8AC3E}">
        <p14:creationId xmlns:p14="http://schemas.microsoft.com/office/powerpoint/2010/main" val="1101171836"/>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77094627AF1147A308E96CD6855572" ma:contentTypeVersion="10" ma:contentTypeDescription="Create a new document." ma:contentTypeScope="" ma:versionID="ada3381c3a127ae4594a5bf37dba1ea2">
  <xsd:schema xmlns:xsd="http://www.w3.org/2001/XMLSchema" xmlns:xs="http://www.w3.org/2001/XMLSchema" xmlns:p="http://schemas.microsoft.com/office/2006/metadata/properties" xmlns:ns2="f4b65c1a-daac-4fd9-ba72-b6c84fe15ed4" xmlns:ns3="bda85dd2-6cbf-49e9-8f64-78faf376eb43" targetNamespace="http://schemas.microsoft.com/office/2006/metadata/properties" ma:root="true" ma:fieldsID="89492a26950851a8e4125bf710f3cfc2" ns2:_="" ns3:_="">
    <xsd:import namespace="f4b65c1a-daac-4fd9-ba72-b6c84fe15ed4"/>
    <xsd:import namespace="bda85dd2-6cbf-49e9-8f64-78faf376eb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65c1a-daac-4fd9-ba72-b6c84fe15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a85dd2-6cbf-49e9-8f64-78faf376e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7427F340-F11D-499D-93D4-0350D92D6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65c1a-daac-4fd9-ba72-b6c84fe15ed4"/>
    <ds:schemaRef ds:uri="bda85dd2-6cbf-49e9-8f64-78faf376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http://purl.org/dc/terms/"/>
    <ds:schemaRef ds:uri="http://schemas.microsoft.com/office/2006/metadata/properties"/>
    <ds:schemaRef ds:uri="http://purl.org/dc/elements/1.1/"/>
    <ds:schemaRef ds:uri="f4b65c1a-daac-4fd9-ba72-b6c84fe15ed4"/>
    <ds:schemaRef ds:uri="http://schemas.microsoft.com/office/2006/documentManagement/types"/>
    <ds:schemaRef ds:uri="http://schemas.microsoft.com/office/infopath/2007/PartnerControls"/>
    <ds:schemaRef ds:uri="http://schemas.openxmlformats.org/package/2006/metadata/core-properties"/>
    <ds:schemaRef ds:uri="bda85dd2-6cbf-49e9-8f64-78faf376eb43"/>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19965</TotalTime>
  <Words>848</Words>
  <Application>Microsoft Office PowerPoint</Application>
  <PresentationFormat>Custom</PresentationFormat>
  <Paragraphs>78</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HelveticaNeueLT Std Lt</vt:lpstr>
      <vt:lpstr>Montserrat Light</vt:lpstr>
      <vt:lpstr>Office Theme</vt:lpstr>
      <vt:lpstr>PowerPoint Presentation</vt:lpstr>
      <vt:lpstr>PowerPoint Presentation</vt:lpstr>
      <vt:lpstr>PowerPoint Presentation</vt:lpstr>
      <vt:lpstr>Discuss</vt:lpstr>
      <vt:lpstr>1. IN HEALTHY CHURCHES, MEMBERS LOVE ONE ANOTHER.</vt:lpstr>
      <vt:lpstr>PowerPoint Presentation</vt:lpstr>
      <vt:lpstr>Discuss</vt:lpstr>
      <vt:lpstr>Discuss</vt:lpstr>
      <vt:lpstr>Discuss</vt:lpstr>
      <vt:lpstr>2. IN HEALTHY  CHURCHES, MEMBERS SPUR  ONE ANOTHER ON.</vt:lpstr>
      <vt:lpstr>PowerPoint Presentation</vt:lpstr>
      <vt:lpstr>Discuss</vt:lpstr>
      <vt:lpstr>Discuss</vt:lpstr>
      <vt:lpstr>Discuss</vt:lpstr>
      <vt:lpstr>3. IN HEALTHY  CHURCHES MEMBERS SERVE ONE ANOTHER GLADLY.</vt:lpstr>
      <vt:lpstr>PowerPoint Presentation</vt:lpstr>
      <vt:lpstr>PowerPoint Presentation</vt:lpstr>
      <vt:lpstr>PowerPoint Presentation</vt:lpstr>
      <vt:lpstr>Discuss</vt:lpstr>
      <vt:lpstr>Discuss</vt:lpstr>
      <vt:lpstr>Discuss</vt:lpstr>
      <vt:lpstr>PowerPoint Presentation</vt:lpstr>
      <vt:lpstr>PowerPoint Presentation</vt:lpstr>
      <vt:lpstr>Reflect</vt:lpstr>
      <vt:lpstr>Reflect</vt:lpstr>
      <vt:lpstr>Respond</vt:lpstr>
      <vt:lpstr>Respond</vt:lpstr>
      <vt:lpstr>Respond</vt:lpstr>
      <vt:lpstr>Apply</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Moriah Sundholm</cp:lastModifiedBy>
  <cp:revision>81</cp:revision>
  <dcterms:created xsi:type="dcterms:W3CDTF">2023-07-06T02:28:58Z</dcterms:created>
  <dcterms:modified xsi:type="dcterms:W3CDTF">2025-08-14T22:10:43Z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0x0101005977094627AF1147A308E96CD6855572</vt:lpwstr>
  </property>
</Properties>
</file>