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handoutMasterIdLst>
    <p:handoutMasterId r:id="rId41"/>
  </p:handoutMasterIdLst>
  <p:sldIdLst>
    <p:sldId id="567" r:id="rId5"/>
    <p:sldId id="833" r:id="rId6"/>
    <p:sldId id="834" r:id="rId7"/>
    <p:sldId id="577" r:id="rId8"/>
    <p:sldId id="579" r:id="rId9"/>
    <p:sldId id="574" r:id="rId10"/>
    <p:sldId id="915" r:id="rId11"/>
    <p:sldId id="916" r:id="rId12"/>
    <p:sldId id="917" r:id="rId13"/>
    <p:sldId id="632" r:id="rId14"/>
    <p:sldId id="792" r:id="rId15"/>
    <p:sldId id="899" r:id="rId16"/>
    <p:sldId id="871" r:id="rId17"/>
    <p:sldId id="826" r:id="rId18"/>
    <p:sldId id="918" r:id="rId19"/>
    <p:sldId id="796" r:id="rId20"/>
    <p:sldId id="872" r:id="rId21"/>
    <p:sldId id="873" r:id="rId22"/>
    <p:sldId id="874" r:id="rId23"/>
    <p:sldId id="825" r:id="rId24"/>
    <p:sldId id="919" r:id="rId25"/>
    <p:sldId id="920" r:id="rId26"/>
    <p:sldId id="921" r:id="rId27"/>
    <p:sldId id="922" r:id="rId28"/>
    <p:sldId id="923" r:id="rId29"/>
    <p:sldId id="924" r:id="rId30"/>
    <p:sldId id="814" r:id="rId31"/>
    <p:sldId id="905" r:id="rId32"/>
    <p:sldId id="847" r:id="rId33"/>
    <p:sldId id="771" r:id="rId34"/>
    <p:sldId id="925" r:id="rId35"/>
    <p:sldId id="813" r:id="rId36"/>
    <p:sldId id="851" r:id="rId37"/>
    <p:sldId id="850" r:id="rId38"/>
    <p:sldId id="818" r:id="rId3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65CDA7-C7C1-4E10-8046-CEF8130DE54D}" v="5" dt="2025-08-19T19:27:38.3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03" autoAdjust="0"/>
    <p:restoredTop sz="96056"/>
  </p:normalViewPr>
  <p:slideViewPr>
    <p:cSldViewPr>
      <p:cViewPr varScale="1">
        <p:scale>
          <a:sx n="56" d="100"/>
          <a:sy n="56" d="100"/>
        </p:scale>
        <p:origin x="440" y="52"/>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8/19/2025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8/19/2025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30</a:t>
            </a:fld>
            <a:endParaRPr lang="en-US" dirty="0"/>
          </a:p>
        </p:txBody>
      </p:sp>
    </p:spTree>
    <p:extLst>
      <p:ext uri="{BB962C8B-B14F-4D97-AF65-F5344CB8AC3E}">
        <p14:creationId xmlns:p14="http://schemas.microsoft.com/office/powerpoint/2010/main" val="363611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35B9C-D39E-5943-F09B-BA2714C1F9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2BA5C4-D170-A73D-AF4E-E417C04F30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A8B092-0EF5-E0AC-D1AF-D1E1127331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BE7DF9-F6A4-16CB-30AE-5C2B8143F553}"/>
              </a:ext>
            </a:extLst>
          </p:cNvPr>
          <p:cNvSpPr>
            <a:spLocks noGrp="1"/>
          </p:cNvSpPr>
          <p:nvPr>
            <p:ph type="sldNum" sz="quarter" idx="5"/>
          </p:nvPr>
        </p:nvSpPr>
        <p:spPr/>
        <p:txBody>
          <a:bodyPr/>
          <a:lstStyle/>
          <a:p>
            <a:fld id="{B0FCC8D5-6D68-A443-97C0-91AE5977134B}" type="slidenum">
              <a:rPr lang="en-US" smtClean="0"/>
              <a:pPr/>
              <a:t>31</a:t>
            </a:fld>
            <a:endParaRPr lang="en-US" dirty="0"/>
          </a:p>
        </p:txBody>
      </p:sp>
    </p:spTree>
    <p:extLst>
      <p:ext uri="{BB962C8B-B14F-4D97-AF65-F5344CB8AC3E}">
        <p14:creationId xmlns:p14="http://schemas.microsoft.com/office/powerpoint/2010/main" val="302173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32</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6EF7E-297A-E3B7-69B2-F4C2764F5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14085-21D4-BA8E-1C59-706A9B06A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E01F1-9F66-623D-CCBF-F5F6058338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3A1A26-8662-8A56-B206-E39ED6AF9260}"/>
              </a:ext>
            </a:extLst>
          </p:cNvPr>
          <p:cNvSpPr>
            <a:spLocks noGrp="1"/>
          </p:cNvSpPr>
          <p:nvPr>
            <p:ph type="sldNum" sz="quarter" idx="5"/>
          </p:nvPr>
        </p:nvSpPr>
        <p:spPr/>
        <p:txBody>
          <a:bodyPr/>
          <a:lstStyle/>
          <a:p>
            <a:fld id="{B0FCC8D5-6D68-A443-97C0-91AE5977134B}" type="slidenum">
              <a:rPr lang="en-US" smtClean="0"/>
              <a:pPr/>
              <a:t>33</a:t>
            </a:fld>
            <a:endParaRPr lang="en-US" dirty="0"/>
          </a:p>
        </p:txBody>
      </p:sp>
    </p:spTree>
    <p:extLst>
      <p:ext uri="{BB962C8B-B14F-4D97-AF65-F5344CB8AC3E}">
        <p14:creationId xmlns:p14="http://schemas.microsoft.com/office/powerpoint/2010/main" val="3059600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34</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37B6D76A-1554-BB59-77BF-D68B45F8C601}"/>
              </a:ext>
            </a:extLst>
          </p:cNvPr>
          <p:cNvPicPr>
            <a:picLocks noChangeAspect="1"/>
          </p:cNvPicPr>
          <p:nvPr userDrawn="1"/>
        </p:nvPicPr>
        <p:blipFill>
          <a:blip r:embed="rId2"/>
          <a:stretch>
            <a:fillRect/>
          </a:stretch>
        </p:blipFill>
        <p:spPr>
          <a:xfrm>
            <a:off x="0" y="0"/>
            <a:ext cx="3275012" cy="6858000"/>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69FB5F19-141B-56E5-C07C-E06A696772CD}"/>
              </a:ext>
            </a:extLst>
          </p:cNvPr>
          <p:cNvPicPr>
            <a:picLocks noChangeAspect="1"/>
          </p:cNvPicPr>
          <p:nvPr userDrawn="1"/>
        </p:nvPicPr>
        <p:blipFill>
          <a:blip r:embed="rId2"/>
          <a:stretch>
            <a:fillRect/>
          </a:stretch>
        </p:blipFill>
        <p:spPr>
          <a:xfrm>
            <a:off x="8839199" y="0"/>
            <a:ext cx="3351213" cy="6858000"/>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5" y="10830"/>
            <a:ext cx="12153493" cy="6836340"/>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Do you remember a time when a coach used discipline in a way that seemed harsh at, but you later realized was for good for you or the team? </a:t>
            </a:r>
          </a:p>
        </p:txBody>
      </p:sp>
    </p:spTree>
    <p:extLst>
      <p:ext uri="{BB962C8B-B14F-4D97-AF65-F5344CB8AC3E}">
        <p14:creationId xmlns:p14="http://schemas.microsoft.com/office/powerpoint/2010/main" val="2008875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D533A-2DDD-EC76-AA4A-3FCFAF7D179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6F61F00-6DF5-EB75-0746-832526781D24}"/>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65CFA36-438E-9614-FEA5-842468737F52}"/>
              </a:ext>
            </a:extLst>
          </p:cNvPr>
          <p:cNvSpPr>
            <a:spLocks noGrp="1"/>
          </p:cNvSpPr>
          <p:nvPr>
            <p:ph type="body" sz="quarter" idx="19"/>
          </p:nvPr>
        </p:nvSpPr>
        <p:spPr>
          <a:xfrm>
            <a:off x="4037013" y="457200"/>
            <a:ext cx="7391399" cy="5943600"/>
          </a:xfrm>
        </p:spPr>
        <p:txBody>
          <a:bodyPr anchor="ctr"/>
          <a:lstStyle/>
          <a:p>
            <a:r>
              <a:rPr lang="en-US" sz="4000" b="1" dirty="0"/>
              <a:t>What are some ways God might discipline His children? How is this different from punishment?</a:t>
            </a:r>
          </a:p>
        </p:txBody>
      </p:sp>
    </p:spTree>
    <p:extLst>
      <p:ext uri="{BB962C8B-B14F-4D97-AF65-F5344CB8AC3E}">
        <p14:creationId xmlns:p14="http://schemas.microsoft.com/office/powerpoint/2010/main" val="1530166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1F7F9-AB11-B577-0547-E992AB1934D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832B006-032F-C53B-7F2D-C1F1A6FD23BC}"/>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3621ABC3-874B-4CFE-2E8F-156953D9CA48}"/>
              </a:ext>
            </a:extLst>
          </p:cNvPr>
          <p:cNvSpPr>
            <a:spLocks noGrp="1"/>
          </p:cNvSpPr>
          <p:nvPr>
            <p:ph type="body" sz="quarter" idx="19"/>
          </p:nvPr>
        </p:nvSpPr>
        <p:spPr>
          <a:xfrm>
            <a:off x="4037013" y="457200"/>
            <a:ext cx="7391399" cy="5943600"/>
          </a:xfrm>
        </p:spPr>
        <p:txBody>
          <a:bodyPr anchor="ctr"/>
          <a:lstStyle/>
          <a:p>
            <a:r>
              <a:rPr lang="en-US" sz="4000" b="1" dirty="0"/>
              <a:t>Is there an area in your </a:t>
            </a:r>
          </a:p>
          <a:p>
            <a:r>
              <a:rPr lang="en-US" sz="4000" b="1" dirty="0"/>
              <a:t>life where you are reluctant to invite Christ’s inspection and discipline? What might </a:t>
            </a:r>
          </a:p>
          <a:p>
            <a:r>
              <a:rPr lang="en-US" sz="4000" b="1" dirty="0"/>
              <a:t>that indicate? </a:t>
            </a:r>
          </a:p>
        </p:txBody>
      </p:sp>
    </p:spTree>
    <p:extLst>
      <p:ext uri="{BB962C8B-B14F-4D97-AF65-F5344CB8AC3E}">
        <p14:creationId xmlns:p14="http://schemas.microsoft.com/office/powerpoint/2010/main" val="1101171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904EF-4F36-B3FF-EEFD-BB1F63AEED6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471AC9B-6975-870A-F1F2-8889603BE0DF}"/>
              </a:ext>
            </a:extLst>
          </p:cNvPr>
          <p:cNvSpPr>
            <a:spLocks noGrp="1"/>
          </p:cNvSpPr>
          <p:nvPr>
            <p:ph type="title"/>
          </p:nvPr>
        </p:nvSpPr>
        <p:spPr>
          <a:xfrm>
            <a:off x="-1" y="762000"/>
            <a:ext cx="12188825" cy="4419600"/>
          </a:xfrm>
        </p:spPr>
        <p:txBody>
          <a:bodyPr anchor="b">
            <a:noAutofit/>
          </a:bodyPr>
          <a:lstStyle/>
          <a:p>
            <a:pPr marR="0">
              <a:lnSpc>
                <a:spcPct val="150000"/>
              </a:lnSpc>
              <a:spcBef>
                <a:spcPts val="0"/>
              </a:spcBef>
              <a:spcAft>
                <a:spcPts val="0"/>
              </a:spcAft>
            </a:pPr>
            <a:r>
              <a:rPr lang="en-US" sz="4900" dirty="0"/>
              <a:t>2. THE </a:t>
            </a:r>
            <a:r>
              <a:rPr lang="en-US" sz="4900" u="sng" dirty="0"/>
              <a:t>HEART</a:t>
            </a:r>
            <a:r>
              <a:rPr lang="en-US" sz="4900" dirty="0"/>
              <a:t> OF DISCIPLINE IS </a:t>
            </a:r>
            <a:r>
              <a:rPr lang="en-US" sz="4900" u="sng" dirty="0"/>
              <a:t>RECONCILIATION</a:t>
            </a:r>
            <a:r>
              <a:rPr lang="en-US" sz="4900" dirty="0"/>
              <a:t>.</a:t>
            </a:r>
          </a:p>
        </p:txBody>
      </p:sp>
    </p:spTree>
    <p:extLst>
      <p:ext uri="{BB962C8B-B14F-4D97-AF65-F5344CB8AC3E}">
        <p14:creationId xmlns:p14="http://schemas.microsoft.com/office/powerpoint/2010/main" val="2148977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624353" y="1595251"/>
            <a:ext cx="10940117" cy="4150522"/>
          </a:xfrm>
        </p:spPr>
        <p:txBody>
          <a:bodyPr/>
          <a:lstStyle/>
          <a:p>
            <a:pPr>
              <a:lnSpc>
                <a:spcPct val="112000"/>
              </a:lnSpc>
              <a:spcAft>
                <a:spcPts val="0"/>
              </a:spcAft>
            </a:pPr>
            <a:r>
              <a:rPr lang="en-US" sz="4300" dirty="0"/>
              <a:t>“If your brother sins against you, go tell him his fault, between you and him alone. If he listens to you, you have won your brother. But if he won’t listen, take one or two others with you, so that by the testimony of two or three witnesses every fact may be established.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18:15-17</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12AAD-F4BD-57FD-7019-F2C6A3456B4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BCF2AF2-2F4C-E651-6658-2AEA90646F0C}"/>
              </a:ext>
            </a:extLst>
          </p:cNvPr>
          <p:cNvSpPr>
            <a:spLocks noGrp="1"/>
          </p:cNvSpPr>
          <p:nvPr>
            <p:ph type="body" sz="quarter" idx="23"/>
          </p:nvPr>
        </p:nvSpPr>
        <p:spPr>
          <a:xfrm>
            <a:off x="624353" y="1595251"/>
            <a:ext cx="10940117" cy="4150522"/>
          </a:xfrm>
        </p:spPr>
        <p:txBody>
          <a:bodyPr/>
          <a:lstStyle/>
          <a:p>
            <a:pPr marR="0">
              <a:lnSpc>
                <a:spcPct val="112000"/>
              </a:lnSpc>
              <a:spcBef>
                <a:spcPts val="0"/>
              </a:spcBef>
              <a:spcAft>
                <a:spcPts val="0"/>
              </a:spcAft>
            </a:pPr>
            <a:r>
              <a:rPr lang="en-US" sz="4300" dirty="0"/>
              <a:t>If he doesn’t pay attention to them, tell the church. If he doesn’t pay attention even to the church, let him be like a Gentile </a:t>
            </a:r>
          </a:p>
          <a:p>
            <a:pPr marR="0">
              <a:lnSpc>
                <a:spcPct val="112000"/>
              </a:lnSpc>
              <a:spcBef>
                <a:spcPts val="0"/>
              </a:spcBef>
              <a:spcAft>
                <a:spcPts val="0"/>
              </a:spcAft>
            </a:pPr>
            <a:r>
              <a:rPr lang="en-US" sz="4300" dirty="0"/>
              <a:t>and a tax collector to you.” </a:t>
            </a:r>
          </a:p>
        </p:txBody>
      </p:sp>
      <p:sp>
        <p:nvSpPr>
          <p:cNvPr id="2" name="Text Placeholder 2">
            <a:extLst>
              <a:ext uri="{FF2B5EF4-FFF2-40B4-BE49-F238E27FC236}">
                <a16:creationId xmlns:a16="http://schemas.microsoft.com/office/drawing/2014/main" id="{A536375A-B3E4-B978-F886-702A717296A3}"/>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18:15-17</a:t>
            </a:r>
            <a:endParaRPr lang="en-US" dirty="0"/>
          </a:p>
        </p:txBody>
      </p:sp>
    </p:spTree>
    <p:extLst>
      <p:ext uri="{BB962C8B-B14F-4D97-AF65-F5344CB8AC3E}">
        <p14:creationId xmlns:p14="http://schemas.microsoft.com/office/powerpoint/2010/main" val="293991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000" b="1" dirty="0"/>
              <a:t>Have you ever </a:t>
            </a:r>
          </a:p>
          <a:p>
            <a:r>
              <a:rPr lang="en-US" sz="4000" b="1" dirty="0"/>
              <a:t>been called out publicly for something you did wrong, even as a kid? How could the embarrassment have potentially prevented </a:t>
            </a:r>
          </a:p>
          <a:p>
            <a:r>
              <a:rPr lang="en-US" sz="4000" b="1"/>
              <a:t>you </a:t>
            </a:r>
            <a:r>
              <a:rPr lang="en-US" sz="4000" b="1" dirty="0"/>
              <a:t>from </a:t>
            </a:r>
            <a:r>
              <a:rPr lang="en-US" sz="4000" b="1"/>
              <a:t>addressing </a:t>
            </a:r>
          </a:p>
          <a:p>
            <a:r>
              <a:rPr lang="en-US" sz="4000" b="1"/>
              <a:t>the </a:t>
            </a:r>
            <a:r>
              <a:rPr lang="en-US" sz="4000" b="1" dirty="0"/>
              <a:t>behavior?</a:t>
            </a:r>
          </a:p>
        </p:txBody>
      </p:sp>
    </p:spTree>
    <p:extLst>
      <p:ext uri="{BB962C8B-B14F-4D97-AF65-F5344CB8AC3E}">
        <p14:creationId xmlns:p14="http://schemas.microsoft.com/office/powerpoint/2010/main" val="1464740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C6FA8-7D22-E50B-4F3E-A9479FBFA02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6DBAC04-2678-64D8-144E-5A6852DAB73C}"/>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CA1B5886-6ABB-51F1-17BE-C54BF0ED3888}"/>
              </a:ext>
            </a:extLst>
          </p:cNvPr>
          <p:cNvSpPr>
            <a:spLocks noGrp="1"/>
          </p:cNvSpPr>
          <p:nvPr>
            <p:ph type="body" sz="quarter" idx="19"/>
          </p:nvPr>
        </p:nvSpPr>
        <p:spPr>
          <a:xfrm>
            <a:off x="4037013" y="381000"/>
            <a:ext cx="7391399" cy="5943600"/>
          </a:xfrm>
        </p:spPr>
        <p:txBody>
          <a:bodyPr anchor="ctr"/>
          <a:lstStyle/>
          <a:p>
            <a:r>
              <a:rPr lang="en-US" sz="4000" b="1" dirty="0"/>
              <a:t>How do the </a:t>
            </a:r>
          </a:p>
          <a:p>
            <a:r>
              <a:rPr lang="en-US" sz="4000" b="1" dirty="0"/>
              <a:t>principles of dealing with offense personally, privately, and promptly help both </a:t>
            </a:r>
          </a:p>
          <a:p>
            <a:r>
              <a:rPr lang="en-US" sz="4000" b="1" dirty="0"/>
              <a:t>the offender and the </a:t>
            </a:r>
          </a:p>
          <a:p>
            <a:r>
              <a:rPr lang="en-US" sz="4000" b="1" dirty="0"/>
              <a:t>church body?</a:t>
            </a:r>
          </a:p>
        </p:txBody>
      </p:sp>
    </p:spTree>
    <p:extLst>
      <p:ext uri="{BB962C8B-B14F-4D97-AF65-F5344CB8AC3E}">
        <p14:creationId xmlns:p14="http://schemas.microsoft.com/office/powerpoint/2010/main" val="1918277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FA525-135D-8C64-E97C-BBD9451C449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239A72D-8F12-131B-E22D-289D37969A72}"/>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3943E9E-DE58-0A82-CC46-D9B43BFF1590}"/>
              </a:ext>
            </a:extLst>
          </p:cNvPr>
          <p:cNvSpPr>
            <a:spLocks noGrp="1"/>
          </p:cNvSpPr>
          <p:nvPr>
            <p:ph type="body" sz="quarter" idx="19"/>
          </p:nvPr>
        </p:nvSpPr>
        <p:spPr>
          <a:xfrm>
            <a:off x="4037013" y="457200"/>
            <a:ext cx="7391399" cy="5943600"/>
          </a:xfrm>
        </p:spPr>
        <p:txBody>
          <a:bodyPr anchor="ctr"/>
          <a:lstStyle/>
          <a:p>
            <a:r>
              <a:rPr lang="en-US" sz="4000" b="1" dirty="0"/>
              <a:t>What do you find </a:t>
            </a:r>
          </a:p>
          <a:p>
            <a:r>
              <a:rPr lang="en-US" sz="4000" b="1" dirty="0"/>
              <a:t>difficult about Jesus’s model for church discipline?</a:t>
            </a:r>
          </a:p>
        </p:txBody>
      </p:sp>
    </p:spTree>
    <p:extLst>
      <p:ext uri="{BB962C8B-B14F-4D97-AF65-F5344CB8AC3E}">
        <p14:creationId xmlns:p14="http://schemas.microsoft.com/office/powerpoint/2010/main" val="3918563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28EC-1816-5F5F-95C0-D1B32D2E4E4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2B2A9F3-E037-A063-FFDC-B0B2D428648D}"/>
              </a:ext>
            </a:extLst>
          </p:cNvPr>
          <p:cNvSpPr>
            <a:spLocks noGrp="1"/>
          </p:cNvSpPr>
          <p:nvPr>
            <p:ph type="title"/>
          </p:nvPr>
        </p:nvSpPr>
        <p:spPr>
          <a:xfrm>
            <a:off x="-1" y="762000"/>
            <a:ext cx="12188825" cy="4419600"/>
          </a:xfrm>
        </p:spPr>
        <p:txBody>
          <a:bodyPr anchor="b">
            <a:noAutofit/>
          </a:bodyPr>
          <a:lstStyle/>
          <a:p>
            <a:pPr marR="0">
              <a:lnSpc>
                <a:spcPct val="100000"/>
              </a:lnSpc>
              <a:spcBef>
                <a:spcPts val="0"/>
              </a:spcBef>
              <a:spcAft>
                <a:spcPts val="0"/>
              </a:spcAft>
            </a:pPr>
            <a:r>
              <a:rPr lang="en-US" dirty="0"/>
              <a:t>3. THE </a:t>
            </a:r>
            <a:r>
              <a:rPr lang="en-US" u="sng" dirty="0"/>
              <a:t>FRUIT</a:t>
            </a:r>
            <a:r>
              <a:rPr lang="en-US" dirty="0"/>
              <a:t> OF DISCIPLINE </a:t>
            </a:r>
            <a:br>
              <a:rPr lang="en-US" dirty="0"/>
            </a:br>
            <a:r>
              <a:rPr lang="en-US" dirty="0"/>
              <a:t>IS </a:t>
            </a:r>
            <a:r>
              <a:rPr lang="en-US" u="sng" dirty="0"/>
              <a:t>HOLINESS</a:t>
            </a:r>
            <a:r>
              <a:rPr lang="en-US" dirty="0"/>
              <a:t>.</a:t>
            </a:r>
          </a:p>
        </p:txBody>
      </p:sp>
    </p:spTree>
    <p:extLst>
      <p:ext uri="{BB962C8B-B14F-4D97-AF65-F5344CB8AC3E}">
        <p14:creationId xmlns:p14="http://schemas.microsoft.com/office/powerpoint/2010/main" val="2226360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40694" y="1468582"/>
            <a:ext cx="10940118" cy="3255818"/>
          </a:xfrm>
        </p:spPr>
        <p:txBody>
          <a:bodyPr/>
          <a:lstStyle/>
          <a:p>
            <a:r>
              <a:rPr lang="en-US" b="0" dirty="0">
                <a:solidFill>
                  <a:srgbClr val="867A72"/>
                </a:solidFill>
              </a:rPr>
              <a:t>The </a:t>
            </a:r>
          </a:p>
          <a:p>
            <a:r>
              <a:rPr lang="en-US" dirty="0">
                <a:solidFill>
                  <a:srgbClr val="867A72"/>
                </a:solidFill>
              </a:rPr>
              <a:t>Healthy church</a:t>
            </a:r>
            <a:endParaRPr lang="en-US" dirty="0">
              <a:solidFill>
                <a:schemeClr val="accent4">
                  <a:lumMod val="50000"/>
                </a:schemeClr>
              </a:solidFill>
            </a:endParaRPr>
          </a:p>
          <a:p>
            <a:endParaRPr lang="en-US" sz="4000" b="0" dirty="0">
              <a:solidFill>
                <a:schemeClr val="accent3"/>
              </a:solidFill>
              <a:latin typeface="Montserrat Light" pitchFamily="2" charset="77"/>
            </a:endParaRPr>
          </a:p>
          <a:p>
            <a:endParaRPr lang="en-US" sz="4000" b="0" dirty="0">
              <a:solidFill>
                <a:schemeClr val="accent3"/>
              </a:solidFill>
              <a:latin typeface="Montserrat Light" pitchFamily="2" charset="77"/>
            </a:endParaRPr>
          </a:p>
          <a:p>
            <a:pPr>
              <a:lnSpc>
                <a:spcPct val="100000"/>
              </a:lnSpc>
            </a:pPr>
            <a:r>
              <a:rPr lang="en-US" sz="4000" b="0" dirty="0">
                <a:solidFill>
                  <a:schemeClr val="accent3"/>
                </a:solidFill>
                <a:latin typeface="Montserrat Light" pitchFamily="2" charset="77"/>
              </a:rPr>
              <a:t>Session 10: </a:t>
            </a:r>
            <a:br>
              <a:rPr lang="en-US" sz="4000" b="0" dirty="0">
                <a:solidFill>
                  <a:schemeClr val="accent3"/>
                </a:solidFill>
                <a:latin typeface="Montserrat Light" pitchFamily="2" charset="77"/>
              </a:rPr>
            </a:br>
            <a:r>
              <a:rPr lang="en-US" sz="4000" b="0" dirty="0">
                <a:solidFill>
                  <a:schemeClr val="accent3"/>
                </a:solidFill>
                <a:latin typeface="Montserrat Light" pitchFamily="2" charset="77"/>
              </a:rPr>
              <a:t>church Discipline</a:t>
            </a:r>
            <a:endParaRPr lang="en-US" sz="4000" dirty="0">
              <a:solidFill>
                <a:schemeClr val="accent3"/>
              </a:solidFill>
            </a:endParaRPr>
          </a:p>
        </p:txBody>
      </p:sp>
      <p:cxnSp>
        <p:nvCxnSpPr>
          <p:cNvPr id="5" name="Straight Connector 4">
            <a:extLst>
              <a:ext uri="{FF2B5EF4-FFF2-40B4-BE49-F238E27FC236}">
                <a16:creationId xmlns:a16="http://schemas.microsoft.com/office/drawing/2014/main" id="{D7738542-4503-5D5C-DC62-D91127017379}"/>
              </a:ext>
            </a:extLst>
          </p:cNvPr>
          <p:cNvCxnSpPr/>
          <p:nvPr/>
        </p:nvCxnSpPr>
        <p:spPr>
          <a:xfrm>
            <a:off x="4189412" y="3733800"/>
            <a:ext cx="35814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784236" y="1595251"/>
            <a:ext cx="10620352" cy="4150522"/>
          </a:xfrm>
        </p:spPr>
        <p:txBody>
          <a:bodyPr/>
          <a:lstStyle/>
          <a:p>
            <a:pPr marR="0">
              <a:lnSpc>
                <a:spcPct val="100000"/>
              </a:lnSpc>
              <a:spcBef>
                <a:spcPts val="0"/>
              </a:spcBef>
              <a:spcAft>
                <a:spcPts val="0"/>
              </a:spcAft>
            </a:pPr>
            <a:r>
              <a:rPr lang="en-US" sz="4100" dirty="0"/>
              <a:t>It is actually reported that there is sexual immorality among you, and the kind of sexual immorality that is not even tolerated among the Gentiles—a man is sleeping with his father’s wife.</a:t>
            </a:r>
            <a:r>
              <a:rPr lang="en-US" sz="4000" dirty="0">
                <a:solidFill>
                  <a:srgbClr val="CFBEB2"/>
                </a:solidFill>
              </a:rPr>
              <a:t> →</a:t>
            </a:r>
            <a:endParaRPr lang="en-US" sz="4100" dirty="0"/>
          </a:p>
          <a:p>
            <a:pPr marR="0">
              <a:lnSpc>
                <a:spcPct val="100000"/>
              </a:lnSpc>
              <a:spcBef>
                <a:spcPts val="0"/>
              </a:spcBef>
              <a:spcAft>
                <a:spcPts val="0"/>
              </a:spcAft>
            </a:pPr>
            <a:endParaRPr lang="en-US" sz="4100" dirty="0"/>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Corinthians 5:1-13</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71EA1-9011-C3EF-18C5-6257D6490C7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BC601B9-2125-17DB-7912-D6D657154E77}"/>
              </a:ext>
            </a:extLst>
          </p:cNvPr>
          <p:cNvSpPr>
            <a:spLocks noGrp="1"/>
          </p:cNvSpPr>
          <p:nvPr>
            <p:ph type="body" sz="quarter" idx="23"/>
          </p:nvPr>
        </p:nvSpPr>
        <p:spPr>
          <a:xfrm>
            <a:off x="784236" y="1595251"/>
            <a:ext cx="10620352" cy="4150522"/>
          </a:xfrm>
        </p:spPr>
        <p:txBody>
          <a:bodyPr/>
          <a:lstStyle/>
          <a:p>
            <a:pPr>
              <a:lnSpc>
                <a:spcPct val="100000"/>
              </a:lnSpc>
              <a:spcAft>
                <a:spcPts val="0"/>
              </a:spcAft>
            </a:pPr>
            <a:r>
              <a:rPr lang="en-US" sz="4100" dirty="0"/>
              <a:t>And you are arrogant! Shouldn’t you be filled with grief and remove from your congregation the one who did this? Even though I am absent in the body, I am present in spirit. As one who is present with you in this way, I have already pronounced judgment on the one who has </a:t>
            </a:r>
            <a:r>
              <a:rPr lang="en-US" sz="4000" dirty="0"/>
              <a:t>been doing such a thing. </a:t>
            </a:r>
            <a:r>
              <a:rPr lang="en-US" sz="4000" dirty="0">
                <a:solidFill>
                  <a:srgbClr val="CFBEB2"/>
                </a:solidFill>
              </a:rPr>
              <a:t>→</a:t>
            </a:r>
            <a:endParaRPr lang="en-US" sz="4100" dirty="0"/>
          </a:p>
          <a:p>
            <a:pPr marR="0">
              <a:lnSpc>
                <a:spcPct val="100000"/>
              </a:lnSpc>
              <a:spcBef>
                <a:spcPts val="0"/>
              </a:spcBef>
              <a:spcAft>
                <a:spcPts val="0"/>
              </a:spcAft>
            </a:pPr>
            <a:endParaRPr lang="en-US" sz="4100" dirty="0"/>
          </a:p>
        </p:txBody>
      </p:sp>
      <p:sp>
        <p:nvSpPr>
          <p:cNvPr id="2" name="Text Placeholder 2">
            <a:extLst>
              <a:ext uri="{FF2B5EF4-FFF2-40B4-BE49-F238E27FC236}">
                <a16:creationId xmlns:a16="http://schemas.microsoft.com/office/drawing/2014/main" id="{8E946FC8-0681-0D2D-DFE8-6AA6A8E74AD9}"/>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Corinthians 5:1-13</a:t>
            </a:r>
            <a:endParaRPr lang="en-US" dirty="0"/>
          </a:p>
        </p:txBody>
      </p:sp>
    </p:spTree>
    <p:extLst>
      <p:ext uri="{BB962C8B-B14F-4D97-AF65-F5344CB8AC3E}">
        <p14:creationId xmlns:p14="http://schemas.microsoft.com/office/powerpoint/2010/main" val="3230560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E9B51-E509-129D-C83C-FE9A6ED8AE6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70D6965-53B6-4CD9-EE78-C39A21A7F957}"/>
              </a:ext>
            </a:extLst>
          </p:cNvPr>
          <p:cNvSpPr>
            <a:spLocks noGrp="1"/>
          </p:cNvSpPr>
          <p:nvPr>
            <p:ph type="body" sz="quarter" idx="23"/>
          </p:nvPr>
        </p:nvSpPr>
        <p:spPr>
          <a:xfrm>
            <a:off x="784236" y="1595251"/>
            <a:ext cx="10620352" cy="4150522"/>
          </a:xfrm>
        </p:spPr>
        <p:txBody>
          <a:bodyPr/>
          <a:lstStyle/>
          <a:p>
            <a:pPr marR="0">
              <a:lnSpc>
                <a:spcPct val="100000"/>
              </a:lnSpc>
              <a:spcBef>
                <a:spcPts val="0"/>
              </a:spcBef>
              <a:spcAft>
                <a:spcPts val="0"/>
              </a:spcAft>
            </a:pPr>
            <a:r>
              <a:rPr lang="en-US" sz="4100" dirty="0"/>
              <a:t>When you are assembled in the name of our Lord Jesus, and I am with you in spirit, with the power of our Lord Jesus, hand that one over to Satan for the destruction of the flesh, so that his spirit may be saved </a:t>
            </a:r>
          </a:p>
          <a:p>
            <a:pPr marR="0">
              <a:lnSpc>
                <a:spcPct val="100000"/>
              </a:lnSpc>
              <a:spcBef>
                <a:spcPts val="0"/>
              </a:spcBef>
              <a:spcAft>
                <a:spcPts val="0"/>
              </a:spcAft>
            </a:pPr>
            <a:r>
              <a:rPr lang="en-US" sz="4100" dirty="0"/>
              <a:t>in the day of the Lord. </a:t>
            </a:r>
            <a:r>
              <a:rPr lang="en-US" sz="4000" dirty="0">
                <a:solidFill>
                  <a:srgbClr val="CFBEB2"/>
                </a:solidFill>
              </a:rPr>
              <a:t>→</a:t>
            </a:r>
            <a:endParaRPr lang="en-US" sz="4100" dirty="0"/>
          </a:p>
          <a:p>
            <a:pPr marR="0">
              <a:lnSpc>
                <a:spcPct val="100000"/>
              </a:lnSpc>
              <a:spcBef>
                <a:spcPts val="0"/>
              </a:spcBef>
              <a:spcAft>
                <a:spcPts val="0"/>
              </a:spcAft>
            </a:pPr>
            <a:endParaRPr lang="en-US" sz="4100" dirty="0"/>
          </a:p>
        </p:txBody>
      </p:sp>
      <p:sp>
        <p:nvSpPr>
          <p:cNvPr id="2" name="Text Placeholder 2">
            <a:extLst>
              <a:ext uri="{FF2B5EF4-FFF2-40B4-BE49-F238E27FC236}">
                <a16:creationId xmlns:a16="http://schemas.microsoft.com/office/drawing/2014/main" id="{C5251B5E-D8CF-DDDB-8194-BEA90E705621}"/>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Corinthians 5:1-13</a:t>
            </a:r>
            <a:endParaRPr lang="en-US" dirty="0"/>
          </a:p>
        </p:txBody>
      </p:sp>
    </p:spTree>
    <p:extLst>
      <p:ext uri="{BB962C8B-B14F-4D97-AF65-F5344CB8AC3E}">
        <p14:creationId xmlns:p14="http://schemas.microsoft.com/office/powerpoint/2010/main" val="380759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5CB25-E9FC-FAAD-F35C-80857D83B24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FF5DD80-3127-CE3D-68C1-A94D4A7D4703}"/>
              </a:ext>
            </a:extLst>
          </p:cNvPr>
          <p:cNvSpPr>
            <a:spLocks noGrp="1"/>
          </p:cNvSpPr>
          <p:nvPr>
            <p:ph type="body" sz="quarter" idx="23"/>
          </p:nvPr>
        </p:nvSpPr>
        <p:spPr>
          <a:xfrm>
            <a:off x="784236" y="1595251"/>
            <a:ext cx="10620352" cy="4150522"/>
          </a:xfrm>
        </p:spPr>
        <p:txBody>
          <a:bodyPr/>
          <a:lstStyle/>
          <a:p>
            <a:pPr marR="0">
              <a:lnSpc>
                <a:spcPct val="100000"/>
              </a:lnSpc>
              <a:spcBef>
                <a:spcPts val="0"/>
              </a:spcBef>
              <a:spcAft>
                <a:spcPts val="0"/>
              </a:spcAft>
            </a:pPr>
            <a:r>
              <a:rPr lang="en-US" sz="4100" dirty="0"/>
              <a:t>Your boasting is not good. Don’t you know that a little leaven leavens the whole batch of dough? Clean out the old leaven so that you may be a new unleavened batch, as indeed you are. For Christ our Passover </a:t>
            </a:r>
          </a:p>
          <a:p>
            <a:pPr marR="0">
              <a:lnSpc>
                <a:spcPct val="100000"/>
              </a:lnSpc>
              <a:spcBef>
                <a:spcPts val="0"/>
              </a:spcBef>
              <a:spcAft>
                <a:spcPts val="0"/>
              </a:spcAft>
            </a:pPr>
            <a:r>
              <a:rPr lang="en-US" sz="4100" dirty="0"/>
              <a:t>lamb has been sacrificed. </a:t>
            </a:r>
            <a:r>
              <a:rPr lang="en-US" sz="4000" dirty="0">
                <a:solidFill>
                  <a:srgbClr val="CFBEB2"/>
                </a:solidFill>
              </a:rPr>
              <a:t>→</a:t>
            </a:r>
            <a:endParaRPr lang="en-US" sz="4100" dirty="0"/>
          </a:p>
          <a:p>
            <a:pPr marR="0">
              <a:lnSpc>
                <a:spcPct val="100000"/>
              </a:lnSpc>
              <a:spcBef>
                <a:spcPts val="0"/>
              </a:spcBef>
              <a:spcAft>
                <a:spcPts val="0"/>
              </a:spcAft>
            </a:pPr>
            <a:endParaRPr lang="en-US" sz="4100" dirty="0"/>
          </a:p>
        </p:txBody>
      </p:sp>
      <p:sp>
        <p:nvSpPr>
          <p:cNvPr id="2" name="Text Placeholder 2">
            <a:extLst>
              <a:ext uri="{FF2B5EF4-FFF2-40B4-BE49-F238E27FC236}">
                <a16:creationId xmlns:a16="http://schemas.microsoft.com/office/drawing/2014/main" id="{55D3B660-A229-4ACC-0A7E-626B1B37A21D}"/>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Corinthians 5:1-13</a:t>
            </a:r>
            <a:endParaRPr lang="en-US" dirty="0"/>
          </a:p>
        </p:txBody>
      </p:sp>
    </p:spTree>
    <p:extLst>
      <p:ext uri="{BB962C8B-B14F-4D97-AF65-F5344CB8AC3E}">
        <p14:creationId xmlns:p14="http://schemas.microsoft.com/office/powerpoint/2010/main" val="2856091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CF984-354F-6466-68D8-DB9A260D175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73B4721-49BE-7FB2-B708-36CCE023B642}"/>
              </a:ext>
            </a:extLst>
          </p:cNvPr>
          <p:cNvSpPr>
            <a:spLocks noGrp="1"/>
          </p:cNvSpPr>
          <p:nvPr>
            <p:ph type="body" sz="quarter" idx="23"/>
          </p:nvPr>
        </p:nvSpPr>
        <p:spPr>
          <a:xfrm>
            <a:off x="784236" y="1828800"/>
            <a:ext cx="10620352" cy="4150522"/>
          </a:xfrm>
        </p:spPr>
        <p:txBody>
          <a:bodyPr/>
          <a:lstStyle/>
          <a:p>
            <a:pPr>
              <a:lnSpc>
                <a:spcPct val="100000"/>
              </a:lnSpc>
              <a:spcAft>
                <a:spcPts val="0"/>
              </a:spcAft>
            </a:pPr>
            <a:r>
              <a:rPr lang="en-US" sz="4100" dirty="0"/>
              <a:t>Therefore, let us observe the feast, not with old leaven or with the leaven of malice and evil, but with the unleavened bread of sincerity and truth. I wrote to you in a letter not to associate with sexually immoral people. </a:t>
            </a:r>
            <a:r>
              <a:rPr lang="en-US" sz="4000" dirty="0">
                <a:solidFill>
                  <a:srgbClr val="CFBEB2"/>
                </a:solidFill>
              </a:rPr>
              <a:t>→</a:t>
            </a:r>
            <a:endParaRPr lang="en-US" sz="4100" dirty="0"/>
          </a:p>
          <a:p>
            <a:pPr marR="0">
              <a:lnSpc>
                <a:spcPct val="100000"/>
              </a:lnSpc>
              <a:spcBef>
                <a:spcPts val="0"/>
              </a:spcBef>
              <a:spcAft>
                <a:spcPts val="0"/>
              </a:spcAft>
            </a:pPr>
            <a:endParaRPr lang="en-US" sz="4100" dirty="0"/>
          </a:p>
        </p:txBody>
      </p:sp>
      <p:sp>
        <p:nvSpPr>
          <p:cNvPr id="2" name="Text Placeholder 2">
            <a:extLst>
              <a:ext uri="{FF2B5EF4-FFF2-40B4-BE49-F238E27FC236}">
                <a16:creationId xmlns:a16="http://schemas.microsoft.com/office/drawing/2014/main" id="{D703DE8D-CE24-5995-DACB-6D0BB6FAC453}"/>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Corinthians 5:1-13</a:t>
            </a:r>
            <a:endParaRPr lang="en-US" dirty="0"/>
          </a:p>
        </p:txBody>
      </p:sp>
    </p:spTree>
    <p:extLst>
      <p:ext uri="{BB962C8B-B14F-4D97-AF65-F5344CB8AC3E}">
        <p14:creationId xmlns:p14="http://schemas.microsoft.com/office/powerpoint/2010/main" val="561670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18471-4AA1-6EB0-215A-0551616497D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5EF3205-D992-2B7C-DAFF-8A4FF0423850}"/>
              </a:ext>
            </a:extLst>
          </p:cNvPr>
          <p:cNvSpPr>
            <a:spLocks noGrp="1"/>
          </p:cNvSpPr>
          <p:nvPr>
            <p:ph type="body" sz="quarter" idx="23"/>
          </p:nvPr>
        </p:nvSpPr>
        <p:spPr>
          <a:xfrm>
            <a:off x="800579" y="1353739"/>
            <a:ext cx="10620352" cy="4150522"/>
          </a:xfrm>
        </p:spPr>
        <p:txBody>
          <a:bodyPr/>
          <a:lstStyle/>
          <a:p>
            <a:pPr>
              <a:lnSpc>
                <a:spcPct val="100000"/>
              </a:lnSpc>
              <a:spcAft>
                <a:spcPts val="0"/>
              </a:spcAft>
            </a:pPr>
            <a:r>
              <a:rPr lang="en-US" sz="4100" dirty="0"/>
              <a:t>I did not mean the immoral people of this world or the greedy and swindlers or idolaters; otherwise you would have to leave the world. But actually, I wrote you not to associate with anyone who claims to be a brother or sister and is sexually immoral or greedy, an idolater or verbally abusive, a drunkard or a swindler. Do not even eat with such a person. </a:t>
            </a:r>
            <a:r>
              <a:rPr lang="en-US" sz="4000" dirty="0">
                <a:solidFill>
                  <a:srgbClr val="CFBEB2"/>
                </a:solidFill>
              </a:rPr>
              <a:t>→</a:t>
            </a:r>
            <a:endParaRPr lang="en-US" sz="4100" dirty="0"/>
          </a:p>
          <a:p>
            <a:pPr marR="0">
              <a:lnSpc>
                <a:spcPct val="100000"/>
              </a:lnSpc>
              <a:spcBef>
                <a:spcPts val="0"/>
              </a:spcBef>
              <a:spcAft>
                <a:spcPts val="0"/>
              </a:spcAft>
            </a:pPr>
            <a:endParaRPr lang="en-US" sz="4100" dirty="0"/>
          </a:p>
        </p:txBody>
      </p:sp>
      <p:sp>
        <p:nvSpPr>
          <p:cNvPr id="2" name="Text Placeholder 2">
            <a:extLst>
              <a:ext uri="{FF2B5EF4-FFF2-40B4-BE49-F238E27FC236}">
                <a16:creationId xmlns:a16="http://schemas.microsoft.com/office/drawing/2014/main" id="{1803183C-74F6-DA97-71FF-4B9280FEFF3D}"/>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Corinthians 5:1-13</a:t>
            </a:r>
            <a:endParaRPr lang="en-US" dirty="0"/>
          </a:p>
        </p:txBody>
      </p:sp>
    </p:spTree>
    <p:extLst>
      <p:ext uri="{BB962C8B-B14F-4D97-AF65-F5344CB8AC3E}">
        <p14:creationId xmlns:p14="http://schemas.microsoft.com/office/powerpoint/2010/main" val="1961857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F16C1-E4B8-FF5F-3964-6689F7AE56D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A3F2171-EF95-BD1B-66B7-80CBFDE3188B}"/>
              </a:ext>
            </a:extLst>
          </p:cNvPr>
          <p:cNvSpPr>
            <a:spLocks noGrp="1"/>
          </p:cNvSpPr>
          <p:nvPr>
            <p:ph type="body" sz="quarter" idx="23"/>
          </p:nvPr>
        </p:nvSpPr>
        <p:spPr>
          <a:xfrm>
            <a:off x="784236" y="1595251"/>
            <a:ext cx="10620352" cy="4150522"/>
          </a:xfrm>
        </p:spPr>
        <p:txBody>
          <a:bodyPr/>
          <a:lstStyle/>
          <a:p>
            <a:pPr marR="0">
              <a:lnSpc>
                <a:spcPct val="100000"/>
              </a:lnSpc>
              <a:spcBef>
                <a:spcPts val="0"/>
              </a:spcBef>
              <a:spcAft>
                <a:spcPts val="0"/>
              </a:spcAft>
            </a:pPr>
            <a:r>
              <a:rPr lang="en-US" sz="4100" dirty="0"/>
              <a:t>For what business is it of mine to judge outsiders? Don’t you judge those who are inside? God judges outsiders. Remove the evil person from among you.”</a:t>
            </a:r>
          </a:p>
        </p:txBody>
      </p:sp>
      <p:sp>
        <p:nvSpPr>
          <p:cNvPr id="2" name="Text Placeholder 2">
            <a:extLst>
              <a:ext uri="{FF2B5EF4-FFF2-40B4-BE49-F238E27FC236}">
                <a16:creationId xmlns:a16="http://schemas.microsoft.com/office/drawing/2014/main" id="{225EC89A-D4CC-9F4D-20D1-73BCD69D067D}"/>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Corinthians 5:1-13</a:t>
            </a:r>
            <a:endParaRPr lang="en-US" dirty="0"/>
          </a:p>
        </p:txBody>
      </p:sp>
    </p:spTree>
    <p:extLst>
      <p:ext uri="{BB962C8B-B14F-4D97-AF65-F5344CB8AC3E}">
        <p14:creationId xmlns:p14="http://schemas.microsoft.com/office/powerpoint/2010/main" val="1985165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Have you ever experienced someone in your school, sports team, or workplace “going rogue” and it negatively impacting the performance of the rest of the team? </a:t>
            </a:r>
          </a:p>
        </p:txBody>
      </p:sp>
    </p:spTree>
    <p:extLst>
      <p:ext uri="{BB962C8B-B14F-4D97-AF65-F5344CB8AC3E}">
        <p14:creationId xmlns:p14="http://schemas.microsoft.com/office/powerpoint/2010/main" val="2555783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C4AB0-5E08-7877-20D3-F4F6CB6D68C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94BF022-3CD4-BDF2-EAE8-1802E142DF2F}"/>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3CCD8CB8-8FC2-594A-3AF7-254A95622E5C}"/>
              </a:ext>
            </a:extLst>
          </p:cNvPr>
          <p:cNvSpPr>
            <a:spLocks noGrp="1"/>
          </p:cNvSpPr>
          <p:nvPr>
            <p:ph type="body" sz="quarter" idx="19"/>
          </p:nvPr>
        </p:nvSpPr>
        <p:spPr>
          <a:xfrm>
            <a:off x="4037013" y="381000"/>
            <a:ext cx="7391399" cy="5943600"/>
          </a:xfrm>
        </p:spPr>
        <p:txBody>
          <a:bodyPr anchor="ctr"/>
          <a:lstStyle/>
          <a:p>
            <a:r>
              <a:rPr lang="en-US" sz="4400" b="1" dirty="0"/>
              <a:t>Why do you think </a:t>
            </a:r>
          </a:p>
          <a:p>
            <a:r>
              <a:rPr lang="en-US" sz="4400" b="1" dirty="0"/>
              <a:t>Paul called the church to deal so harshly with the sin in Corinth? What would be at risk if they continued to do nothing?</a:t>
            </a:r>
          </a:p>
        </p:txBody>
      </p:sp>
    </p:spTree>
    <p:extLst>
      <p:ext uri="{BB962C8B-B14F-4D97-AF65-F5344CB8AC3E}">
        <p14:creationId xmlns:p14="http://schemas.microsoft.com/office/powerpoint/2010/main" val="516815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400" b="1" dirty="0"/>
              <a:t>How does thoughtful church discipline benefit the offending person and the church as a whole?</a:t>
            </a:r>
          </a:p>
        </p:txBody>
      </p:sp>
    </p:spTree>
    <p:extLst>
      <p:ext uri="{BB962C8B-B14F-4D97-AF65-F5344CB8AC3E}">
        <p14:creationId xmlns:p14="http://schemas.microsoft.com/office/powerpoint/2010/main" val="1840241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84227" y="2514600"/>
            <a:ext cx="9820370" cy="3810000"/>
          </a:xfrm>
        </p:spPr>
        <p:txBody>
          <a:bodyPr/>
          <a:lstStyle/>
          <a:p>
            <a:pPr>
              <a:lnSpc>
                <a:spcPct val="100000"/>
              </a:lnSpc>
            </a:pPr>
            <a:r>
              <a:rPr lang="en-US" sz="4000" dirty="0"/>
              <a:t>What is church discipline? What is its place in the church today? </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a:xfrm>
            <a:off x="640696" y="1295400"/>
            <a:ext cx="10940118" cy="569122"/>
          </a:xfrm>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5B7B4F-FE3B-2C04-8AE5-859B60008CE5}"/>
              </a:ext>
            </a:extLst>
          </p:cNvPr>
          <p:cNvSpPr>
            <a:spLocks noGrp="1"/>
          </p:cNvSpPr>
          <p:nvPr>
            <p:ph type="body" sz="quarter" idx="22"/>
          </p:nvPr>
        </p:nvSpPr>
        <p:spPr>
          <a:xfrm>
            <a:off x="624352" y="726278"/>
            <a:ext cx="10940118" cy="1483522"/>
          </a:xfrm>
        </p:spPr>
        <p:txBody>
          <a:bodyPr/>
          <a:lstStyle/>
          <a:p>
            <a:r>
              <a:rPr lang="en-US" sz="4800" dirty="0">
                <a:solidFill>
                  <a:srgbClr val="867A72"/>
                </a:solidFill>
              </a:rPr>
              <a:t>GOSPEL FOCUS</a:t>
            </a:r>
          </a:p>
          <a:p>
            <a:pPr>
              <a:lnSpc>
                <a:spcPct val="100000"/>
              </a:lnSpc>
            </a:pPr>
            <a:r>
              <a:rPr lang="en-US" sz="3300" b="0" dirty="0">
                <a:solidFill>
                  <a:srgbClr val="867A72"/>
                </a:solidFill>
              </a:rPr>
              <a:t>lost and without hope before god.</a:t>
            </a:r>
            <a:endParaRPr lang="en-US" sz="3600" b="0" dirty="0">
              <a:solidFill>
                <a:srgbClr val="867A72"/>
              </a:solidFill>
            </a:endParaRPr>
          </a:p>
        </p:txBody>
      </p:sp>
      <p:sp>
        <p:nvSpPr>
          <p:cNvPr id="2" name="Text Placeholder 3">
            <a:extLst>
              <a:ext uri="{FF2B5EF4-FFF2-40B4-BE49-F238E27FC236}">
                <a16:creationId xmlns:a16="http://schemas.microsoft.com/office/drawing/2014/main" id="{B26A58BC-C2DD-9A80-B70C-F163406B67EC}"/>
              </a:ext>
            </a:extLst>
          </p:cNvPr>
          <p:cNvSpPr>
            <a:spLocks noGrp="1"/>
          </p:cNvSpPr>
          <p:nvPr>
            <p:ph type="body" sz="quarter" idx="23"/>
          </p:nvPr>
        </p:nvSpPr>
        <p:spPr>
          <a:xfrm>
            <a:off x="624353" y="2057400"/>
            <a:ext cx="10940117" cy="3581400"/>
          </a:xfrm>
        </p:spPr>
        <p:txBody>
          <a:bodyPr/>
          <a:lstStyle/>
          <a:p>
            <a:pPr>
              <a:lnSpc>
                <a:spcPct val="112000"/>
              </a:lnSpc>
              <a:spcAft>
                <a:spcPts val="0"/>
              </a:spcAft>
            </a:pPr>
            <a:r>
              <a:rPr lang="en-US" sz="3500" dirty="0"/>
              <a:t>Long before we knew we needed it, God saw our spiritual condition: We were sinful, lost, and without hope. He sent Jesus, who knew no sin, to take the punishment that our sin deserves. Christ reconciled us to God, and now we have the ministry of reconciliation: helping others to hear, know, and respond to His love.</a:t>
            </a:r>
            <a:r>
              <a:rPr lang="en-US" sz="3500" dirty="0">
                <a:solidFill>
                  <a:srgbClr val="CFBEB2"/>
                </a:solidFill>
              </a:rPr>
              <a:t>→</a:t>
            </a:r>
            <a:endParaRPr lang="en-US" sz="3500" dirty="0"/>
          </a:p>
        </p:txBody>
      </p:sp>
    </p:spTree>
    <p:extLst>
      <p:ext uri="{BB962C8B-B14F-4D97-AF65-F5344CB8AC3E}">
        <p14:creationId xmlns:p14="http://schemas.microsoft.com/office/powerpoint/2010/main" val="220902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B3717-0408-02EF-530A-4CDB686A5FB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BC410CD-F393-38BD-2801-2CEF5A466929}"/>
              </a:ext>
            </a:extLst>
          </p:cNvPr>
          <p:cNvSpPr>
            <a:spLocks noGrp="1"/>
          </p:cNvSpPr>
          <p:nvPr>
            <p:ph type="body" sz="quarter" idx="22"/>
          </p:nvPr>
        </p:nvSpPr>
        <p:spPr>
          <a:xfrm>
            <a:off x="624352" y="726278"/>
            <a:ext cx="10940118" cy="1483522"/>
          </a:xfrm>
        </p:spPr>
        <p:txBody>
          <a:bodyPr/>
          <a:lstStyle/>
          <a:p>
            <a:r>
              <a:rPr lang="en-US" sz="4800" dirty="0">
                <a:solidFill>
                  <a:srgbClr val="867A72"/>
                </a:solidFill>
              </a:rPr>
              <a:t>GOSPEL FOCUS</a:t>
            </a:r>
          </a:p>
          <a:p>
            <a:pPr>
              <a:lnSpc>
                <a:spcPct val="100000"/>
              </a:lnSpc>
            </a:pPr>
            <a:r>
              <a:rPr lang="en-US" sz="3300" b="0" dirty="0">
                <a:solidFill>
                  <a:srgbClr val="867A72"/>
                </a:solidFill>
              </a:rPr>
              <a:t>lost and without hope before god.</a:t>
            </a:r>
            <a:endParaRPr lang="en-US" sz="3600" b="0" dirty="0">
              <a:solidFill>
                <a:srgbClr val="867A72"/>
              </a:solidFill>
            </a:endParaRPr>
          </a:p>
        </p:txBody>
      </p:sp>
      <p:sp>
        <p:nvSpPr>
          <p:cNvPr id="2" name="Text Placeholder 3">
            <a:extLst>
              <a:ext uri="{FF2B5EF4-FFF2-40B4-BE49-F238E27FC236}">
                <a16:creationId xmlns:a16="http://schemas.microsoft.com/office/drawing/2014/main" id="{ED21DCC1-EC2B-F531-C4EB-B97273120F8D}"/>
              </a:ext>
            </a:extLst>
          </p:cNvPr>
          <p:cNvSpPr>
            <a:spLocks noGrp="1"/>
          </p:cNvSpPr>
          <p:nvPr>
            <p:ph type="body" sz="quarter" idx="23"/>
          </p:nvPr>
        </p:nvSpPr>
        <p:spPr>
          <a:xfrm>
            <a:off x="624353" y="2145565"/>
            <a:ext cx="10940117" cy="2959835"/>
          </a:xfrm>
        </p:spPr>
        <p:txBody>
          <a:bodyPr/>
          <a:lstStyle/>
          <a:p>
            <a:pPr>
              <a:lnSpc>
                <a:spcPct val="112000"/>
              </a:lnSpc>
              <a:spcAft>
                <a:spcPts val="0"/>
              </a:spcAft>
            </a:pPr>
            <a:r>
              <a:rPr lang="en-US" sz="3500" dirty="0"/>
              <a:t>“Everything is from God, who has reconciled us to himself through Christ and has given us the ministry of reconciliation. That is, in Christ, God was reconciling the world to himself, not counting their trespasses against them, and he has committed the message of reconciliation to us.” </a:t>
            </a:r>
            <a:r>
              <a:rPr lang="en-US" sz="3500" b="1" dirty="0"/>
              <a:t>2 Corinthians 5:18-19</a:t>
            </a:r>
          </a:p>
        </p:txBody>
      </p:sp>
    </p:spTree>
    <p:extLst>
      <p:ext uri="{BB962C8B-B14F-4D97-AF65-F5344CB8AC3E}">
        <p14:creationId xmlns:p14="http://schemas.microsoft.com/office/powerpoint/2010/main" val="466575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381000"/>
            <a:ext cx="7888504" cy="6019800"/>
          </a:xfrm>
        </p:spPr>
        <p:txBody>
          <a:bodyPr anchor="ctr"/>
          <a:lstStyle/>
          <a:p>
            <a:pPr>
              <a:lnSpc>
                <a:spcPct val="100000"/>
              </a:lnSpc>
            </a:pPr>
            <a:r>
              <a:rPr lang="en-US" sz="4200" b="1" dirty="0"/>
              <a:t>How did today’s discussion help you think about </a:t>
            </a:r>
          </a:p>
          <a:p>
            <a:pPr>
              <a:lnSpc>
                <a:spcPct val="100000"/>
              </a:lnSpc>
            </a:pPr>
            <a:r>
              <a:rPr lang="en-US" sz="4200" b="1" dirty="0"/>
              <a:t>God’s discipline in a new way?</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46746-81FC-D3A3-7DD9-17971C9C446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5D88124-A4E9-77C8-8704-C13B096F0FFE}"/>
              </a:ext>
            </a:extLst>
          </p:cNvPr>
          <p:cNvSpPr>
            <a:spLocks noGrp="1"/>
          </p:cNvSpPr>
          <p:nvPr>
            <p:ph type="body" sz="quarter" idx="19"/>
          </p:nvPr>
        </p:nvSpPr>
        <p:spPr>
          <a:xfrm>
            <a:off x="531812" y="457200"/>
            <a:ext cx="7888504" cy="5943600"/>
          </a:xfrm>
        </p:spPr>
        <p:txBody>
          <a:bodyPr anchor="ctr"/>
          <a:lstStyle/>
          <a:p>
            <a:pPr>
              <a:lnSpc>
                <a:spcPct val="100000"/>
              </a:lnSpc>
            </a:pPr>
            <a:r>
              <a:rPr lang="en-US" sz="4200" b="1" dirty="0"/>
              <a:t>How have you been challenged to address conflict in personal, private, and prompt ways?</a:t>
            </a:r>
          </a:p>
        </p:txBody>
      </p:sp>
      <p:sp>
        <p:nvSpPr>
          <p:cNvPr id="5" name="Title 4">
            <a:extLst>
              <a:ext uri="{FF2B5EF4-FFF2-40B4-BE49-F238E27FC236}">
                <a16:creationId xmlns:a16="http://schemas.microsoft.com/office/drawing/2014/main" id="{F4AD6D44-D77C-5854-71B5-53EB99325744}"/>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305121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457200"/>
            <a:ext cx="7659904" cy="5943599"/>
          </a:xfrm>
        </p:spPr>
        <p:txBody>
          <a:bodyPr anchor="ctr"/>
          <a:lstStyle/>
          <a:p>
            <a:pPr>
              <a:lnSpc>
                <a:spcPct val="100000"/>
              </a:lnSpc>
            </a:pPr>
            <a:r>
              <a:rPr lang="en-US" sz="3900" b="1" dirty="0"/>
              <a:t>Why are accepting discipline, managing conflict, and addressing sin so vital in the lives of believers and in the church? What makes us reluctant to engage with one another in this way? </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113212" y="457200"/>
            <a:ext cx="7315200" cy="5943600"/>
          </a:xfrm>
        </p:spPr>
        <p:txBody>
          <a:bodyPr anchor="ctr"/>
          <a:lstStyle/>
          <a:p>
            <a:pPr>
              <a:lnSpc>
                <a:spcPct val="100000"/>
              </a:lnSpc>
            </a:pPr>
            <a:r>
              <a:rPr lang="en-US" sz="3900" b="1" dirty="0"/>
              <a:t>God has called us not </a:t>
            </a:r>
          </a:p>
          <a:p>
            <a:pPr>
              <a:lnSpc>
                <a:spcPct val="100000"/>
              </a:lnSpc>
            </a:pPr>
            <a:r>
              <a:rPr lang="en-US" sz="3900" b="1" dirty="0"/>
              <a:t>to ignore conflict and sin in the church but to address it in the way He has given. How can managing conflict well help us grow in Christ’s love and unity?</a:t>
            </a:r>
          </a:p>
        </p:txBody>
      </p:sp>
    </p:spTree>
    <p:extLst>
      <p:ext uri="{BB962C8B-B14F-4D97-AF65-F5344CB8AC3E}">
        <p14:creationId xmlns:p14="http://schemas.microsoft.com/office/powerpoint/2010/main" val="244766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4037012" y="457200"/>
            <a:ext cx="7391399"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600" b="1" dirty="0"/>
              <a:t>What comes to mind when you hear the word discipline? What are some ways misuses of discipline in our lives or culture might have tainted our understanding of church discipline?</a:t>
            </a:r>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762000"/>
            <a:ext cx="12188825" cy="4419600"/>
          </a:xfrm>
        </p:spPr>
        <p:txBody>
          <a:bodyPr anchor="b">
            <a:noAutofit/>
          </a:bodyPr>
          <a:lstStyle/>
          <a:p>
            <a:pPr marR="0">
              <a:lnSpc>
                <a:spcPct val="150000"/>
              </a:lnSpc>
              <a:spcBef>
                <a:spcPts val="0"/>
              </a:spcBef>
              <a:spcAft>
                <a:spcPts val="0"/>
              </a:spcAft>
            </a:pPr>
            <a:r>
              <a:rPr lang="en-US" sz="4900" dirty="0"/>
              <a:t>1. THE </a:t>
            </a:r>
            <a:r>
              <a:rPr lang="en-US" sz="4900" u="sng" dirty="0"/>
              <a:t>AUTHOR</a:t>
            </a:r>
            <a:r>
              <a:rPr lang="en-US" sz="4900" dirty="0"/>
              <a:t> OF DISCIPLINE </a:t>
            </a:r>
            <a:br>
              <a:rPr lang="en-US" sz="4900" dirty="0"/>
            </a:br>
            <a:r>
              <a:rPr lang="en-US" sz="4900" dirty="0"/>
              <a:t>IS </a:t>
            </a:r>
            <a:r>
              <a:rPr lang="en-US" sz="4900" u="sng" dirty="0"/>
              <a:t>GOD</a:t>
            </a:r>
            <a:r>
              <a:rPr lang="en-US" sz="4900" dirty="0"/>
              <a:t>.</a:t>
            </a:r>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404030" y="2209800"/>
            <a:ext cx="11380764" cy="3430184"/>
          </a:xfrm>
        </p:spPr>
        <p:txBody>
          <a:bodyPr/>
          <a:lstStyle/>
          <a:p>
            <a:pPr marR="0">
              <a:lnSpc>
                <a:spcPct val="100000"/>
              </a:lnSpc>
              <a:spcBef>
                <a:spcPts val="0"/>
              </a:spcBef>
              <a:spcAft>
                <a:spcPts val="0"/>
              </a:spcAft>
            </a:pPr>
            <a:r>
              <a:rPr lang="en-US" sz="4000" dirty="0"/>
              <a:t>“My son, do not take the Lord’s </a:t>
            </a:r>
          </a:p>
          <a:p>
            <a:pPr marR="0">
              <a:lnSpc>
                <a:spcPct val="100000"/>
              </a:lnSpc>
              <a:spcBef>
                <a:spcPts val="0"/>
              </a:spcBef>
              <a:spcAft>
                <a:spcPts val="0"/>
              </a:spcAft>
            </a:pPr>
            <a:r>
              <a:rPr lang="en-US" sz="4000" dirty="0"/>
              <a:t>discipline lightly or lose heart when you are reproved by him, for the Lord disciplines the one he loves and punishes every son he receives. </a:t>
            </a:r>
            <a:r>
              <a:rPr lang="en-US" sz="4000" dirty="0">
                <a:solidFill>
                  <a:srgbClr val="CFBEB2"/>
                </a:solidFill>
              </a:rPr>
              <a:t>→</a:t>
            </a:r>
            <a:endParaRPr lang="en-US" sz="4000" dirty="0"/>
          </a:p>
          <a:p>
            <a:pPr marR="0">
              <a:lnSpc>
                <a:spcPct val="100000"/>
              </a:lnSpc>
              <a:spcBef>
                <a:spcPts val="0"/>
              </a:spcBef>
              <a:spcAft>
                <a:spcPts val="0"/>
              </a:spcAft>
            </a:pPr>
            <a:endParaRPr lang="en-US" sz="4000" dirty="0"/>
          </a:p>
          <a:p>
            <a:pPr marR="0">
              <a:lnSpc>
                <a:spcPct val="100000"/>
              </a:lnSpc>
              <a:spcBef>
                <a:spcPts val="0"/>
              </a:spcBef>
              <a:spcAft>
                <a:spcPts val="0"/>
              </a:spcAft>
            </a:pPr>
            <a:endParaRPr lang="en-US" sz="40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Hebrews 12:5-13</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C8E27-8161-C090-4E16-D7DF4A86683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8C65BAA-74E3-2D97-3502-2DD1B099C77D}"/>
              </a:ext>
            </a:extLst>
          </p:cNvPr>
          <p:cNvSpPr>
            <a:spLocks noGrp="1"/>
          </p:cNvSpPr>
          <p:nvPr>
            <p:ph type="body" sz="quarter" idx="23"/>
          </p:nvPr>
        </p:nvSpPr>
        <p:spPr>
          <a:xfrm>
            <a:off x="808061" y="1713908"/>
            <a:ext cx="10605388" cy="3430184"/>
          </a:xfrm>
        </p:spPr>
        <p:txBody>
          <a:bodyPr/>
          <a:lstStyle/>
          <a:p>
            <a:pPr marR="0">
              <a:lnSpc>
                <a:spcPct val="100000"/>
              </a:lnSpc>
              <a:spcBef>
                <a:spcPts val="0"/>
              </a:spcBef>
              <a:spcAft>
                <a:spcPts val="0"/>
              </a:spcAft>
            </a:pPr>
            <a:r>
              <a:rPr lang="en-US" sz="4000" dirty="0"/>
              <a:t>Endure suffering as discipline: God is dealing with you as sons. For what son is there that a father does not discipline? But if you are without discipline—which all receive—then you are illegitimate children and not sons. Furthermore, we had human fathers discipline us, and we respected them. </a:t>
            </a:r>
            <a:r>
              <a:rPr lang="en-US" sz="4000" dirty="0">
                <a:solidFill>
                  <a:srgbClr val="CFBEB2"/>
                </a:solidFill>
              </a:rPr>
              <a:t>→</a:t>
            </a:r>
            <a:endParaRPr lang="en-US" sz="4000" dirty="0"/>
          </a:p>
          <a:p>
            <a:pPr marR="0">
              <a:lnSpc>
                <a:spcPct val="100000"/>
              </a:lnSpc>
              <a:spcBef>
                <a:spcPts val="0"/>
              </a:spcBef>
              <a:spcAft>
                <a:spcPts val="0"/>
              </a:spcAft>
            </a:pPr>
            <a:endParaRPr lang="en-US" sz="4000" dirty="0"/>
          </a:p>
          <a:p>
            <a:pPr marR="0">
              <a:lnSpc>
                <a:spcPct val="100000"/>
              </a:lnSpc>
              <a:spcBef>
                <a:spcPts val="0"/>
              </a:spcBef>
              <a:spcAft>
                <a:spcPts val="0"/>
              </a:spcAft>
            </a:pPr>
            <a:endParaRPr lang="en-US" sz="4000" dirty="0"/>
          </a:p>
        </p:txBody>
      </p:sp>
      <p:sp>
        <p:nvSpPr>
          <p:cNvPr id="2" name="Text Placeholder 2">
            <a:extLst>
              <a:ext uri="{FF2B5EF4-FFF2-40B4-BE49-F238E27FC236}">
                <a16:creationId xmlns:a16="http://schemas.microsoft.com/office/drawing/2014/main" id="{43F1E558-AFFF-F897-78DC-5F38D7F722C0}"/>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Hebrews 12:5-13</a:t>
            </a:r>
            <a:endParaRPr lang="en-US" dirty="0"/>
          </a:p>
        </p:txBody>
      </p:sp>
    </p:spTree>
    <p:extLst>
      <p:ext uri="{BB962C8B-B14F-4D97-AF65-F5344CB8AC3E}">
        <p14:creationId xmlns:p14="http://schemas.microsoft.com/office/powerpoint/2010/main" val="93158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93E6D-4178-67BC-E8B6-35072E6F687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5AF73AC-81A7-7DD1-61F3-AB05CE031C63}"/>
              </a:ext>
            </a:extLst>
          </p:cNvPr>
          <p:cNvSpPr>
            <a:spLocks noGrp="1"/>
          </p:cNvSpPr>
          <p:nvPr>
            <p:ph type="body" sz="quarter" idx="23"/>
          </p:nvPr>
        </p:nvSpPr>
        <p:spPr>
          <a:xfrm>
            <a:off x="808061" y="1713908"/>
            <a:ext cx="10605388" cy="3430184"/>
          </a:xfrm>
        </p:spPr>
        <p:txBody>
          <a:bodyPr/>
          <a:lstStyle/>
          <a:p>
            <a:pPr marR="0">
              <a:lnSpc>
                <a:spcPct val="100000"/>
              </a:lnSpc>
              <a:spcBef>
                <a:spcPts val="0"/>
              </a:spcBef>
              <a:spcAft>
                <a:spcPts val="0"/>
              </a:spcAft>
            </a:pPr>
            <a:r>
              <a:rPr lang="en-US" sz="4000" dirty="0"/>
              <a:t>Shouldn’t we submit even more to the Father of spirits and live? For they disciplined us for a short time based on what seemed good to them, but he does it for our benefit, so that we can share his holiness. No discipline seems enjoyable at the time, but painful. </a:t>
            </a:r>
            <a:r>
              <a:rPr lang="en-US" sz="4000" dirty="0">
                <a:solidFill>
                  <a:srgbClr val="CFBEB2"/>
                </a:solidFill>
              </a:rPr>
              <a:t>→</a:t>
            </a:r>
            <a:endParaRPr lang="en-US" sz="4000" dirty="0"/>
          </a:p>
          <a:p>
            <a:pPr marR="0">
              <a:lnSpc>
                <a:spcPct val="100000"/>
              </a:lnSpc>
              <a:spcBef>
                <a:spcPts val="0"/>
              </a:spcBef>
              <a:spcAft>
                <a:spcPts val="0"/>
              </a:spcAft>
            </a:pPr>
            <a:endParaRPr lang="en-US" sz="4000" dirty="0"/>
          </a:p>
          <a:p>
            <a:pPr marR="0">
              <a:lnSpc>
                <a:spcPct val="100000"/>
              </a:lnSpc>
              <a:spcBef>
                <a:spcPts val="0"/>
              </a:spcBef>
              <a:spcAft>
                <a:spcPts val="0"/>
              </a:spcAft>
            </a:pPr>
            <a:endParaRPr lang="en-US" sz="4000" dirty="0"/>
          </a:p>
        </p:txBody>
      </p:sp>
      <p:sp>
        <p:nvSpPr>
          <p:cNvPr id="2" name="Text Placeholder 2">
            <a:extLst>
              <a:ext uri="{FF2B5EF4-FFF2-40B4-BE49-F238E27FC236}">
                <a16:creationId xmlns:a16="http://schemas.microsoft.com/office/drawing/2014/main" id="{D41F4C79-5B95-AEDA-2DFB-1C4FE8507302}"/>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Hebrews 12:5-13</a:t>
            </a:r>
            <a:endParaRPr lang="en-US" dirty="0"/>
          </a:p>
        </p:txBody>
      </p:sp>
    </p:spTree>
    <p:extLst>
      <p:ext uri="{BB962C8B-B14F-4D97-AF65-F5344CB8AC3E}">
        <p14:creationId xmlns:p14="http://schemas.microsoft.com/office/powerpoint/2010/main" val="2452723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BDA55-9988-9EF8-58AA-523E44B95E8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7BB1CB5-3491-2517-B96C-8204C38E7BBC}"/>
              </a:ext>
            </a:extLst>
          </p:cNvPr>
          <p:cNvSpPr>
            <a:spLocks noGrp="1"/>
          </p:cNvSpPr>
          <p:nvPr>
            <p:ph type="body" sz="quarter" idx="23"/>
          </p:nvPr>
        </p:nvSpPr>
        <p:spPr>
          <a:xfrm>
            <a:off x="791718" y="1981200"/>
            <a:ext cx="10605388" cy="3430184"/>
          </a:xfrm>
        </p:spPr>
        <p:txBody>
          <a:bodyPr/>
          <a:lstStyle/>
          <a:p>
            <a:pPr>
              <a:lnSpc>
                <a:spcPct val="100000"/>
              </a:lnSpc>
              <a:spcAft>
                <a:spcPts val="0"/>
              </a:spcAft>
            </a:pPr>
            <a:r>
              <a:rPr lang="en-US" sz="4000" dirty="0"/>
              <a:t>Later on, however, it yields the peaceful fruit of righteousness to those who have been trained by it. Therefore, strengthen your tired hands and weakened knees, and make straight paths for your feet, so that what is lame may not be dislocated but healed instead.”</a:t>
            </a:r>
          </a:p>
          <a:p>
            <a:pPr marR="0">
              <a:lnSpc>
                <a:spcPct val="100000"/>
              </a:lnSpc>
              <a:spcBef>
                <a:spcPts val="0"/>
              </a:spcBef>
              <a:spcAft>
                <a:spcPts val="0"/>
              </a:spcAft>
            </a:pPr>
            <a:endParaRPr lang="en-US" sz="4000" dirty="0"/>
          </a:p>
          <a:p>
            <a:pPr marR="0">
              <a:lnSpc>
                <a:spcPct val="100000"/>
              </a:lnSpc>
              <a:spcBef>
                <a:spcPts val="0"/>
              </a:spcBef>
              <a:spcAft>
                <a:spcPts val="0"/>
              </a:spcAft>
            </a:pPr>
            <a:endParaRPr lang="en-US" sz="4000" dirty="0"/>
          </a:p>
        </p:txBody>
      </p:sp>
      <p:sp>
        <p:nvSpPr>
          <p:cNvPr id="2" name="Text Placeholder 2">
            <a:extLst>
              <a:ext uri="{FF2B5EF4-FFF2-40B4-BE49-F238E27FC236}">
                <a16:creationId xmlns:a16="http://schemas.microsoft.com/office/drawing/2014/main" id="{1F00107D-C578-A476-864F-8C7BF356F2D0}"/>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Hebrews 12:5-13</a:t>
            </a:r>
            <a:endParaRPr lang="en-US" dirty="0"/>
          </a:p>
        </p:txBody>
      </p:sp>
    </p:spTree>
    <p:extLst>
      <p:ext uri="{BB962C8B-B14F-4D97-AF65-F5344CB8AC3E}">
        <p14:creationId xmlns:p14="http://schemas.microsoft.com/office/powerpoint/2010/main" val="2012565236"/>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77094627AF1147A308E96CD6855572" ma:contentTypeVersion="10" ma:contentTypeDescription="Create a new document." ma:contentTypeScope="" ma:versionID="ada3381c3a127ae4594a5bf37dba1ea2">
  <xsd:schema xmlns:xsd="http://www.w3.org/2001/XMLSchema" xmlns:xs="http://www.w3.org/2001/XMLSchema" xmlns:p="http://schemas.microsoft.com/office/2006/metadata/properties" xmlns:ns2="f4b65c1a-daac-4fd9-ba72-b6c84fe15ed4" xmlns:ns3="bda85dd2-6cbf-49e9-8f64-78faf376eb43" targetNamespace="http://schemas.microsoft.com/office/2006/metadata/properties" ma:root="true" ma:fieldsID="89492a26950851a8e4125bf710f3cfc2" ns2:_="" ns3:_="">
    <xsd:import namespace="f4b65c1a-daac-4fd9-ba72-b6c84fe15ed4"/>
    <xsd:import namespace="bda85dd2-6cbf-49e9-8f64-78faf376eb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65c1a-daac-4fd9-ba72-b6c84fe15e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a85dd2-6cbf-49e9-8f64-78faf376eb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2.xml><?xml version="1.0" encoding="utf-8"?>
<ds:datastoreItem xmlns:ds="http://schemas.openxmlformats.org/officeDocument/2006/customXml" ds:itemID="{FFA39874-2D72-42D4-816B-22F0777971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b65c1a-daac-4fd9-ba72-b6c84fe15ed4"/>
    <ds:schemaRef ds:uri="bda85dd2-6cbf-49e9-8f64-78faf376e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253339-64B8-4F01-9860-5B5097E99386}">
  <ds:schemaRefs>
    <ds:schemaRef ds:uri="http://www.w3.org/XML/1998/namespace"/>
    <ds:schemaRef ds:uri="http://purl.org/dc/dcmitype/"/>
    <ds:schemaRef ds:uri="http://purl.org/dc/elements/1.1/"/>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bda85dd2-6cbf-49e9-8f64-78faf376eb43"/>
    <ds:schemaRef ds:uri="f4b65c1a-daac-4fd9-ba72-b6c84fe15ed4"/>
    <ds:schemaRef ds:uri="http://schemas.microsoft.com/office/2006/metadata/properties"/>
  </ds:schemaRefs>
</ds:datastoreItem>
</file>

<file path=docMetadata/LabelInfo.xml><?xml version="1.0" encoding="utf-8"?>
<clbl:labelList xmlns:clbl="http://schemas.microsoft.com/office/2020/mipLabelMetadata">
  <clbl:label id="{7cf2f54b-1110-4fd9-ac98-f4e3d04490c8}" enabled="0" method="" siteId="{7cf2f54b-1110-4fd9-ac98-f4e3d04490c8}" removed="1"/>
</clbl:labelList>
</file>

<file path=docProps/app.xml><?xml version="1.0" encoding="utf-8"?>
<Properties xmlns="http://schemas.openxmlformats.org/officeDocument/2006/extended-properties" xmlns:vt="http://schemas.openxmlformats.org/officeDocument/2006/docPropsVTypes">
  <Template/>
  <TotalTime>20007</TotalTime>
  <Words>1272</Words>
  <Application>Microsoft Office PowerPoint</Application>
  <PresentationFormat>Custom</PresentationFormat>
  <Paragraphs>91</Paragraphs>
  <Slides>35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HelveticaNeueLT Std Lt</vt:lpstr>
      <vt:lpstr>Montserrat Light</vt:lpstr>
      <vt:lpstr>Office Theme</vt:lpstr>
      <vt:lpstr>PowerPoint Presentation</vt:lpstr>
      <vt:lpstr>PowerPoint Presentation</vt:lpstr>
      <vt:lpstr>PowerPoint Presentation</vt:lpstr>
      <vt:lpstr>Discuss</vt:lpstr>
      <vt:lpstr>1. THE AUTHOR OF DISCIPLINE  IS GOD.</vt:lpstr>
      <vt:lpstr>PowerPoint Presentation</vt:lpstr>
      <vt:lpstr>PowerPoint Presentation</vt:lpstr>
      <vt:lpstr>PowerPoint Presentation</vt:lpstr>
      <vt:lpstr>PowerPoint Presentation</vt:lpstr>
      <vt:lpstr>Discuss</vt:lpstr>
      <vt:lpstr>Discuss</vt:lpstr>
      <vt:lpstr>Discuss</vt:lpstr>
      <vt:lpstr>2. THE HEART OF DISCIPLINE IS RECONCILIATION.</vt:lpstr>
      <vt:lpstr>PowerPoint Presentation</vt:lpstr>
      <vt:lpstr>PowerPoint Presentation</vt:lpstr>
      <vt:lpstr>Discuss</vt:lpstr>
      <vt:lpstr>Discuss</vt:lpstr>
      <vt:lpstr>Discuss</vt:lpstr>
      <vt:lpstr>3. THE FRUIT OF DISCIPLINE  IS HOLINESS.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vt:lpstr>
      <vt:lpstr>Discuss</vt:lpstr>
      <vt:lpstr>Discuss</vt:lpstr>
      <vt:lpstr>PowerPoint Presentation</vt:lpstr>
      <vt:lpstr>PowerPoint Presentation</vt:lpstr>
      <vt:lpstr>Reflect</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Moriah Sundholm</cp:lastModifiedBy>
  <cp:revision>85</cp:revision>
  <dcterms:created xsi:type="dcterms:W3CDTF">2023-07-06T02:28:58Z</dcterms:created>
  <dcterms:modified xsi:type="dcterms:W3CDTF">2025-08-19T19:33:17Z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0x0101005977094627AF1147A308E96CD6855572</vt:lpwstr>
  </property>
</Properties>
</file>