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567" r:id="rId5"/>
    <p:sldId id="833" r:id="rId6"/>
    <p:sldId id="834" r:id="rId7"/>
    <p:sldId id="577" r:id="rId8"/>
    <p:sldId id="579" r:id="rId9"/>
    <p:sldId id="574" r:id="rId10"/>
    <p:sldId id="853" r:id="rId11"/>
    <p:sldId id="854" r:id="rId12"/>
    <p:sldId id="855" r:id="rId13"/>
    <p:sldId id="856" r:id="rId14"/>
    <p:sldId id="857" r:id="rId15"/>
    <p:sldId id="632" r:id="rId16"/>
    <p:sldId id="792" r:id="rId17"/>
    <p:sldId id="839" r:id="rId18"/>
    <p:sldId id="793" r:id="rId19"/>
    <p:sldId id="826" r:id="rId20"/>
    <p:sldId id="858" r:id="rId21"/>
    <p:sldId id="859" r:id="rId22"/>
    <p:sldId id="860" r:id="rId23"/>
    <p:sldId id="861" r:id="rId24"/>
    <p:sldId id="862" r:id="rId25"/>
    <p:sldId id="863" r:id="rId26"/>
    <p:sldId id="864" r:id="rId27"/>
    <p:sldId id="796" r:id="rId28"/>
    <p:sldId id="842" r:id="rId29"/>
    <p:sldId id="843" r:id="rId30"/>
    <p:sldId id="797" r:id="rId31"/>
    <p:sldId id="825" r:id="rId32"/>
    <p:sldId id="865" r:id="rId33"/>
    <p:sldId id="867" r:id="rId34"/>
    <p:sldId id="814" r:id="rId35"/>
    <p:sldId id="847" r:id="rId36"/>
    <p:sldId id="848" r:id="rId37"/>
    <p:sldId id="771" r:id="rId38"/>
    <p:sldId id="869" r:id="rId39"/>
    <p:sldId id="870" r:id="rId40"/>
    <p:sldId id="813" r:id="rId41"/>
    <p:sldId id="851" r:id="rId42"/>
    <p:sldId id="852" r:id="rId43"/>
    <p:sldId id="850" r:id="rId44"/>
    <p:sldId id="818"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6056"/>
  </p:normalViewPr>
  <p:slideViewPr>
    <p:cSldViewPr>
      <p:cViewPr varScale="1">
        <p:scale>
          <a:sx n="56" d="100"/>
          <a:sy n="56" d="100"/>
        </p:scale>
        <p:origin x="396" y="5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9/4/2025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9/4/2025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37</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38</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028E-E5B3-68E1-AAF1-A736D245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0680-2A56-CD95-3824-A4C78DE3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08D-3469-777E-0526-7D299FBD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8022B-3D86-D856-8E2B-E910A403D416}"/>
              </a:ext>
            </a:extLst>
          </p:cNvPr>
          <p:cNvSpPr>
            <a:spLocks noGrp="1"/>
          </p:cNvSpPr>
          <p:nvPr>
            <p:ph type="sldNum" sz="quarter" idx="5"/>
          </p:nvPr>
        </p:nvSpPr>
        <p:spPr/>
        <p:txBody>
          <a:bodyPr/>
          <a:lstStyle/>
          <a:p>
            <a:fld id="{B0FCC8D5-6D68-A443-97C0-91AE5977134B}" type="slidenum">
              <a:rPr lang="en-US" smtClean="0"/>
              <a:pPr/>
              <a:t>39</a:t>
            </a:fld>
            <a:endParaRPr lang="en-US" dirty="0"/>
          </a:p>
        </p:txBody>
      </p:sp>
    </p:spTree>
    <p:extLst>
      <p:ext uri="{BB962C8B-B14F-4D97-AF65-F5344CB8AC3E}">
        <p14:creationId xmlns:p14="http://schemas.microsoft.com/office/powerpoint/2010/main" val="11012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40</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67848"/>
            <a:ext cx="4343400"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6479"/>
            <a:ext cx="4267201"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03B28-FE2B-15AB-2ECE-F57B0B1A0DF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4851F2-9AFB-6B99-F0EA-0460FF034ABC}"/>
              </a:ext>
            </a:extLst>
          </p:cNvPr>
          <p:cNvSpPr>
            <a:spLocks noGrp="1"/>
          </p:cNvSpPr>
          <p:nvPr>
            <p:ph type="body" sz="quarter" idx="23"/>
          </p:nvPr>
        </p:nvSpPr>
        <p:spPr>
          <a:xfrm>
            <a:off x="942741" y="1676400"/>
            <a:ext cx="10270659" cy="3773202"/>
          </a:xfrm>
        </p:spPr>
        <p:txBody>
          <a:bodyPr/>
          <a:lstStyle/>
          <a:p>
            <a:pPr marR="0">
              <a:lnSpc>
                <a:spcPct val="112000"/>
              </a:lnSpc>
              <a:spcBef>
                <a:spcPts val="0"/>
              </a:spcBef>
              <a:spcAft>
                <a:spcPts val="0"/>
              </a:spcAft>
            </a:pPr>
            <a:r>
              <a:rPr lang="en-US" sz="4300" dirty="0"/>
              <a:t>While he was reclining at the table in the house, many tax collectors and sinners came to eat with Jesus and his disciples. When the Pharisees saw this, they asked his disciples, “Why does your teacher eat with tax collectors and sinners?”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DE2B5E35-3642-6441-A222-E4659BD3E4D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9:1-13</a:t>
            </a:r>
            <a:endParaRPr lang="en-US" dirty="0"/>
          </a:p>
        </p:txBody>
      </p:sp>
    </p:spTree>
    <p:extLst>
      <p:ext uri="{BB962C8B-B14F-4D97-AF65-F5344CB8AC3E}">
        <p14:creationId xmlns:p14="http://schemas.microsoft.com/office/powerpoint/2010/main" val="292215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9726F-7FCA-04FE-D6AD-E36C55C617F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52D1F2-C3C8-0334-891E-844C6521BF1B}"/>
              </a:ext>
            </a:extLst>
          </p:cNvPr>
          <p:cNvSpPr>
            <a:spLocks noGrp="1"/>
          </p:cNvSpPr>
          <p:nvPr>
            <p:ph type="body" sz="quarter" idx="23"/>
          </p:nvPr>
        </p:nvSpPr>
        <p:spPr>
          <a:xfrm>
            <a:off x="455612" y="1676400"/>
            <a:ext cx="11323871" cy="3773202"/>
          </a:xfrm>
        </p:spPr>
        <p:txBody>
          <a:bodyPr/>
          <a:lstStyle/>
          <a:p>
            <a:pPr marR="0">
              <a:lnSpc>
                <a:spcPct val="112000"/>
              </a:lnSpc>
              <a:spcBef>
                <a:spcPts val="0"/>
              </a:spcBef>
              <a:spcAft>
                <a:spcPts val="0"/>
              </a:spcAft>
            </a:pPr>
            <a:r>
              <a:rPr lang="en-US" sz="4300" dirty="0"/>
              <a:t>Now when he heard this, he said, “It is not those who are well who need a doctor, but those who are sick. Go and learn what this means: I desire mercy and not sacrifice. For I didn’t come to call the righteous, but sinners.”</a:t>
            </a:r>
          </a:p>
        </p:txBody>
      </p:sp>
      <p:sp>
        <p:nvSpPr>
          <p:cNvPr id="2" name="Text Placeholder 2">
            <a:extLst>
              <a:ext uri="{FF2B5EF4-FFF2-40B4-BE49-F238E27FC236}">
                <a16:creationId xmlns:a16="http://schemas.microsoft.com/office/drawing/2014/main" id="{7E75A293-2BE3-7844-3FCF-6AC1CE56A87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9:1-13</a:t>
            </a:r>
            <a:endParaRPr lang="en-US" dirty="0"/>
          </a:p>
        </p:txBody>
      </p:sp>
    </p:spTree>
    <p:extLst>
      <p:ext uri="{BB962C8B-B14F-4D97-AF65-F5344CB8AC3E}">
        <p14:creationId xmlns:p14="http://schemas.microsoft.com/office/powerpoint/2010/main" val="358762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400" b="1" dirty="0"/>
              <a:t>Can you think of a time when you felt unclear about the direction of a task you were given? How does a lack of clarity make it difficult to reach an intended goal?</a:t>
            </a:r>
          </a:p>
        </p:txBody>
      </p:sp>
    </p:spTree>
    <p:extLst>
      <p:ext uri="{BB962C8B-B14F-4D97-AF65-F5344CB8AC3E}">
        <p14:creationId xmlns:p14="http://schemas.microsoft.com/office/powerpoint/2010/main" val="200887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381000"/>
            <a:ext cx="7391399" cy="5943600"/>
          </a:xfrm>
        </p:spPr>
        <p:txBody>
          <a:bodyPr anchor="ctr"/>
          <a:lstStyle/>
          <a:p>
            <a:r>
              <a:rPr lang="en-US" sz="4400" b="1" dirty="0"/>
              <a:t>How do these two short narratives help you have a better understanding of the healing we all need? </a:t>
            </a:r>
          </a:p>
        </p:txBody>
      </p:sp>
    </p:spTree>
    <p:extLst>
      <p:ext uri="{BB962C8B-B14F-4D97-AF65-F5344CB8AC3E}">
        <p14:creationId xmlns:p14="http://schemas.microsoft.com/office/powerpoint/2010/main" val="153016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665D-ADD0-1B39-750B-55C05916D7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85F5B1-6160-D739-55E3-2CDA038F4C4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7AD33BB3-04D1-5825-4249-D51EE34AEE63}"/>
              </a:ext>
            </a:extLst>
          </p:cNvPr>
          <p:cNvSpPr>
            <a:spLocks noGrp="1"/>
          </p:cNvSpPr>
          <p:nvPr>
            <p:ph type="body" sz="quarter" idx="19"/>
          </p:nvPr>
        </p:nvSpPr>
        <p:spPr>
          <a:xfrm>
            <a:off x="4037013" y="381000"/>
            <a:ext cx="7391399" cy="5943600"/>
          </a:xfrm>
        </p:spPr>
        <p:txBody>
          <a:bodyPr anchor="ctr"/>
          <a:lstStyle/>
          <a:p>
            <a:r>
              <a:rPr lang="en-US" sz="4400" b="1" dirty="0"/>
              <a:t>Why is pointing </a:t>
            </a:r>
          </a:p>
          <a:p>
            <a:r>
              <a:rPr lang="en-US" sz="4400" b="1" dirty="0"/>
              <a:t>someone to Jesus the </a:t>
            </a:r>
          </a:p>
          <a:p>
            <a:r>
              <a:rPr lang="en-US" sz="4400" b="1" dirty="0"/>
              <a:t>first step in discipleship? What does that </a:t>
            </a:r>
          </a:p>
          <a:p>
            <a:r>
              <a:rPr lang="en-US" sz="4400" b="1" dirty="0"/>
              <a:t>look like practically?</a:t>
            </a:r>
          </a:p>
        </p:txBody>
      </p:sp>
    </p:spTree>
    <p:extLst>
      <p:ext uri="{BB962C8B-B14F-4D97-AF65-F5344CB8AC3E}">
        <p14:creationId xmlns:p14="http://schemas.microsoft.com/office/powerpoint/2010/main" val="905648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A vision for discipleship </a:t>
            </a:r>
            <a:br>
              <a:rPr lang="en-US" sz="5500" dirty="0"/>
            </a:br>
            <a:r>
              <a:rPr lang="en-US" sz="5500" dirty="0"/>
              <a:t>means seeing </a:t>
            </a:r>
            <a:r>
              <a:rPr lang="en-US" sz="5500" u="sng" dirty="0"/>
              <a:t>individuals</a:t>
            </a:r>
            <a:r>
              <a:rPr lang="en-US" sz="5500" dirty="0"/>
              <a:t> </a:t>
            </a:r>
            <a:br>
              <a:rPr lang="en-US" sz="5500" dirty="0"/>
            </a:br>
            <a:r>
              <a:rPr lang="en-US" sz="5500" dirty="0"/>
              <a:t>who need </a:t>
            </a:r>
            <a:r>
              <a:rPr lang="en-US" sz="5500" u="sng" dirty="0"/>
              <a:t>Jesus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605542"/>
            <a:ext cx="10833988" cy="4150522"/>
          </a:xfrm>
        </p:spPr>
        <p:txBody>
          <a:bodyPr/>
          <a:lstStyle/>
          <a:p>
            <a:pPr marR="0">
              <a:lnSpc>
                <a:spcPct val="112000"/>
              </a:lnSpc>
              <a:spcBef>
                <a:spcPts val="0"/>
              </a:spcBef>
              <a:spcAft>
                <a:spcPts val="0"/>
              </a:spcAft>
            </a:pPr>
            <a:r>
              <a:rPr lang="en-US" sz="4300" dirty="0"/>
              <a:t>As he was telling them these things, suddenly one of the leaders came and knelt down before him, saying, “My daughter just died, but come and lay your hand on her, and she will live.” So Jesus and his disciples got up and followed him.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762BA-B690-00E1-CB7A-8B04CB05924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810399F-826E-D40F-6A2F-96FE02A13E08}"/>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Just then, a woman who had suffered from bleeding for twelve years approached from behind and touched the end of his robe, for she said to herself, “If I can just touch his robe, I’ll be made well.” Jesus turned and saw her.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4BFBF6-8AA7-69EA-DC90-D0833F04E95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375340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F345-3BBD-D3BC-1E7C-4CCCDC0112D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25D939C-296E-62C9-BB61-DDD34A9B381B}"/>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“Have courage, daughter,” he said. “Your faith has saved you.” And the woman was made well from that moment. When Jesus came to the leader’s house, he saw the flute players and a crowd lamenting loudly.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8A27AA95-F23A-3FC8-61F4-9287EAEE4E06}"/>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74822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8D8CF-1CEA-F926-9573-175AB4C649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A9E0A24-2882-47D3-8B60-7489CFDAAD2A}"/>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“Leave,” he </a:t>
            </a:r>
            <a:r>
              <a:rPr lang="en-US" sz="4300" dirty="0" err="1"/>
              <a:t>said,“because</a:t>
            </a:r>
            <a:r>
              <a:rPr lang="en-US" sz="4300" dirty="0"/>
              <a:t> the girl is not dead but asleep.” And they laughed at him. After the crowd had been put outside, he went in and took her by the hand, and the girl got up. Then news of this spread throughout that whole area.</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F17407FC-B2A9-7327-625E-C647A2A54A6A}"/>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291671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219200"/>
            <a:ext cx="10940118" cy="4170218"/>
          </a:xfrm>
        </p:spPr>
        <p:txBody>
          <a:bodyPr/>
          <a:lstStyle/>
          <a:p>
            <a:pPr>
              <a:lnSpc>
                <a:spcPct val="100000"/>
              </a:lnSpc>
            </a:pPr>
            <a:r>
              <a:rPr lang="en-US" sz="4000" b="0" dirty="0">
                <a:solidFill>
                  <a:srgbClr val="867A72"/>
                </a:solidFill>
                <a:latin typeface="Montserrat Light" pitchFamily="2" charset="77"/>
              </a:rPr>
              <a:t>The essentials of</a:t>
            </a:r>
          </a:p>
          <a:p>
            <a:pPr>
              <a:lnSpc>
                <a:spcPct val="100000"/>
              </a:lnSpc>
            </a:pPr>
            <a:r>
              <a:rPr lang="en-US" dirty="0">
                <a:solidFill>
                  <a:srgbClr val="867A72"/>
                </a:solidFill>
              </a:rPr>
              <a:t>Disciple-making</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1: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A Vision for Discipleship</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4290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D9E28-B16C-D43D-5329-CDE3614F80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D8A87AF-F725-B02C-F1E6-518101EE6ED4}"/>
              </a:ext>
            </a:extLst>
          </p:cNvPr>
          <p:cNvSpPr>
            <a:spLocks noGrp="1"/>
          </p:cNvSpPr>
          <p:nvPr>
            <p:ph type="body" sz="quarter" idx="23"/>
          </p:nvPr>
        </p:nvSpPr>
        <p:spPr>
          <a:xfrm>
            <a:off x="603375" y="1595251"/>
            <a:ext cx="11016315" cy="4150522"/>
          </a:xfrm>
        </p:spPr>
        <p:txBody>
          <a:bodyPr/>
          <a:lstStyle/>
          <a:p>
            <a:pPr marR="0">
              <a:lnSpc>
                <a:spcPct val="112000"/>
              </a:lnSpc>
              <a:spcBef>
                <a:spcPts val="0"/>
              </a:spcBef>
              <a:spcAft>
                <a:spcPts val="0"/>
              </a:spcAft>
            </a:pPr>
            <a:r>
              <a:rPr lang="en-US" sz="4300" dirty="0"/>
              <a:t>As Jesus went on from there, two blind men followed him, calling out, “Have mercy on us, Son of David!” When he entered the house, the blind men approached him, and Jesus said to them, “Do you believe that I can do this?” They said to him, “Yes, Lord.”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6BAE1C17-004B-919E-2D78-466B040ADA4E}"/>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351267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1DA2-167E-AE66-6AFE-E22DFE67733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ED6BDA3-FA28-9B0F-8413-7BBA26AE2188}"/>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Then he touched their eyes, saying, “Let it be done for you according to your faith.” And their eyes were opened. Then Jesus warned them sternly, “Be sure that no one finds out.”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11106F7A-1B6C-F8F9-47A3-9C5DF6DA59E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118959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3BE2-DB51-9D53-4832-BC4922D177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C3596CF-7397-BCAE-35F2-DD3E5EAE7C64}"/>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But they went out and spread the news about him throughout that whole area. Just as they were going out, a demon-possessed man who was unable to speak was brought to him.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3F940B0-D85A-90D2-DE99-5B89590FC328}"/>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244155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4AA7-6CEB-6587-8453-B4CC1A34781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97038CA-D510-6D92-7D74-15871EE2FEC7}"/>
              </a:ext>
            </a:extLst>
          </p:cNvPr>
          <p:cNvSpPr>
            <a:spLocks noGrp="1"/>
          </p:cNvSpPr>
          <p:nvPr>
            <p:ph type="body" sz="quarter" idx="23"/>
          </p:nvPr>
        </p:nvSpPr>
        <p:spPr>
          <a:xfrm>
            <a:off x="867918" y="1595251"/>
            <a:ext cx="10452988" cy="4150522"/>
          </a:xfrm>
        </p:spPr>
        <p:txBody>
          <a:bodyPr/>
          <a:lstStyle/>
          <a:p>
            <a:pPr marR="0">
              <a:lnSpc>
                <a:spcPct val="112000"/>
              </a:lnSpc>
              <a:spcBef>
                <a:spcPts val="0"/>
              </a:spcBef>
              <a:spcAft>
                <a:spcPts val="0"/>
              </a:spcAft>
            </a:pPr>
            <a:r>
              <a:rPr lang="en-US" sz="4300" dirty="0"/>
              <a:t>When the demon had been driven out, the man who had been mute spoke, and the crowds were amazed, </a:t>
            </a:r>
            <a:r>
              <a:rPr lang="en-US" sz="4300" dirty="0" err="1"/>
              <a:t>saying,“Nothing</a:t>
            </a:r>
            <a:r>
              <a:rPr lang="en-US" sz="4300" dirty="0"/>
              <a:t> like this has ever been seen in Israel!” But the Pharisees said, “He drives out demons by the ruler of the demons.” </a:t>
            </a:r>
          </a:p>
        </p:txBody>
      </p:sp>
      <p:sp>
        <p:nvSpPr>
          <p:cNvPr id="2" name="Text Placeholder 2">
            <a:extLst>
              <a:ext uri="{FF2B5EF4-FFF2-40B4-BE49-F238E27FC236}">
                <a16:creationId xmlns:a16="http://schemas.microsoft.com/office/drawing/2014/main" id="{78064B95-2E0D-CF72-EA33-C515AF166E33}"/>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9:18-34</a:t>
            </a:r>
            <a:endParaRPr lang="en-US" dirty="0"/>
          </a:p>
        </p:txBody>
      </p:sp>
    </p:spTree>
    <p:extLst>
      <p:ext uri="{BB962C8B-B14F-4D97-AF65-F5344CB8AC3E}">
        <p14:creationId xmlns:p14="http://schemas.microsoft.com/office/powerpoint/2010/main" val="236924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How do you differentiate between the important and the urgent in your life? What about the relentless frenzy of life makes it hard to choose?</a:t>
            </a:r>
          </a:p>
        </p:txBody>
      </p:sp>
    </p:spTree>
    <p:extLst>
      <p:ext uri="{BB962C8B-B14F-4D97-AF65-F5344CB8AC3E}">
        <p14:creationId xmlns:p14="http://schemas.microsoft.com/office/powerpoint/2010/main" val="146474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How would you </a:t>
            </a:r>
          </a:p>
          <a:p>
            <a:r>
              <a:rPr lang="en-US" sz="4200" b="1" dirty="0"/>
              <a:t>describe Jesus’s </a:t>
            </a:r>
          </a:p>
          <a:p>
            <a:r>
              <a:rPr lang="en-US" sz="4200" b="1" dirty="0"/>
              <a:t>healing ministry?</a:t>
            </a:r>
          </a:p>
        </p:txBody>
      </p:sp>
    </p:spTree>
    <p:extLst>
      <p:ext uri="{BB962C8B-B14F-4D97-AF65-F5344CB8AC3E}">
        <p14:creationId xmlns:p14="http://schemas.microsoft.com/office/powerpoint/2010/main" val="3590102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400" b="1" dirty="0"/>
              <a:t>Why is seeing and serving individuals, and not just the crowd, both the important and urgent work </a:t>
            </a:r>
          </a:p>
          <a:p>
            <a:r>
              <a:rPr lang="en-US" sz="4400" b="1" dirty="0"/>
              <a:t>of the church?</a:t>
            </a:r>
          </a:p>
        </p:txBody>
      </p:sp>
    </p:spTree>
    <p:extLst>
      <p:ext uri="{BB962C8B-B14F-4D97-AF65-F5344CB8AC3E}">
        <p14:creationId xmlns:p14="http://schemas.microsoft.com/office/powerpoint/2010/main" val="103652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838200"/>
            <a:ext cx="12188825" cy="4419600"/>
          </a:xfrm>
        </p:spPr>
        <p:txBody>
          <a:bodyPr anchor="b">
            <a:noAutofit/>
          </a:bodyPr>
          <a:lstStyle/>
          <a:p>
            <a:pPr marR="0">
              <a:lnSpc>
                <a:spcPct val="150000"/>
              </a:lnSpc>
              <a:spcBef>
                <a:spcPts val="0"/>
              </a:spcBef>
              <a:spcAft>
                <a:spcPts val="0"/>
              </a:spcAft>
            </a:pPr>
            <a:r>
              <a:rPr lang="en-US" sz="5500" dirty="0"/>
              <a:t>3. A vision for discipleship means participating in Christ’s </a:t>
            </a:r>
            <a:r>
              <a:rPr lang="en-US" sz="5500" u="sng" dirty="0"/>
              <a:t>compassion</a:t>
            </a:r>
            <a:r>
              <a:rPr lang="en-US" sz="5500" dirty="0"/>
              <a:t> for the </a:t>
            </a:r>
            <a:r>
              <a:rPr lang="en-US" sz="5500" u="sng" dirty="0"/>
              <a:t>masses</a:t>
            </a:r>
            <a:r>
              <a:rPr lang="en-US" sz="5500" dirty="0"/>
              <a:t> by living on mission for Him.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“Jesus continued going around to all the towns and villages, teaching in their synagogues, preaching the good news of the kingdom, and healing every disease and every sickness.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9:35-38</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3BF09-D35E-6360-2AB7-6906A1EF0B8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381B844-13E6-88D4-575E-E09ED8092296}"/>
              </a:ext>
            </a:extLst>
          </p:cNvPr>
          <p:cNvSpPr>
            <a:spLocks noGrp="1"/>
          </p:cNvSpPr>
          <p:nvPr>
            <p:ph type="body" sz="quarter" idx="23"/>
          </p:nvPr>
        </p:nvSpPr>
        <p:spPr>
          <a:xfrm>
            <a:off x="884261" y="1595251"/>
            <a:ext cx="10452988" cy="4150522"/>
          </a:xfrm>
        </p:spPr>
        <p:txBody>
          <a:bodyPr/>
          <a:lstStyle/>
          <a:p>
            <a:pPr marR="0">
              <a:lnSpc>
                <a:spcPct val="112000"/>
              </a:lnSpc>
              <a:spcBef>
                <a:spcPts val="0"/>
              </a:spcBef>
              <a:spcAft>
                <a:spcPts val="0"/>
              </a:spcAft>
            </a:pPr>
            <a:r>
              <a:rPr lang="en-US" sz="4300" dirty="0"/>
              <a:t>When he saw the crowds, he felt compassion for them, because they were distressed and dejected, like sheep without a shepherd. Then he said to his disciples, “The harvest is abundant, but the workers are few.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094EF67D-1BD8-1528-494D-078C95C5AB76}"/>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9:35-38</a:t>
            </a:r>
            <a:endParaRPr lang="en-US" dirty="0"/>
          </a:p>
        </p:txBody>
      </p:sp>
    </p:spTree>
    <p:extLst>
      <p:ext uri="{BB962C8B-B14F-4D97-AF65-F5344CB8AC3E}">
        <p14:creationId xmlns:p14="http://schemas.microsoft.com/office/powerpoint/2010/main" val="311251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62200"/>
            <a:ext cx="8972740" cy="3810000"/>
          </a:xfrm>
        </p:spPr>
        <p:txBody>
          <a:bodyPr/>
          <a:lstStyle/>
          <a:p>
            <a:r>
              <a:rPr lang="en-US" sz="4000" dirty="0"/>
              <a:t>How am I called to be a disciple-maker in my life today?</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5516-16CF-2BF1-48E5-EF0CA642196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0DD3318-89C5-EFC4-FA7A-E780010EAE95}"/>
              </a:ext>
            </a:extLst>
          </p:cNvPr>
          <p:cNvSpPr>
            <a:spLocks noGrp="1"/>
          </p:cNvSpPr>
          <p:nvPr>
            <p:ph type="body" sz="quarter" idx="23"/>
          </p:nvPr>
        </p:nvSpPr>
        <p:spPr>
          <a:xfrm>
            <a:off x="884261" y="1595251"/>
            <a:ext cx="10452988" cy="4150522"/>
          </a:xfrm>
        </p:spPr>
        <p:txBody>
          <a:bodyPr/>
          <a:lstStyle/>
          <a:p>
            <a:pPr marR="0">
              <a:lnSpc>
                <a:spcPct val="112000"/>
              </a:lnSpc>
              <a:spcBef>
                <a:spcPts val="0"/>
              </a:spcBef>
              <a:spcAft>
                <a:spcPts val="0"/>
              </a:spcAft>
            </a:pPr>
            <a:r>
              <a:rPr lang="en-US" sz="4300" dirty="0"/>
              <a:t>Therefore, pray to the Lord of the harvest to send out workers into his harvest.”</a:t>
            </a:r>
          </a:p>
        </p:txBody>
      </p:sp>
      <p:sp>
        <p:nvSpPr>
          <p:cNvPr id="2" name="Text Placeholder 2">
            <a:extLst>
              <a:ext uri="{FF2B5EF4-FFF2-40B4-BE49-F238E27FC236}">
                <a16:creationId xmlns:a16="http://schemas.microsoft.com/office/drawing/2014/main" id="{CCAA3B3A-4522-3855-4042-AC247907D64E}"/>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9:35-38</a:t>
            </a:r>
            <a:endParaRPr lang="en-US" dirty="0"/>
          </a:p>
        </p:txBody>
      </p:sp>
    </p:spTree>
    <p:extLst>
      <p:ext uri="{BB962C8B-B14F-4D97-AF65-F5344CB8AC3E}">
        <p14:creationId xmlns:p14="http://schemas.microsoft.com/office/powerpoint/2010/main" val="646669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did Jesus view </a:t>
            </a:r>
          </a:p>
          <a:p>
            <a:r>
              <a:rPr lang="en-US" sz="4400" b="1" dirty="0"/>
              <a:t>the crowds of people He encountered?</a:t>
            </a:r>
          </a:p>
        </p:txBody>
      </p:sp>
    </p:spTree>
    <p:extLst>
      <p:ext uri="{BB962C8B-B14F-4D97-AF65-F5344CB8AC3E}">
        <p14:creationId xmlns:p14="http://schemas.microsoft.com/office/powerpoint/2010/main" val="255578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Jesus’s vision for </a:t>
            </a:r>
          </a:p>
          <a:p>
            <a:r>
              <a:rPr lang="en-US" sz="4400" b="1" dirty="0"/>
              <a:t>reaching the world is to stir His people toward ministry in action. What does this teach you about the church being “the plan” for discipleship? </a:t>
            </a:r>
          </a:p>
        </p:txBody>
      </p:sp>
    </p:spTree>
    <p:extLst>
      <p:ext uri="{BB962C8B-B14F-4D97-AF65-F5344CB8AC3E}">
        <p14:creationId xmlns:p14="http://schemas.microsoft.com/office/powerpoint/2010/main" val="1840241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What stirs you toward compassion? How might you serve, give, or pray differently with the perspective that Jesus tasked us with reaching and discipling the world? </a:t>
            </a:r>
          </a:p>
        </p:txBody>
      </p:sp>
    </p:spTree>
    <p:extLst>
      <p:ext uri="{BB962C8B-B14F-4D97-AF65-F5344CB8AC3E}">
        <p14:creationId xmlns:p14="http://schemas.microsoft.com/office/powerpoint/2010/main" val="2496776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Jesus heals; we serve and disciple.</a:t>
            </a:r>
            <a:endParaRPr lang="en-US" sz="3900" dirty="0"/>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169322"/>
            <a:ext cx="10940117" cy="3926678"/>
          </a:xfrm>
        </p:spPr>
        <p:txBody>
          <a:bodyPr/>
          <a:lstStyle/>
          <a:p>
            <a:pPr marR="0">
              <a:lnSpc>
                <a:spcPct val="112000"/>
              </a:lnSpc>
              <a:spcBef>
                <a:spcPts val="0"/>
              </a:spcBef>
              <a:spcAft>
                <a:spcPts val="0"/>
              </a:spcAft>
            </a:pPr>
            <a:r>
              <a:rPr lang="en-US" sz="4000" dirty="0"/>
              <a:t>Jesus’s public ministry fulfilled His earthly mission—preaching, teaching and </a:t>
            </a:r>
          </a:p>
          <a:p>
            <a:pPr marR="0">
              <a:lnSpc>
                <a:spcPct val="112000"/>
              </a:lnSpc>
              <a:spcBef>
                <a:spcPts val="0"/>
              </a:spcBef>
              <a:spcAft>
                <a:spcPts val="0"/>
              </a:spcAft>
            </a:pPr>
            <a:r>
              <a:rPr lang="en-US" sz="4000" dirty="0"/>
              <a:t>healing. His preaching proclaimed</a:t>
            </a:r>
          </a:p>
          <a:p>
            <a:pPr marR="0">
              <a:lnSpc>
                <a:spcPct val="112000"/>
              </a:lnSpc>
              <a:spcBef>
                <a:spcPts val="0"/>
              </a:spcBef>
              <a:spcAft>
                <a:spcPts val="0"/>
              </a:spcAft>
            </a:pPr>
            <a:r>
              <a:rPr lang="en-US" sz="4000" dirty="0"/>
              <a:t> the kingdom of heaven.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DAB9C-6CF3-BD08-6A8F-5296982655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FD735C6-1CFD-EEB2-2A3B-0297CCC93488}"/>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Jesus heals; we serve and disciple.</a:t>
            </a:r>
            <a:endParaRPr lang="en-US" sz="3900" dirty="0"/>
          </a:p>
        </p:txBody>
      </p:sp>
      <p:sp>
        <p:nvSpPr>
          <p:cNvPr id="2" name="Text Placeholder 3">
            <a:extLst>
              <a:ext uri="{FF2B5EF4-FFF2-40B4-BE49-F238E27FC236}">
                <a16:creationId xmlns:a16="http://schemas.microsoft.com/office/drawing/2014/main" id="{B3FFA33F-0535-888C-FC2A-26DBD3AB3D2B}"/>
              </a:ext>
            </a:extLst>
          </p:cNvPr>
          <p:cNvSpPr>
            <a:spLocks noGrp="1"/>
          </p:cNvSpPr>
          <p:nvPr>
            <p:ph type="body" sz="quarter" idx="23"/>
          </p:nvPr>
        </p:nvSpPr>
        <p:spPr>
          <a:xfrm>
            <a:off x="624353" y="2169322"/>
            <a:ext cx="10940117" cy="3926678"/>
          </a:xfrm>
        </p:spPr>
        <p:txBody>
          <a:bodyPr/>
          <a:lstStyle/>
          <a:p>
            <a:pPr marR="0">
              <a:lnSpc>
                <a:spcPct val="112000"/>
              </a:lnSpc>
              <a:spcBef>
                <a:spcPts val="0"/>
              </a:spcBef>
              <a:spcAft>
                <a:spcPts val="0"/>
              </a:spcAft>
            </a:pPr>
            <a:r>
              <a:rPr lang="en-US" sz="4000" dirty="0"/>
              <a:t>His teaching pointed people to the Father, </a:t>
            </a:r>
          </a:p>
          <a:p>
            <a:pPr marR="0">
              <a:lnSpc>
                <a:spcPct val="112000"/>
              </a:lnSpc>
              <a:spcBef>
                <a:spcPts val="0"/>
              </a:spcBef>
              <a:spcAft>
                <a:spcPts val="0"/>
              </a:spcAft>
            </a:pPr>
            <a:r>
              <a:rPr lang="en-US" sz="4000" dirty="0"/>
              <a:t>and He healed hearts and bodies as a beacon pointing toward the ultimate healing</a:t>
            </a:r>
          </a:p>
          <a:p>
            <a:pPr marR="0">
              <a:lnSpc>
                <a:spcPct val="112000"/>
              </a:lnSpc>
              <a:spcBef>
                <a:spcPts val="0"/>
              </a:spcBef>
              <a:spcAft>
                <a:spcPts val="0"/>
              </a:spcAft>
            </a:pPr>
            <a:r>
              <a:rPr lang="en-US" sz="4000" dirty="0"/>
              <a:t>that would take place following His </a:t>
            </a:r>
          </a:p>
          <a:p>
            <a:pPr marR="0">
              <a:lnSpc>
                <a:spcPct val="112000"/>
              </a:lnSpc>
              <a:spcBef>
                <a:spcPts val="0"/>
              </a:spcBef>
              <a:spcAft>
                <a:spcPts val="0"/>
              </a:spcAft>
            </a:pPr>
            <a:r>
              <a:rPr lang="en-US" sz="4000" dirty="0"/>
              <a:t>finished work on the cross.</a:t>
            </a:r>
            <a:r>
              <a:rPr lang="en-US" sz="4000" dirty="0">
                <a:solidFill>
                  <a:srgbClr val="CFBEB2"/>
                </a:solidFill>
              </a:rPr>
              <a:t>→</a:t>
            </a:r>
            <a:endParaRPr lang="en-US" sz="4000" dirty="0"/>
          </a:p>
        </p:txBody>
      </p:sp>
    </p:spTree>
    <p:extLst>
      <p:ext uri="{BB962C8B-B14F-4D97-AF65-F5344CB8AC3E}">
        <p14:creationId xmlns:p14="http://schemas.microsoft.com/office/powerpoint/2010/main" val="158203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37069-516E-EBD1-4E4B-449932AEBA7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1625FD-13A4-EFB2-55D8-2412036A364D}"/>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Jesus heals; we serve and disciple.</a:t>
            </a:r>
            <a:endParaRPr lang="en-US" sz="3900" dirty="0"/>
          </a:p>
        </p:txBody>
      </p:sp>
      <p:sp>
        <p:nvSpPr>
          <p:cNvPr id="2" name="Text Placeholder 3">
            <a:extLst>
              <a:ext uri="{FF2B5EF4-FFF2-40B4-BE49-F238E27FC236}">
                <a16:creationId xmlns:a16="http://schemas.microsoft.com/office/drawing/2014/main" id="{576089E0-98EA-D2D8-71BF-73F170331B56}"/>
              </a:ext>
            </a:extLst>
          </p:cNvPr>
          <p:cNvSpPr>
            <a:spLocks noGrp="1"/>
          </p:cNvSpPr>
          <p:nvPr>
            <p:ph type="body" sz="quarter" idx="23"/>
          </p:nvPr>
        </p:nvSpPr>
        <p:spPr>
          <a:xfrm>
            <a:off x="624353" y="2169322"/>
            <a:ext cx="10940117" cy="3926678"/>
          </a:xfrm>
        </p:spPr>
        <p:txBody>
          <a:bodyPr/>
          <a:lstStyle/>
          <a:p>
            <a:pPr marR="0">
              <a:lnSpc>
                <a:spcPct val="112000"/>
              </a:lnSpc>
              <a:spcBef>
                <a:spcPts val="0"/>
              </a:spcBef>
              <a:spcAft>
                <a:spcPts val="0"/>
              </a:spcAft>
            </a:pPr>
            <a:r>
              <a:rPr lang="en-US" sz="4000" dirty="0"/>
              <a:t>When we participate in loving and serving others, we proclaim Christ’s death until He returns. We also grow as disciples as we invite others into a life-changing (discipleship) relationship with Him.</a:t>
            </a:r>
          </a:p>
        </p:txBody>
      </p:sp>
    </p:spTree>
    <p:extLst>
      <p:ext uri="{BB962C8B-B14F-4D97-AF65-F5344CB8AC3E}">
        <p14:creationId xmlns:p14="http://schemas.microsoft.com/office/powerpoint/2010/main" val="1747936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Can you think of a </a:t>
            </a:r>
          </a:p>
          <a:p>
            <a:pPr>
              <a:lnSpc>
                <a:spcPct val="100000"/>
              </a:lnSpc>
            </a:pPr>
            <a:r>
              <a:rPr lang="en-US" sz="4200" b="1" dirty="0"/>
              <a:t>time when serving others impacted your personal discipleship?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How does Jesus’s </a:t>
            </a:r>
          </a:p>
          <a:p>
            <a:pPr>
              <a:lnSpc>
                <a:spcPct val="100000"/>
              </a:lnSpc>
            </a:pPr>
            <a:r>
              <a:rPr lang="en-US" sz="4200" b="1" dirty="0"/>
              <a:t>ministry to preach, reach, and heal inform the church’s mission today? How might we gain a greater perspective on healing than just physical? </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8F3B-6B93-2BF7-9A09-A2A182548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9B1149C-890D-D636-8102-28C6ECC0E1C5}"/>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When should new followers </a:t>
            </a:r>
          </a:p>
          <a:p>
            <a:pPr>
              <a:lnSpc>
                <a:spcPct val="100000"/>
              </a:lnSpc>
            </a:pPr>
            <a:r>
              <a:rPr lang="en-US" sz="4200" b="1" dirty="0"/>
              <a:t>of Jesus begin serving others? (See Matthew 10:1-5 for a clue.) How might a new Christian (or a maturing one) have deficiencies in their discipleship process if they learn but never serve?</a:t>
            </a:r>
          </a:p>
        </p:txBody>
      </p:sp>
      <p:sp>
        <p:nvSpPr>
          <p:cNvPr id="5" name="Title 4">
            <a:extLst>
              <a:ext uri="{FF2B5EF4-FFF2-40B4-BE49-F238E27FC236}">
                <a16:creationId xmlns:a16="http://schemas.microsoft.com/office/drawing/2014/main" id="{A623ACDA-BD61-E460-6B58-3440B643CF1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87842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000" b="1" dirty="0"/>
              <a:t>Can you think of a recent “impossibly busy” day? How do you make time for things that matter when the demands of the day seem never-ending?</a:t>
            </a:r>
          </a:p>
        </p:txBody>
      </p:sp>
    </p:spTree>
    <p:extLst>
      <p:ext uri="{BB962C8B-B14F-4D97-AF65-F5344CB8AC3E}">
        <p14:creationId xmlns:p14="http://schemas.microsoft.com/office/powerpoint/2010/main" val="267707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3300" b="1" dirty="0"/>
              <a:t>The church is God’s “Plan A” to reach the world for Christ. There is no “Plan B.” We join Jesus in reaching and discipling people when we love them the way Jesus loves them, see them as individuals who need ministry and discipleship, and connect with the crowds locally and around the world who need to experience His love. </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does ministering to others contribute to your discipleship process? To theirs? What would need to shift in your priorities to create margin to see and serve others like Jesus did? </a:t>
            </a:r>
          </a:p>
        </p:txBody>
      </p:sp>
    </p:spTree>
    <p:extLst>
      <p:ext uri="{BB962C8B-B14F-4D97-AF65-F5344CB8AC3E}">
        <p14:creationId xmlns:p14="http://schemas.microsoft.com/office/powerpoint/2010/main" val="24476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A vision for discipleship </a:t>
            </a:r>
            <a:br>
              <a:rPr lang="en-US" sz="5500" dirty="0"/>
            </a:br>
            <a:r>
              <a:rPr lang="en-US" sz="5500" dirty="0"/>
              <a:t>means </a:t>
            </a:r>
            <a:r>
              <a:rPr lang="en-US" sz="5500" u="sng" dirty="0"/>
              <a:t>seeing</a:t>
            </a:r>
            <a:r>
              <a:rPr lang="en-US" sz="5500" dirty="0"/>
              <a:t> </a:t>
            </a:r>
            <a:r>
              <a:rPr lang="en-US" sz="5500" u="sng" dirty="0"/>
              <a:t>people</a:t>
            </a:r>
            <a:r>
              <a:rPr lang="en-US" sz="5500" dirty="0"/>
              <a:t> the </a:t>
            </a:r>
            <a:br>
              <a:rPr lang="en-US" sz="5500" dirty="0"/>
            </a:br>
            <a:r>
              <a:rPr lang="en-US" sz="5500" dirty="0"/>
              <a:t>way Jesus </a:t>
            </a:r>
            <a:r>
              <a:rPr lang="en-US" sz="5500" u="sng" dirty="0"/>
              <a:t>sees</a:t>
            </a:r>
            <a:r>
              <a:rPr lang="en-US" sz="5500" dirty="0"/>
              <a:t> </a:t>
            </a:r>
            <a:r>
              <a:rPr lang="en-US" sz="5500" u="sng" dirty="0"/>
              <a:t>them</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676400"/>
            <a:ext cx="10270659" cy="3773202"/>
          </a:xfrm>
        </p:spPr>
        <p:txBody>
          <a:bodyPr/>
          <a:lstStyle/>
          <a:p>
            <a:pPr marR="0">
              <a:lnSpc>
                <a:spcPct val="112000"/>
              </a:lnSpc>
              <a:spcBef>
                <a:spcPts val="0"/>
              </a:spcBef>
              <a:spcAft>
                <a:spcPts val="0"/>
              </a:spcAft>
            </a:pPr>
            <a:r>
              <a:rPr lang="en-US" sz="4300" dirty="0"/>
              <a:t>“So he got into a boat, crossed over, and came to his own town. Just then some men brought to him a paralytic lying on a stretcher. Seeing their faith, Jesus told the paralytic, “Have courage, son, your sins are forgiven.”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9:1-13</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62CB-5902-3090-C2AB-034E2051C18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66179BE-4998-9656-70BF-429734131053}"/>
              </a:ext>
            </a:extLst>
          </p:cNvPr>
          <p:cNvSpPr>
            <a:spLocks noGrp="1"/>
          </p:cNvSpPr>
          <p:nvPr>
            <p:ph type="body" sz="quarter" idx="23"/>
          </p:nvPr>
        </p:nvSpPr>
        <p:spPr>
          <a:xfrm>
            <a:off x="684212" y="1682496"/>
            <a:ext cx="10820400" cy="3773202"/>
          </a:xfrm>
        </p:spPr>
        <p:txBody>
          <a:bodyPr/>
          <a:lstStyle/>
          <a:p>
            <a:pPr marR="0">
              <a:lnSpc>
                <a:spcPct val="112000"/>
              </a:lnSpc>
              <a:spcBef>
                <a:spcPts val="0"/>
              </a:spcBef>
              <a:spcAft>
                <a:spcPts val="0"/>
              </a:spcAft>
            </a:pPr>
            <a:r>
              <a:rPr lang="en-US" sz="4300" dirty="0"/>
              <a:t>At this, some of the scribes said to themselves, “He’s blaspheming!” Perceiving their thoughts, Jesus said, “Why are you thinking evil things in your hearts? For which is easier: to say, ‘Your sins are forgiven,’ </a:t>
            </a:r>
          </a:p>
          <a:p>
            <a:pPr marR="0">
              <a:lnSpc>
                <a:spcPct val="112000"/>
              </a:lnSpc>
              <a:spcBef>
                <a:spcPts val="0"/>
              </a:spcBef>
              <a:spcAft>
                <a:spcPts val="0"/>
              </a:spcAft>
            </a:pPr>
            <a:r>
              <a:rPr lang="en-US" sz="4300" dirty="0"/>
              <a:t>or to say, ‘Get up and walk’?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C6410F07-F436-37E9-5ABB-3C8BACE2A9C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9:1-13</a:t>
            </a:r>
            <a:endParaRPr lang="en-US" dirty="0"/>
          </a:p>
        </p:txBody>
      </p:sp>
    </p:spTree>
    <p:extLst>
      <p:ext uri="{BB962C8B-B14F-4D97-AF65-F5344CB8AC3E}">
        <p14:creationId xmlns:p14="http://schemas.microsoft.com/office/powerpoint/2010/main" val="245462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13168-C84E-25BC-60C7-2F2C96B7204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A237D09-9572-78B2-597B-E5E6A69587D0}"/>
              </a:ext>
            </a:extLst>
          </p:cNvPr>
          <p:cNvSpPr>
            <a:spLocks noGrp="1"/>
          </p:cNvSpPr>
          <p:nvPr>
            <p:ph type="body" sz="quarter" idx="23"/>
          </p:nvPr>
        </p:nvSpPr>
        <p:spPr>
          <a:xfrm>
            <a:off x="942741" y="1676400"/>
            <a:ext cx="10270659" cy="3773202"/>
          </a:xfrm>
        </p:spPr>
        <p:txBody>
          <a:bodyPr/>
          <a:lstStyle/>
          <a:p>
            <a:pPr marR="0">
              <a:lnSpc>
                <a:spcPct val="112000"/>
              </a:lnSpc>
              <a:spcBef>
                <a:spcPts val="0"/>
              </a:spcBef>
              <a:spcAft>
                <a:spcPts val="0"/>
              </a:spcAft>
            </a:pPr>
            <a:r>
              <a:rPr lang="en-US" sz="4300" dirty="0"/>
              <a:t>But so that you may know that the Son of Man has authority on earth to forgive sins”—then he told the paralytic, “Get up, take your stretcher, and go home.” So he got up and went home.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6BE4E734-1667-6E27-3C4F-8E6174E028D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9:1-13</a:t>
            </a:r>
            <a:endParaRPr lang="en-US" dirty="0"/>
          </a:p>
        </p:txBody>
      </p:sp>
    </p:spTree>
    <p:extLst>
      <p:ext uri="{BB962C8B-B14F-4D97-AF65-F5344CB8AC3E}">
        <p14:creationId xmlns:p14="http://schemas.microsoft.com/office/powerpoint/2010/main" val="427029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5344B-25F7-6833-9E19-B1BC24DA584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F5DC714-44DE-3F83-B6A5-8E9515D353FC}"/>
              </a:ext>
            </a:extLst>
          </p:cNvPr>
          <p:cNvSpPr>
            <a:spLocks noGrp="1"/>
          </p:cNvSpPr>
          <p:nvPr>
            <p:ph type="body" sz="quarter" idx="23"/>
          </p:nvPr>
        </p:nvSpPr>
        <p:spPr>
          <a:xfrm>
            <a:off x="480522" y="1713198"/>
            <a:ext cx="11227780" cy="3773202"/>
          </a:xfrm>
        </p:spPr>
        <p:txBody>
          <a:bodyPr/>
          <a:lstStyle/>
          <a:p>
            <a:pPr marR="0">
              <a:lnSpc>
                <a:spcPct val="112000"/>
              </a:lnSpc>
              <a:spcBef>
                <a:spcPts val="0"/>
              </a:spcBef>
              <a:spcAft>
                <a:spcPts val="0"/>
              </a:spcAft>
            </a:pPr>
            <a:r>
              <a:rPr lang="en-US" sz="4100" dirty="0"/>
              <a:t>When the crowds saw this, they were awestruck and gave glory to God, who had given such authority to men. As Jesus went on from there, he saw a man named Matthew sitting at the tax office, and he said to him, “Follow me,” </a:t>
            </a:r>
          </a:p>
          <a:p>
            <a:pPr marR="0">
              <a:lnSpc>
                <a:spcPct val="112000"/>
              </a:lnSpc>
              <a:spcBef>
                <a:spcPts val="0"/>
              </a:spcBef>
              <a:spcAft>
                <a:spcPts val="0"/>
              </a:spcAft>
            </a:pPr>
            <a:r>
              <a:rPr lang="en-US" sz="4100" dirty="0"/>
              <a:t>and he got up and followed him.</a:t>
            </a:r>
            <a:r>
              <a:rPr lang="en-US" sz="4100" dirty="0">
                <a:solidFill>
                  <a:srgbClr val="CFBEB2"/>
                </a:solidFill>
              </a:rPr>
              <a:t>→</a:t>
            </a:r>
            <a:endParaRPr lang="en-US" sz="4100" dirty="0"/>
          </a:p>
        </p:txBody>
      </p:sp>
      <p:sp>
        <p:nvSpPr>
          <p:cNvPr id="2" name="Text Placeholder 2">
            <a:extLst>
              <a:ext uri="{FF2B5EF4-FFF2-40B4-BE49-F238E27FC236}">
                <a16:creationId xmlns:a16="http://schemas.microsoft.com/office/drawing/2014/main" id="{C0FC6411-6F8A-71F9-43CE-47365DEB1EC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9:1-13</a:t>
            </a:r>
            <a:endParaRPr lang="en-US" dirty="0"/>
          </a:p>
        </p:txBody>
      </p:sp>
    </p:spTree>
    <p:extLst>
      <p:ext uri="{BB962C8B-B14F-4D97-AF65-F5344CB8AC3E}">
        <p14:creationId xmlns:p14="http://schemas.microsoft.com/office/powerpoint/2010/main" val="41237458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19840</TotalTime>
  <Words>1499</Words>
  <Application>Microsoft Office PowerPoint</Application>
  <PresentationFormat>Custom</PresentationFormat>
  <Paragraphs>105</Paragraphs>
  <Slides>41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Discuss</vt:lpstr>
      <vt:lpstr>1. A vision for discipleship  means seeing people the  way Jesus sees them. </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2. A vision for discipleship  means seeing individuals  who need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Discuss</vt:lpstr>
      <vt:lpstr>3. A vision for discipleship means participating in Christ’s compassion for the masses by living on mission for Him. </vt:lpstr>
      <vt:lpstr>PowerPoint Presentation</vt:lpstr>
      <vt:lpstr>PowerPoint Presentation</vt:lpstr>
      <vt:lpstr>PowerPoint Presentation</vt:lpstr>
      <vt:lpstr>Discuss</vt:lpstr>
      <vt:lpstr>Discuss</vt:lpstr>
      <vt:lpstr>Discuss</vt:lpstr>
      <vt:lpstr>PowerPoint Presentation</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Moriah Sundholm</cp:lastModifiedBy>
  <cp:revision>77</cp:revision>
  <dcterms:created xsi:type="dcterms:W3CDTF">2023-07-06T02:28:58Z</dcterms:created>
  <dcterms:modified xsi:type="dcterms:W3CDTF">2025-09-04T20:10:36Z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