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567" r:id="rId5"/>
    <p:sldId id="833" r:id="rId6"/>
    <p:sldId id="834" r:id="rId7"/>
    <p:sldId id="577" r:id="rId8"/>
    <p:sldId id="579" r:id="rId9"/>
    <p:sldId id="574" r:id="rId10"/>
    <p:sldId id="632" r:id="rId11"/>
    <p:sldId id="792" r:id="rId12"/>
    <p:sldId id="839" r:id="rId13"/>
    <p:sldId id="793" r:id="rId14"/>
    <p:sldId id="826" r:id="rId15"/>
    <p:sldId id="796" r:id="rId16"/>
    <p:sldId id="842" r:id="rId17"/>
    <p:sldId id="843" r:id="rId18"/>
    <p:sldId id="797" r:id="rId19"/>
    <p:sldId id="825" r:id="rId20"/>
    <p:sldId id="814" r:id="rId21"/>
    <p:sldId id="847" r:id="rId22"/>
    <p:sldId id="848" r:id="rId23"/>
    <p:sldId id="771" r:id="rId24"/>
    <p:sldId id="853" r:id="rId25"/>
    <p:sldId id="854" r:id="rId26"/>
    <p:sldId id="813" r:id="rId27"/>
    <p:sldId id="851" r:id="rId28"/>
    <p:sldId id="852" r:id="rId29"/>
    <p:sldId id="850" r:id="rId30"/>
    <p:sldId id="818" r:id="rId3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13" autoAdjust="0"/>
    <p:restoredTop sz="96027"/>
  </p:normalViewPr>
  <p:slideViewPr>
    <p:cSldViewPr>
      <p:cViewPr varScale="1">
        <p:scale>
          <a:sx n="112" d="100"/>
          <a:sy n="112" d="100"/>
        </p:scale>
        <p:origin x="232" y="400"/>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9/4/25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9/4/25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23</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6EF7E-297A-E3B7-69B2-F4C2764F5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14085-21D4-BA8E-1C59-706A9B06A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E01F1-9F66-623D-CCBF-F5F6058338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3A1A26-8662-8A56-B206-E39ED6AF9260}"/>
              </a:ext>
            </a:extLst>
          </p:cNvPr>
          <p:cNvSpPr>
            <a:spLocks noGrp="1"/>
          </p:cNvSpPr>
          <p:nvPr>
            <p:ph type="sldNum" sz="quarter" idx="5"/>
          </p:nvPr>
        </p:nvSpPr>
        <p:spPr/>
        <p:txBody>
          <a:bodyPr/>
          <a:lstStyle/>
          <a:p>
            <a:fld id="{B0FCC8D5-6D68-A443-97C0-91AE5977134B}" type="slidenum">
              <a:rPr lang="en-US" smtClean="0"/>
              <a:pPr/>
              <a:t>24</a:t>
            </a:fld>
            <a:endParaRPr lang="en-US" dirty="0"/>
          </a:p>
        </p:txBody>
      </p:sp>
    </p:spTree>
    <p:extLst>
      <p:ext uri="{BB962C8B-B14F-4D97-AF65-F5344CB8AC3E}">
        <p14:creationId xmlns:p14="http://schemas.microsoft.com/office/powerpoint/2010/main" val="305960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F028E-E5B3-68E1-AAF1-A736D245E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0680-2A56-CD95-3824-A4C78DE38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C008D-3469-777E-0526-7D299FBD6F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48022B-3D86-D856-8E2B-E910A403D416}"/>
              </a:ext>
            </a:extLst>
          </p:cNvPr>
          <p:cNvSpPr>
            <a:spLocks noGrp="1"/>
          </p:cNvSpPr>
          <p:nvPr>
            <p:ph type="sldNum" sz="quarter" idx="5"/>
          </p:nvPr>
        </p:nvSpPr>
        <p:spPr/>
        <p:txBody>
          <a:bodyPr/>
          <a:lstStyle/>
          <a:p>
            <a:fld id="{B0FCC8D5-6D68-A443-97C0-91AE5977134B}" type="slidenum">
              <a:rPr lang="en-US" smtClean="0"/>
              <a:pPr/>
              <a:t>25</a:t>
            </a:fld>
            <a:endParaRPr lang="en-US" dirty="0"/>
          </a:p>
        </p:txBody>
      </p:sp>
    </p:spTree>
    <p:extLst>
      <p:ext uri="{BB962C8B-B14F-4D97-AF65-F5344CB8AC3E}">
        <p14:creationId xmlns:p14="http://schemas.microsoft.com/office/powerpoint/2010/main" val="110129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26</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67848"/>
            <a:ext cx="4343400" cy="699625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6479"/>
            <a:ext cx="4267201" cy="6873514"/>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5" y="10830"/>
            <a:ext cx="12153493" cy="6836339"/>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a:t>
            </a:r>
            <a:r>
              <a:rPr lang="en-US" sz="5500" u="sng" dirty="0"/>
              <a:t>Making</a:t>
            </a:r>
            <a:r>
              <a:rPr lang="en-US" sz="5500" dirty="0"/>
              <a:t> </a:t>
            </a:r>
            <a:r>
              <a:rPr lang="en-US" sz="5500" u="sng" dirty="0"/>
              <a:t>disciples</a:t>
            </a:r>
            <a:r>
              <a:rPr lang="en-US" sz="5500" dirty="0"/>
              <a:t> </a:t>
            </a:r>
            <a:br>
              <a:rPr lang="en-US" sz="5500" dirty="0"/>
            </a:br>
            <a:r>
              <a:rPr lang="en-US" sz="5500" dirty="0"/>
              <a:t>is our mission.</a:t>
            </a:r>
          </a:p>
        </p:txBody>
      </p:sp>
    </p:spTree>
    <p:extLst>
      <p:ext uri="{BB962C8B-B14F-4D97-AF65-F5344CB8AC3E}">
        <p14:creationId xmlns:p14="http://schemas.microsoft.com/office/powerpoint/2010/main" val="524395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“Go, therefore, and make disciples of all nations, baptizing them in the name of the Father and of the Son and of the Holy Spirit, teaching them to observe everything I have commanded you.”</a:t>
            </a:r>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28:19-20a</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200" b="1" dirty="0"/>
              <a:t>The disciples likely </a:t>
            </a:r>
          </a:p>
          <a:p>
            <a:r>
              <a:rPr lang="en-US" sz="4200" b="1" dirty="0"/>
              <a:t>didn’t feel equipped for the task they were given and neither do we. What is our ultimate hope in carrying out this call of Christ?</a:t>
            </a:r>
          </a:p>
        </p:txBody>
      </p:sp>
    </p:spTree>
    <p:extLst>
      <p:ext uri="{BB962C8B-B14F-4D97-AF65-F5344CB8AC3E}">
        <p14:creationId xmlns:p14="http://schemas.microsoft.com/office/powerpoint/2010/main" val="1464740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0241F-F870-4691-862F-ADBA2705E2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608DD9-25E1-813E-753B-01DF5D719506}"/>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F3082F2-5AC5-B27E-8675-B49CA62673A4}"/>
              </a:ext>
            </a:extLst>
          </p:cNvPr>
          <p:cNvSpPr>
            <a:spLocks noGrp="1"/>
          </p:cNvSpPr>
          <p:nvPr>
            <p:ph type="body" sz="quarter" idx="19"/>
          </p:nvPr>
        </p:nvSpPr>
        <p:spPr>
          <a:xfrm>
            <a:off x="4037013" y="381000"/>
            <a:ext cx="7391399" cy="5943600"/>
          </a:xfrm>
        </p:spPr>
        <p:txBody>
          <a:bodyPr anchor="ctr"/>
          <a:lstStyle/>
          <a:p>
            <a:r>
              <a:rPr lang="en-US" sz="4200" b="1" dirty="0"/>
              <a:t>How does an understanding of the verb usage in Matthew 28:19-20a impact the way you understand your role in fulfilling the Great Commission?</a:t>
            </a:r>
          </a:p>
        </p:txBody>
      </p:sp>
    </p:spTree>
    <p:extLst>
      <p:ext uri="{BB962C8B-B14F-4D97-AF65-F5344CB8AC3E}">
        <p14:creationId xmlns:p14="http://schemas.microsoft.com/office/powerpoint/2010/main" val="3590102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EAB15-67B8-1974-92E1-5A1593CE74D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0EE2DF1-8541-E3A7-3299-7CD77442818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116B516-6EB4-7E16-5D8D-70C6AD97AEA6}"/>
              </a:ext>
            </a:extLst>
          </p:cNvPr>
          <p:cNvSpPr>
            <a:spLocks noGrp="1"/>
          </p:cNvSpPr>
          <p:nvPr>
            <p:ph type="body" sz="quarter" idx="19"/>
          </p:nvPr>
        </p:nvSpPr>
        <p:spPr>
          <a:xfrm>
            <a:off x="4037013" y="381000"/>
            <a:ext cx="7391399" cy="5943600"/>
          </a:xfrm>
        </p:spPr>
        <p:txBody>
          <a:bodyPr anchor="ctr"/>
          <a:lstStyle/>
          <a:p>
            <a:r>
              <a:rPr lang="en-US" sz="4400" b="1" dirty="0"/>
              <a:t>What would look different about your church experience if you saw daily ministry in the local church as part of fulfilling the Great Commission?</a:t>
            </a:r>
          </a:p>
        </p:txBody>
      </p:sp>
    </p:spTree>
    <p:extLst>
      <p:ext uri="{BB962C8B-B14F-4D97-AF65-F5344CB8AC3E}">
        <p14:creationId xmlns:p14="http://schemas.microsoft.com/office/powerpoint/2010/main" val="103652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838200"/>
            <a:ext cx="12188825" cy="4419600"/>
          </a:xfrm>
        </p:spPr>
        <p:txBody>
          <a:bodyPr anchor="b">
            <a:noAutofit/>
          </a:bodyPr>
          <a:lstStyle/>
          <a:p>
            <a:pPr marR="0">
              <a:lnSpc>
                <a:spcPct val="150000"/>
              </a:lnSpc>
              <a:spcBef>
                <a:spcPts val="0"/>
              </a:spcBef>
              <a:spcAft>
                <a:spcPts val="0"/>
              </a:spcAft>
            </a:pPr>
            <a:r>
              <a:rPr lang="en-US" sz="5500" dirty="0"/>
              <a:t>3. </a:t>
            </a:r>
            <a:r>
              <a:rPr lang="en-US" sz="5500" u="sng" dirty="0"/>
              <a:t>Eternity</a:t>
            </a:r>
            <a:r>
              <a:rPr lang="en-US" sz="5500" dirty="0"/>
              <a:t> is our </a:t>
            </a:r>
            <a:r>
              <a:rPr lang="en-US" sz="5500" u="sng" dirty="0"/>
              <a:t>promise</a:t>
            </a:r>
            <a:r>
              <a:rPr lang="en-US" sz="5500" dirty="0"/>
              <a:t>. </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942741" y="2362738"/>
            <a:ext cx="10270659" cy="3773202"/>
          </a:xfrm>
        </p:spPr>
        <p:txBody>
          <a:bodyPr/>
          <a:lstStyle/>
          <a:p>
            <a:pPr marR="0">
              <a:lnSpc>
                <a:spcPct val="112000"/>
              </a:lnSpc>
              <a:spcBef>
                <a:spcPts val="0"/>
              </a:spcBef>
              <a:spcAft>
                <a:spcPts val="0"/>
              </a:spcAft>
            </a:pPr>
            <a:r>
              <a:rPr lang="en-US" sz="4300" dirty="0"/>
              <a:t>“And behold, I am with you always, to the end of the age.”</a:t>
            </a:r>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1295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28:20b </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What does it mean </a:t>
            </a:r>
          </a:p>
          <a:p>
            <a:r>
              <a:rPr lang="en-US" sz="4400" b="1" dirty="0"/>
              <a:t>to “behold” Jesus in </a:t>
            </a:r>
          </a:p>
          <a:p>
            <a:r>
              <a:rPr lang="en-US" sz="4400" b="1" dirty="0"/>
              <a:t>daily life? </a:t>
            </a:r>
          </a:p>
        </p:txBody>
      </p:sp>
    </p:spTree>
    <p:extLst>
      <p:ext uri="{BB962C8B-B14F-4D97-AF65-F5344CB8AC3E}">
        <p14:creationId xmlns:p14="http://schemas.microsoft.com/office/powerpoint/2010/main" val="2555783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400" b="1" dirty="0"/>
              <a:t>What things get in the </a:t>
            </a:r>
            <a:br>
              <a:rPr lang="en-US" sz="4400" b="1" dirty="0"/>
            </a:br>
            <a:r>
              <a:rPr lang="en-US" sz="4400" b="1" dirty="0"/>
              <a:t>way of seeing His activity in your day-to-day life?</a:t>
            </a:r>
          </a:p>
        </p:txBody>
      </p:sp>
    </p:spTree>
    <p:extLst>
      <p:ext uri="{BB962C8B-B14F-4D97-AF65-F5344CB8AC3E}">
        <p14:creationId xmlns:p14="http://schemas.microsoft.com/office/powerpoint/2010/main" val="1840241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381000"/>
            <a:ext cx="7391399" cy="5943600"/>
          </a:xfrm>
        </p:spPr>
        <p:txBody>
          <a:bodyPr anchor="ctr"/>
          <a:lstStyle/>
          <a:p>
            <a:r>
              <a:rPr lang="en-US" sz="4400" b="1" dirty="0"/>
              <a:t>How does knowing </a:t>
            </a:r>
          </a:p>
          <a:p>
            <a:r>
              <a:rPr lang="en-US" sz="4400" b="1" dirty="0"/>
              <a:t>Jesus is with you help you overcome the fear you might have in telling others about Him?</a:t>
            </a:r>
          </a:p>
        </p:txBody>
      </p:sp>
    </p:spTree>
    <p:extLst>
      <p:ext uri="{BB962C8B-B14F-4D97-AF65-F5344CB8AC3E}">
        <p14:creationId xmlns:p14="http://schemas.microsoft.com/office/powerpoint/2010/main" val="2496776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219200"/>
            <a:ext cx="10940118" cy="4170218"/>
          </a:xfrm>
        </p:spPr>
        <p:txBody>
          <a:bodyPr/>
          <a:lstStyle/>
          <a:p>
            <a:pPr>
              <a:lnSpc>
                <a:spcPct val="100000"/>
              </a:lnSpc>
            </a:pPr>
            <a:r>
              <a:rPr lang="en-US" sz="4000" b="0" dirty="0">
                <a:solidFill>
                  <a:srgbClr val="867A72"/>
                </a:solidFill>
                <a:latin typeface="Montserrat Light" pitchFamily="2" charset="77"/>
              </a:rPr>
              <a:t>The essentials of</a:t>
            </a:r>
          </a:p>
          <a:p>
            <a:pPr>
              <a:lnSpc>
                <a:spcPct val="100000"/>
              </a:lnSpc>
            </a:pPr>
            <a:r>
              <a:rPr lang="en-US" dirty="0">
                <a:solidFill>
                  <a:srgbClr val="867A72"/>
                </a:solidFill>
              </a:rPr>
              <a:t>Disciple-making</a:t>
            </a:r>
            <a:endParaRPr lang="en-US" dirty="0">
              <a:solidFill>
                <a:schemeClr val="accent4">
                  <a:lumMod val="50000"/>
                </a:schemeClr>
              </a:solidFill>
            </a:endParaRPr>
          </a:p>
          <a:p>
            <a:endParaRPr lang="en-US" sz="4000" b="0" dirty="0">
              <a:solidFill>
                <a:schemeClr val="accent3"/>
              </a:solidFill>
              <a:latin typeface="Montserrat Light" pitchFamily="2" charset="77"/>
            </a:endParaRPr>
          </a:p>
          <a:p>
            <a:endParaRPr lang="en-US" sz="2800" dirty="0">
              <a:solidFill>
                <a:schemeClr val="accent3"/>
              </a:solidFill>
              <a:latin typeface="Montserrat Light" pitchFamily="2" charset="77"/>
            </a:endParaRPr>
          </a:p>
          <a:p>
            <a:pPr>
              <a:lnSpc>
                <a:spcPct val="150000"/>
              </a:lnSpc>
            </a:pPr>
            <a:r>
              <a:rPr lang="en-US" sz="2800" dirty="0">
                <a:solidFill>
                  <a:schemeClr val="accent3"/>
                </a:solidFill>
                <a:latin typeface="Montserrat ExtraBold" pitchFamily="2" charset="77"/>
              </a:rPr>
              <a:t>Session 2: </a:t>
            </a:r>
            <a:br>
              <a:rPr lang="en-US" sz="4000" b="0" dirty="0">
                <a:solidFill>
                  <a:schemeClr val="accent3"/>
                </a:solidFill>
                <a:latin typeface="Montserrat Light" pitchFamily="2" charset="77"/>
              </a:rPr>
            </a:br>
            <a:r>
              <a:rPr lang="en-US" sz="4000" b="0" dirty="0">
                <a:solidFill>
                  <a:schemeClr val="accent3"/>
                </a:solidFill>
                <a:latin typeface="Montserrat Light" pitchFamily="2" charset="77"/>
              </a:rPr>
              <a:t>Marching Orders</a:t>
            </a:r>
            <a:endParaRPr lang="en-US" sz="4000" dirty="0">
              <a:solidFill>
                <a:schemeClr val="accent3"/>
              </a:solidFill>
            </a:endParaRPr>
          </a:p>
        </p:txBody>
      </p:sp>
      <p:cxnSp>
        <p:nvCxnSpPr>
          <p:cNvPr id="5" name="Straight Connector 4">
            <a:extLst>
              <a:ext uri="{FF2B5EF4-FFF2-40B4-BE49-F238E27FC236}">
                <a16:creationId xmlns:a16="http://schemas.microsoft.com/office/drawing/2014/main" id="{D7738542-4503-5D5C-DC62-D91127017379}"/>
              </a:ext>
            </a:extLst>
          </p:cNvPr>
          <p:cNvCxnSpPr/>
          <p:nvPr/>
        </p:nvCxnSpPr>
        <p:spPr>
          <a:xfrm>
            <a:off x="4189412" y="3429000"/>
            <a:ext cx="35814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5B7B4F-FE3B-2C04-8AE5-859B60008CE5}"/>
              </a:ext>
            </a:extLst>
          </p:cNvPr>
          <p:cNvSpPr>
            <a:spLocks noGrp="1"/>
          </p:cNvSpPr>
          <p:nvPr>
            <p:ph type="body" sz="quarter" idx="22"/>
          </p:nvPr>
        </p:nvSpPr>
        <p:spPr>
          <a:xfrm>
            <a:off x="455612" y="685800"/>
            <a:ext cx="11353800" cy="1483522"/>
          </a:xfrm>
        </p:spPr>
        <p:txBody>
          <a:bodyPr/>
          <a:lstStyle/>
          <a:p>
            <a:r>
              <a:rPr lang="en-US" sz="4800" dirty="0">
                <a:solidFill>
                  <a:srgbClr val="867A72"/>
                </a:solidFill>
              </a:rPr>
              <a:t>GOSPEL FOCUS</a:t>
            </a:r>
          </a:p>
          <a:p>
            <a:r>
              <a:rPr lang="en-US" sz="3600" b="0" dirty="0">
                <a:solidFill>
                  <a:srgbClr val="867A72"/>
                </a:solidFill>
              </a:rPr>
              <a:t>God’s people share Jesus with others.</a:t>
            </a: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p:txBody>
      </p:sp>
      <p:sp>
        <p:nvSpPr>
          <p:cNvPr id="2" name="Text Placeholder 3">
            <a:extLst>
              <a:ext uri="{FF2B5EF4-FFF2-40B4-BE49-F238E27FC236}">
                <a16:creationId xmlns:a16="http://schemas.microsoft.com/office/drawing/2014/main" id="{B26A58BC-C2DD-9A80-B70C-F163406B67EC}"/>
              </a:ext>
            </a:extLst>
          </p:cNvPr>
          <p:cNvSpPr>
            <a:spLocks noGrp="1"/>
          </p:cNvSpPr>
          <p:nvPr>
            <p:ph type="body" sz="quarter" idx="23"/>
          </p:nvPr>
        </p:nvSpPr>
        <p:spPr>
          <a:xfrm>
            <a:off x="624353" y="2057400"/>
            <a:ext cx="10940117" cy="3926678"/>
          </a:xfrm>
        </p:spPr>
        <p:txBody>
          <a:bodyPr/>
          <a:lstStyle/>
          <a:p>
            <a:pPr marR="0">
              <a:lnSpc>
                <a:spcPct val="112000"/>
              </a:lnSpc>
              <a:spcBef>
                <a:spcPts val="0"/>
              </a:spcBef>
              <a:spcAft>
                <a:spcPts val="0"/>
              </a:spcAft>
            </a:pPr>
            <a:r>
              <a:rPr lang="en-US" sz="4000" dirty="0"/>
              <a:t>God could have chosen any way to communicate the good news of Jesus. At the birth of Jesus, He used angels. At the birth of the church, He used His people. The Great Commission isn’t busy work for the church—it is the work of the church. </a:t>
            </a:r>
            <a:r>
              <a:rPr lang="en-US" sz="4000" dirty="0">
                <a:solidFill>
                  <a:srgbClr val="CFBEB2"/>
                </a:solidFill>
              </a:rPr>
              <a:t>→</a:t>
            </a:r>
            <a:endParaRPr lang="en-US" sz="4000" dirty="0"/>
          </a:p>
        </p:txBody>
      </p:sp>
    </p:spTree>
    <p:extLst>
      <p:ext uri="{BB962C8B-B14F-4D97-AF65-F5344CB8AC3E}">
        <p14:creationId xmlns:p14="http://schemas.microsoft.com/office/powerpoint/2010/main" val="220902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89144-FA3E-3295-28A1-33F43474D6F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3D6F8D1-C2BF-9CE7-CBE9-D2FF107DFC51}"/>
              </a:ext>
            </a:extLst>
          </p:cNvPr>
          <p:cNvSpPr>
            <a:spLocks noGrp="1"/>
          </p:cNvSpPr>
          <p:nvPr>
            <p:ph type="body" sz="quarter" idx="22"/>
          </p:nvPr>
        </p:nvSpPr>
        <p:spPr>
          <a:xfrm>
            <a:off x="624352" y="685800"/>
            <a:ext cx="10940118" cy="1483522"/>
          </a:xfrm>
        </p:spPr>
        <p:txBody>
          <a:bodyPr/>
          <a:lstStyle/>
          <a:p>
            <a:r>
              <a:rPr lang="en-US" sz="4800" dirty="0">
                <a:solidFill>
                  <a:srgbClr val="867A72"/>
                </a:solidFill>
              </a:rPr>
              <a:t>GOSPEL FOCUS</a:t>
            </a:r>
          </a:p>
          <a:p>
            <a:r>
              <a:rPr lang="en-US" sz="3900" b="0" dirty="0">
                <a:solidFill>
                  <a:srgbClr val="867A72"/>
                </a:solidFill>
              </a:rPr>
              <a:t>Jesus heals; we serve and disciple.</a:t>
            </a:r>
            <a:endParaRPr lang="en-US" sz="3900" dirty="0"/>
          </a:p>
        </p:txBody>
      </p:sp>
      <p:sp>
        <p:nvSpPr>
          <p:cNvPr id="2" name="Text Placeholder 3">
            <a:extLst>
              <a:ext uri="{FF2B5EF4-FFF2-40B4-BE49-F238E27FC236}">
                <a16:creationId xmlns:a16="http://schemas.microsoft.com/office/drawing/2014/main" id="{F342C5E1-A3C2-FF53-4D5A-EF2FE2138A3E}"/>
              </a:ext>
            </a:extLst>
          </p:cNvPr>
          <p:cNvSpPr>
            <a:spLocks noGrp="1"/>
          </p:cNvSpPr>
          <p:nvPr>
            <p:ph type="body" sz="quarter" idx="23"/>
          </p:nvPr>
        </p:nvSpPr>
        <p:spPr>
          <a:xfrm>
            <a:off x="624353" y="2057400"/>
            <a:ext cx="10940117" cy="3926678"/>
          </a:xfrm>
        </p:spPr>
        <p:txBody>
          <a:bodyPr/>
          <a:lstStyle/>
          <a:p>
            <a:pPr marR="0">
              <a:lnSpc>
                <a:spcPct val="112000"/>
              </a:lnSpc>
              <a:spcBef>
                <a:spcPts val="0"/>
              </a:spcBef>
              <a:spcAft>
                <a:spcPts val="0"/>
              </a:spcAft>
            </a:pPr>
            <a:r>
              <a:rPr lang="en-US" sz="4000" dirty="0"/>
              <a:t>The good news of Jesus is that God loved us so much He sent His Son to die on the cross for our sins, be resurrected, and He invites us into an eternal relationship with Him. Those who have experienced God’s love and forgiveness will desire to share it with others. </a:t>
            </a:r>
            <a:r>
              <a:rPr lang="en-US" sz="4000" dirty="0">
                <a:solidFill>
                  <a:srgbClr val="CFBEB2"/>
                </a:solidFill>
              </a:rPr>
              <a:t>→</a:t>
            </a:r>
            <a:endParaRPr lang="en-US" sz="4000" dirty="0"/>
          </a:p>
        </p:txBody>
      </p:sp>
    </p:spTree>
    <p:extLst>
      <p:ext uri="{BB962C8B-B14F-4D97-AF65-F5344CB8AC3E}">
        <p14:creationId xmlns:p14="http://schemas.microsoft.com/office/powerpoint/2010/main" val="3365793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2109F-792C-7B43-8AB4-5267DFBCA74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F8F1B7E-122B-381C-A71D-519E551492A3}"/>
              </a:ext>
            </a:extLst>
          </p:cNvPr>
          <p:cNvSpPr>
            <a:spLocks noGrp="1"/>
          </p:cNvSpPr>
          <p:nvPr>
            <p:ph type="body" sz="quarter" idx="22"/>
          </p:nvPr>
        </p:nvSpPr>
        <p:spPr>
          <a:xfrm>
            <a:off x="624352" y="685800"/>
            <a:ext cx="10940118" cy="1483522"/>
          </a:xfrm>
        </p:spPr>
        <p:txBody>
          <a:bodyPr/>
          <a:lstStyle/>
          <a:p>
            <a:r>
              <a:rPr lang="en-US" sz="4800" dirty="0">
                <a:solidFill>
                  <a:srgbClr val="867A72"/>
                </a:solidFill>
              </a:rPr>
              <a:t>GOSPEL FOCUS</a:t>
            </a:r>
          </a:p>
          <a:p>
            <a:r>
              <a:rPr lang="en-US" sz="3900" b="0" dirty="0">
                <a:solidFill>
                  <a:srgbClr val="867A72"/>
                </a:solidFill>
              </a:rPr>
              <a:t>Jesus heals; we serve and disciple.</a:t>
            </a:r>
            <a:endParaRPr lang="en-US" sz="3900" dirty="0"/>
          </a:p>
        </p:txBody>
      </p:sp>
      <p:sp>
        <p:nvSpPr>
          <p:cNvPr id="2" name="Text Placeholder 3">
            <a:extLst>
              <a:ext uri="{FF2B5EF4-FFF2-40B4-BE49-F238E27FC236}">
                <a16:creationId xmlns:a16="http://schemas.microsoft.com/office/drawing/2014/main" id="{32950808-AC1A-3A81-B6BE-9DA4748081B2}"/>
              </a:ext>
            </a:extLst>
          </p:cNvPr>
          <p:cNvSpPr>
            <a:spLocks noGrp="1"/>
          </p:cNvSpPr>
          <p:nvPr>
            <p:ph type="body" sz="quarter" idx="23"/>
          </p:nvPr>
        </p:nvSpPr>
        <p:spPr>
          <a:xfrm>
            <a:off x="624353" y="2169322"/>
            <a:ext cx="10940117" cy="3926678"/>
          </a:xfrm>
        </p:spPr>
        <p:txBody>
          <a:bodyPr/>
          <a:lstStyle/>
          <a:p>
            <a:pPr marR="0">
              <a:lnSpc>
                <a:spcPct val="112000"/>
              </a:lnSpc>
              <a:spcBef>
                <a:spcPts val="0"/>
              </a:spcBef>
              <a:spcAft>
                <a:spcPts val="0"/>
              </a:spcAft>
            </a:pPr>
            <a:r>
              <a:rPr lang="en-US" sz="4000" dirty="0"/>
              <a:t>The Great Commission is our marching orders, and Jesus says He will go with us as we reach people for Him.</a:t>
            </a:r>
          </a:p>
        </p:txBody>
      </p:sp>
    </p:spTree>
    <p:extLst>
      <p:ext uri="{BB962C8B-B14F-4D97-AF65-F5344CB8AC3E}">
        <p14:creationId xmlns:p14="http://schemas.microsoft.com/office/powerpoint/2010/main" val="1156339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4200" b="1" dirty="0"/>
              <a:t>What excites you about participating in the Great Commission? </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46746-81FC-D3A3-7DD9-17971C9C446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5D88124-A4E9-77C8-8704-C13B096F0FFE}"/>
              </a:ext>
            </a:extLst>
          </p:cNvPr>
          <p:cNvSpPr>
            <a:spLocks noGrp="1"/>
          </p:cNvSpPr>
          <p:nvPr>
            <p:ph type="body" sz="quarter" idx="19"/>
          </p:nvPr>
        </p:nvSpPr>
        <p:spPr>
          <a:xfrm>
            <a:off x="912812" y="1676400"/>
            <a:ext cx="7086600" cy="3464721"/>
          </a:xfrm>
        </p:spPr>
        <p:txBody>
          <a:bodyPr anchor="ctr"/>
          <a:lstStyle/>
          <a:p>
            <a:pPr>
              <a:lnSpc>
                <a:spcPct val="100000"/>
              </a:lnSpc>
            </a:pPr>
            <a:r>
              <a:rPr lang="en-US" sz="4200" b="1" dirty="0"/>
              <a:t>What frightens or holds you back from telling others about Jesus?</a:t>
            </a:r>
          </a:p>
        </p:txBody>
      </p:sp>
      <p:sp>
        <p:nvSpPr>
          <p:cNvPr id="5" name="Title 4">
            <a:extLst>
              <a:ext uri="{FF2B5EF4-FFF2-40B4-BE49-F238E27FC236}">
                <a16:creationId xmlns:a16="http://schemas.microsoft.com/office/drawing/2014/main" id="{F4AD6D44-D77C-5854-71B5-53EB99325744}"/>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305121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88F3B-6B93-2BF7-9A09-A2A1825486B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9B1149C-890D-D636-8102-28C6ECC0E1C5}"/>
              </a:ext>
            </a:extLst>
          </p:cNvPr>
          <p:cNvSpPr>
            <a:spLocks noGrp="1"/>
          </p:cNvSpPr>
          <p:nvPr>
            <p:ph type="body" sz="quarter" idx="19"/>
          </p:nvPr>
        </p:nvSpPr>
        <p:spPr>
          <a:xfrm>
            <a:off x="531812" y="1752600"/>
            <a:ext cx="7888504" cy="3464721"/>
          </a:xfrm>
        </p:spPr>
        <p:txBody>
          <a:bodyPr anchor="ctr"/>
          <a:lstStyle/>
          <a:p>
            <a:pPr>
              <a:lnSpc>
                <a:spcPct val="100000"/>
              </a:lnSpc>
            </a:pPr>
            <a:r>
              <a:rPr lang="en-US" sz="4200" b="1" dirty="0"/>
              <a:t>How can you trust </a:t>
            </a:r>
          </a:p>
          <a:p>
            <a:pPr>
              <a:lnSpc>
                <a:spcPct val="100000"/>
              </a:lnSpc>
            </a:pPr>
            <a:r>
              <a:rPr lang="en-US" sz="4200" b="1" dirty="0"/>
              <a:t>Jesus to be with you, </a:t>
            </a:r>
          </a:p>
          <a:p>
            <a:pPr>
              <a:lnSpc>
                <a:spcPct val="100000"/>
              </a:lnSpc>
            </a:pPr>
            <a:r>
              <a:rPr lang="en-US" sz="4200" b="1" dirty="0"/>
              <a:t>no matter your doubts or other challenges?</a:t>
            </a:r>
          </a:p>
        </p:txBody>
      </p:sp>
      <p:sp>
        <p:nvSpPr>
          <p:cNvPr id="5" name="Title 4">
            <a:extLst>
              <a:ext uri="{FF2B5EF4-FFF2-40B4-BE49-F238E27FC236}">
                <a16:creationId xmlns:a16="http://schemas.microsoft.com/office/drawing/2014/main" id="{A623ACDA-BD61-E460-6B58-3440B643CF12}"/>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878424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How does acknowledging Jesus’s authority and reflecting on His constant presence help us overcome the fear we might have about sharing our faith?</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381000"/>
            <a:ext cx="7391399" cy="5943600"/>
          </a:xfrm>
        </p:spPr>
        <p:txBody>
          <a:bodyPr anchor="ctr"/>
          <a:lstStyle/>
          <a:p>
            <a:r>
              <a:rPr lang="en-US" sz="4000" b="1" dirty="0"/>
              <a:t>How has your view on the Great Commission changed through today’s study? How does Jesus want you to participate in His command to make disciples?</a:t>
            </a:r>
          </a:p>
        </p:txBody>
      </p:sp>
    </p:spTree>
    <p:extLst>
      <p:ext uri="{BB962C8B-B14F-4D97-AF65-F5344CB8AC3E}">
        <p14:creationId xmlns:p14="http://schemas.microsoft.com/office/powerpoint/2010/main" val="2447665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608042" y="2362200"/>
            <a:ext cx="8972740" cy="3810000"/>
          </a:xfrm>
        </p:spPr>
        <p:txBody>
          <a:bodyPr/>
          <a:lstStyle/>
          <a:p>
            <a:r>
              <a:rPr lang="en-US" sz="4000" dirty="0"/>
              <a:t>What was Christ’s final command to His disciples, and how does it apply to the church today?</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4037012" y="457200"/>
            <a:ext cx="7391399"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900" b="1" dirty="0"/>
              <a:t>Have you ever thought of the Great Commission primarily as a verse for people called to the mission field? How could a narrow view of Christ’s command keep us from experiencing the fullness of God’s plan for us?</a:t>
            </a:r>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a:t>
            </a:r>
            <a:r>
              <a:rPr lang="en-US" sz="5500" u="sng" dirty="0"/>
              <a:t>Jesus</a:t>
            </a:r>
            <a:r>
              <a:rPr lang="en-US" sz="5500" dirty="0"/>
              <a:t> is our </a:t>
            </a:r>
            <a:r>
              <a:rPr lang="en-US" sz="5500" u="sng" dirty="0"/>
              <a:t>authority</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779508" y="1676400"/>
            <a:ext cx="10572704" cy="3773202"/>
          </a:xfrm>
        </p:spPr>
        <p:txBody>
          <a:bodyPr/>
          <a:lstStyle/>
          <a:p>
            <a:pPr marR="0">
              <a:lnSpc>
                <a:spcPct val="100000"/>
              </a:lnSpc>
              <a:spcBef>
                <a:spcPts val="0"/>
              </a:spcBef>
              <a:spcAft>
                <a:spcPts val="0"/>
              </a:spcAft>
            </a:pPr>
            <a:r>
              <a:rPr lang="en-US" sz="4300" dirty="0"/>
              <a:t>“The eleven disciples traveled to Galilee, to the mountain where Jesus had directed them. When they saw him, they worshiped, but some doubted. Jesus came near and said to them, “All authority has been given to me in heaven and on earth.”</a:t>
            </a:r>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28:16-18</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400" b="1" dirty="0"/>
              <a:t>What is a difficult </a:t>
            </a:r>
          </a:p>
          <a:p>
            <a:r>
              <a:rPr lang="en-US" sz="4400" b="1" dirty="0"/>
              <a:t>skill you’ve learned throughout your life? What kept you going, despite the difficulty?</a:t>
            </a:r>
          </a:p>
        </p:txBody>
      </p:sp>
    </p:spTree>
    <p:extLst>
      <p:ext uri="{BB962C8B-B14F-4D97-AF65-F5344CB8AC3E}">
        <p14:creationId xmlns:p14="http://schemas.microsoft.com/office/powerpoint/2010/main" val="200887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D533A-2DDD-EC76-AA4A-3FCFAF7D179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6F61F00-6DF5-EB75-0746-832526781D24}"/>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65CFA36-438E-9614-FEA5-842468737F52}"/>
              </a:ext>
            </a:extLst>
          </p:cNvPr>
          <p:cNvSpPr>
            <a:spLocks noGrp="1"/>
          </p:cNvSpPr>
          <p:nvPr>
            <p:ph type="body" sz="quarter" idx="19"/>
          </p:nvPr>
        </p:nvSpPr>
        <p:spPr>
          <a:xfrm>
            <a:off x="4037013" y="381000"/>
            <a:ext cx="7391399" cy="5943600"/>
          </a:xfrm>
        </p:spPr>
        <p:txBody>
          <a:bodyPr anchor="ctr"/>
          <a:lstStyle/>
          <a:p>
            <a:r>
              <a:rPr lang="en-US" sz="4400" b="1" dirty="0"/>
              <a:t>Can you think of an encounter you have had with Jesus that prompted you to worship? </a:t>
            </a:r>
          </a:p>
        </p:txBody>
      </p:sp>
    </p:spTree>
    <p:extLst>
      <p:ext uri="{BB962C8B-B14F-4D97-AF65-F5344CB8AC3E}">
        <p14:creationId xmlns:p14="http://schemas.microsoft.com/office/powerpoint/2010/main" val="1530166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665D-ADD0-1B39-750B-55C05916D7B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85F5B1-6160-D739-55E3-2CDA038F4C44}"/>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7AD33BB3-04D1-5825-4249-D51EE34AEE63}"/>
              </a:ext>
            </a:extLst>
          </p:cNvPr>
          <p:cNvSpPr>
            <a:spLocks noGrp="1"/>
          </p:cNvSpPr>
          <p:nvPr>
            <p:ph type="body" sz="quarter" idx="19"/>
          </p:nvPr>
        </p:nvSpPr>
        <p:spPr>
          <a:xfrm>
            <a:off x="4037013" y="381000"/>
            <a:ext cx="7391399" cy="5943600"/>
          </a:xfrm>
        </p:spPr>
        <p:txBody>
          <a:bodyPr anchor="ctr"/>
          <a:lstStyle/>
          <a:p>
            <a:r>
              <a:rPr lang="en-US" sz="4400" b="1" dirty="0"/>
              <a:t>How can we respond </a:t>
            </a:r>
          </a:p>
          <a:p>
            <a:r>
              <a:rPr lang="en-US" sz="4400" b="1" dirty="0"/>
              <a:t>to Christ’s authority in our lives today?</a:t>
            </a:r>
          </a:p>
        </p:txBody>
      </p:sp>
    </p:spTree>
    <p:extLst>
      <p:ext uri="{BB962C8B-B14F-4D97-AF65-F5344CB8AC3E}">
        <p14:creationId xmlns:p14="http://schemas.microsoft.com/office/powerpoint/2010/main" val="905648902"/>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Props1.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3.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19825</TotalTime>
  <Words>661</Words>
  <Application>Microsoft Macintosh PowerPoint</Application>
  <PresentationFormat>Custom</PresentationFormat>
  <Paragraphs>72</Paragraphs>
  <Slides>27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HelveticaNeueLT Std Lt</vt:lpstr>
      <vt:lpstr>Montserrat ExtraBold</vt:lpstr>
      <vt:lpstr>Montserrat Light</vt:lpstr>
      <vt:lpstr>Office Theme</vt:lpstr>
      <vt:lpstr>PowerPoint Presentation</vt:lpstr>
      <vt:lpstr>PowerPoint Presentation</vt:lpstr>
      <vt:lpstr>PowerPoint Presentation</vt:lpstr>
      <vt:lpstr>Discuss</vt:lpstr>
      <vt:lpstr>1. Jesus is our authority. </vt:lpstr>
      <vt:lpstr>PowerPoint Presentation</vt:lpstr>
      <vt:lpstr>Discuss</vt:lpstr>
      <vt:lpstr>Discuss</vt:lpstr>
      <vt:lpstr>Discuss</vt:lpstr>
      <vt:lpstr>2. Making disciples  is our mission.</vt:lpstr>
      <vt:lpstr>PowerPoint Presentation</vt:lpstr>
      <vt:lpstr>Discuss</vt:lpstr>
      <vt:lpstr>Discuss</vt:lpstr>
      <vt:lpstr>Discuss</vt:lpstr>
      <vt:lpstr>3. Eternity is our promise. </vt:lpstr>
      <vt:lpstr>PowerPoint Presentation</vt:lpstr>
      <vt:lpstr>Discuss</vt:lpstr>
      <vt:lpstr>Discuss</vt:lpstr>
      <vt:lpstr>Discuss</vt:lpstr>
      <vt:lpstr>PowerPoint Presentation</vt:lpstr>
      <vt:lpstr>PowerPoint Presentation</vt:lpstr>
      <vt:lpstr>PowerPoint Presentation</vt:lpstr>
      <vt:lpstr>Reflect</vt:lpstr>
      <vt:lpstr>Reflect</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Brandon Watson</cp:lastModifiedBy>
  <cp:revision>78</cp:revision>
  <dcterms:created xsi:type="dcterms:W3CDTF">2023-07-06T02:28:58Z</dcterms:created>
  <dcterms:modified xsi:type="dcterms:W3CDTF">2025-09-04T18:15:54Z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