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567" r:id="rId5"/>
    <p:sldId id="833" r:id="rId6"/>
    <p:sldId id="834" r:id="rId7"/>
    <p:sldId id="577" r:id="rId8"/>
    <p:sldId id="579" r:id="rId9"/>
    <p:sldId id="574" r:id="rId10"/>
    <p:sldId id="855" r:id="rId11"/>
    <p:sldId id="632" r:id="rId12"/>
    <p:sldId id="792" r:id="rId13"/>
    <p:sldId id="839" r:id="rId14"/>
    <p:sldId id="793" r:id="rId15"/>
    <p:sldId id="826" r:id="rId16"/>
    <p:sldId id="856" r:id="rId17"/>
    <p:sldId id="857" r:id="rId18"/>
    <p:sldId id="858" r:id="rId19"/>
    <p:sldId id="796" r:id="rId20"/>
    <p:sldId id="842" r:id="rId21"/>
    <p:sldId id="843" r:id="rId22"/>
    <p:sldId id="797" r:id="rId23"/>
    <p:sldId id="859" r:id="rId24"/>
    <p:sldId id="860" r:id="rId25"/>
    <p:sldId id="861" r:id="rId26"/>
    <p:sldId id="862" r:id="rId27"/>
    <p:sldId id="864" r:id="rId28"/>
    <p:sldId id="814" r:id="rId29"/>
    <p:sldId id="847" r:id="rId30"/>
    <p:sldId id="848" r:id="rId31"/>
    <p:sldId id="771" r:id="rId32"/>
    <p:sldId id="865" r:id="rId33"/>
    <p:sldId id="866" r:id="rId34"/>
    <p:sldId id="813" r:id="rId35"/>
    <p:sldId id="851" r:id="rId36"/>
    <p:sldId id="852" r:id="rId37"/>
    <p:sldId id="850" r:id="rId38"/>
    <p:sldId id="818" r:id="rId3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48" d="100"/>
          <a:sy n="48" d="100"/>
        </p:scale>
        <p:origin x="710" y="3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9/11/2025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9/11/2025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665D-ADD0-1B39-750B-55C05916D7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5F5B1-6160-D739-55E3-2CDA038F4C4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7AD33BB3-04D1-5825-4249-D51EE34AEE63}"/>
              </a:ext>
            </a:extLst>
          </p:cNvPr>
          <p:cNvSpPr>
            <a:spLocks noGrp="1"/>
          </p:cNvSpPr>
          <p:nvPr>
            <p:ph type="body" sz="quarter" idx="19"/>
          </p:nvPr>
        </p:nvSpPr>
        <p:spPr>
          <a:xfrm>
            <a:off x="4037013" y="381000"/>
            <a:ext cx="7391399" cy="5943600"/>
          </a:xfrm>
        </p:spPr>
        <p:txBody>
          <a:bodyPr anchor="ctr"/>
          <a:lstStyle/>
          <a:p>
            <a:r>
              <a:rPr lang="en-US" sz="4400" b="1" dirty="0"/>
              <a:t>How might your relationships grow to be more spiritually intentional?</a:t>
            </a:r>
          </a:p>
        </p:txBody>
      </p:sp>
    </p:spTree>
    <p:extLst>
      <p:ext uri="{BB962C8B-B14F-4D97-AF65-F5344CB8AC3E}">
        <p14:creationId xmlns:p14="http://schemas.microsoft.com/office/powerpoint/2010/main" val="90564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The </a:t>
            </a:r>
            <a:r>
              <a:rPr lang="en-US" sz="5500" u="sng" dirty="0"/>
              <a:t>family</a:t>
            </a:r>
            <a:r>
              <a:rPr lang="en-US" sz="5500" dirty="0"/>
              <a:t> of disciples </a:t>
            </a:r>
            <a:br>
              <a:rPr lang="en-US" sz="5500" dirty="0"/>
            </a:br>
            <a:r>
              <a:rPr lang="en-US" sz="5500" dirty="0"/>
              <a:t>is our </a:t>
            </a:r>
            <a:r>
              <a:rPr lang="en-US" sz="5500" u="sng" dirty="0"/>
              <a:t>ministry</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“Although we could have been a burden as Christ’s apostles, instead we were gentle among you, as a nurse nurtures her own children.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2:7-12</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7D1-282F-23DD-5E62-EDC0F06B6D6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7ABDBE-FE04-8348-CEC8-1B9EA0172D8F}"/>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We cared so much for you that we were pleased to share with you not only the gospel of God but also our own lives, because you had become dear to us. For you remember our labor and hardship, brothers and sisters.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DAE0C46A-B9A7-5E14-CF14-8099F33CC385}"/>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2:7-12</a:t>
            </a:r>
            <a:endParaRPr lang="en-US" dirty="0"/>
          </a:p>
        </p:txBody>
      </p:sp>
    </p:spTree>
    <p:extLst>
      <p:ext uri="{BB962C8B-B14F-4D97-AF65-F5344CB8AC3E}">
        <p14:creationId xmlns:p14="http://schemas.microsoft.com/office/powerpoint/2010/main" val="26877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14C5-ACE3-6431-098A-D0827EA9A1C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8C03D8-1921-32CE-E63C-7BC92C520148}"/>
              </a:ext>
            </a:extLst>
          </p:cNvPr>
          <p:cNvSpPr>
            <a:spLocks noGrp="1"/>
          </p:cNvSpPr>
          <p:nvPr>
            <p:ph type="body" sz="quarter" idx="23"/>
          </p:nvPr>
        </p:nvSpPr>
        <p:spPr>
          <a:xfrm>
            <a:off x="808060" y="1605542"/>
            <a:ext cx="10572704" cy="4150522"/>
          </a:xfrm>
        </p:spPr>
        <p:txBody>
          <a:bodyPr/>
          <a:lstStyle/>
          <a:p>
            <a:pPr marR="0">
              <a:lnSpc>
                <a:spcPct val="112000"/>
              </a:lnSpc>
              <a:spcBef>
                <a:spcPts val="0"/>
              </a:spcBef>
              <a:spcAft>
                <a:spcPts val="0"/>
              </a:spcAft>
            </a:pPr>
            <a:r>
              <a:rPr lang="en-US" sz="4300" dirty="0"/>
              <a:t>Working night and day so that we </a:t>
            </a:r>
          </a:p>
          <a:p>
            <a:pPr marR="0">
              <a:lnSpc>
                <a:spcPct val="112000"/>
              </a:lnSpc>
              <a:spcBef>
                <a:spcPts val="0"/>
              </a:spcBef>
              <a:spcAft>
                <a:spcPts val="0"/>
              </a:spcAft>
            </a:pPr>
            <a:r>
              <a:rPr lang="en-US" sz="4300" dirty="0"/>
              <a:t>would not burden any of you, we preached God’s gospel to you. You are witnesses, and so is God, of how devoutly, righteously, and blamelessly we conducted ourselves with you believers.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5420CB58-F2F7-A4FF-AA23-62C79B76FE4B}"/>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2:7-12</a:t>
            </a:r>
            <a:endParaRPr lang="en-US" dirty="0"/>
          </a:p>
        </p:txBody>
      </p:sp>
    </p:spTree>
    <p:extLst>
      <p:ext uri="{BB962C8B-B14F-4D97-AF65-F5344CB8AC3E}">
        <p14:creationId xmlns:p14="http://schemas.microsoft.com/office/powerpoint/2010/main" val="66184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EE221-D050-7C78-F78A-1E8913E209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9AA82C-2D77-6CAC-C00B-61771DDBFFF8}"/>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As you know, like a father with his own children, we encouraged, comforted, and implored each one of you to walk worthy of God, who calls you into his own kingdom and glory.”</a:t>
            </a:r>
          </a:p>
        </p:txBody>
      </p:sp>
      <p:sp>
        <p:nvSpPr>
          <p:cNvPr id="2" name="Text Placeholder 2">
            <a:extLst>
              <a:ext uri="{FF2B5EF4-FFF2-40B4-BE49-F238E27FC236}">
                <a16:creationId xmlns:a16="http://schemas.microsoft.com/office/drawing/2014/main" id="{CF2B9C8D-207C-B6E6-7C33-6EB50B39BAF0}"/>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2:7-12</a:t>
            </a:r>
            <a:endParaRPr lang="en-US" dirty="0"/>
          </a:p>
        </p:txBody>
      </p:sp>
    </p:spTree>
    <p:extLst>
      <p:ext uri="{BB962C8B-B14F-4D97-AF65-F5344CB8AC3E}">
        <p14:creationId xmlns:p14="http://schemas.microsoft.com/office/powerpoint/2010/main" val="402947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Can you think of a </a:t>
            </a:r>
          </a:p>
          <a:p>
            <a:r>
              <a:rPr lang="en-US" sz="4200" b="1" dirty="0"/>
              <a:t>moment when your parenting (or your parents’ parenting) didn’t go as you planned? Explain.</a:t>
            </a:r>
          </a:p>
        </p:txBody>
      </p:sp>
    </p:spTree>
    <p:extLst>
      <p:ext uri="{BB962C8B-B14F-4D97-AF65-F5344CB8AC3E}">
        <p14:creationId xmlns:p14="http://schemas.microsoft.com/office/powerpoint/2010/main" val="14647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Why do you think </a:t>
            </a:r>
          </a:p>
          <a:p>
            <a:r>
              <a:rPr lang="en-US" sz="4200" b="1" dirty="0"/>
              <a:t>Paul used the illustration </a:t>
            </a:r>
          </a:p>
          <a:p>
            <a:r>
              <a:rPr lang="en-US" sz="4200" b="1" dirty="0"/>
              <a:t>of a family to teach the Thessalonians about discipleship in </a:t>
            </a:r>
          </a:p>
          <a:p>
            <a:r>
              <a:rPr lang="en-US" sz="4200" b="1" dirty="0"/>
              <a:t>the church?</a:t>
            </a:r>
          </a:p>
        </p:txBody>
      </p:sp>
    </p:spTree>
    <p:extLst>
      <p:ext uri="{BB962C8B-B14F-4D97-AF65-F5344CB8AC3E}">
        <p14:creationId xmlns:p14="http://schemas.microsoft.com/office/powerpoint/2010/main" val="359010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400" b="1" dirty="0"/>
              <a:t>What is the place of </a:t>
            </a:r>
          </a:p>
          <a:p>
            <a:r>
              <a:rPr lang="en-US" sz="4400" b="1" dirty="0"/>
              <a:t>self-leadership? How is that the same as or different from being led </a:t>
            </a:r>
          </a:p>
          <a:p>
            <a:r>
              <a:rPr lang="en-US" sz="4400" b="1" dirty="0"/>
              <a:t>by the Holy Spirit?</a:t>
            </a:r>
          </a:p>
        </p:txBody>
      </p:sp>
    </p:spTree>
    <p:extLst>
      <p:ext uri="{BB962C8B-B14F-4D97-AF65-F5344CB8AC3E}">
        <p14:creationId xmlns:p14="http://schemas.microsoft.com/office/powerpoint/2010/main" val="10365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The </a:t>
            </a:r>
            <a:r>
              <a:rPr lang="en-US" sz="5500" u="sng" dirty="0"/>
              <a:t>future</a:t>
            </a:r>
            <a:r>
              <a:rPr lang="en-US" sz="5500" dirty="0"/>
              <a:t> of discipleship is our </a:t>
            </a:r>
            <a:r>
              <a:rPr lang="en-US" sz="5500" u="sng" dirty="0"/>
              <a:t>influence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3: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Leaving a Legacy</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AB284-EAC0-C7BD-A623-83EF02B085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5FF0020-1E4F-C5FB-227B-53775DB3AED6}"/>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For we know, brothers and sisters loved by God, that he has chosen you, because our gospel did not come to you in word only, but also in power, in the Holy Spirit, and with full assurance.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63A73990-9BC3-9A66-A87F-4F3EBF41ADB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1:4-10</a:t>
            </a:r>
            <a:endParaRPr lang="en-US" dirty="0"/>
          </a:p>
        </p:txBody>
      </p:sp>
    </p:spTree>
    <p:extLst>
      <p:ext uri="{BB962C8B-B14F-4D97-AF65-F5344CB8AC3E}">
        <p14:creationId xmlns:p14="http://schemas.microsoft.com/office/powerpoint/2010/main" val="301824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6C6A-8206-DBCB-FA7F-4BF3F1CBFE3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C661D7-2438-23A4-5D06-CF3DF8A26CBE}"/>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You know how we lived among </a:t>
            </a:r>
          </a:p>
          <a:p>
            <a:pPr marR="0">
              <a:lnSpc>
                <a:spcPct val="112000"/>
              </a:lnSpc>
              <a:spcBef>
                <a:spcPts val="0"/>
              </a:spcBef>
              <a:spcAft>
                <a:spcPts val="0"/>
              </a:spcAft>
            </a:pPr>
            <a:r>
              <a:rPr lang="en-US" sz="4300" dirty="0"/>
              <a:t>you for your benefit, and you yourselves became imitators of us and of the Lord when, in spite of severe persecution, </a:t>
            </a:r>
          </a:p>
          <a:p>
            <a:pPr marR="0">
              <a:lnSpc>
                <a:spcPct val="112000"/>
              </a:lnSpc>
              <a:spcBef>
                <a:spcPts val="0"/>
              </a:spcBef>
              <a:spcAft>
                <a:spcPts val="0"/>
              </a:spcAft>
            </a:pPr>
            <a:r>
              <a:rPr lang="en-US" sz="4300" dirty="0"/>
              <a:t>you welcomed the message with joy </a:t>
            </a:r>
          </a:p>
          <a:p>
            <a:pPr marR="0">
              <a:lnSpc>
                <a:spcPct val="112000"/>
              </a:lnSpc>
              <a:spcBef>
                <a:spcPts val="0"/>
              </a:spcBef>
              <a:spcAft>
                <a:spcPts val="0"/>
              </a:spcAft>
            </a:pPr>
            <a:r>
              <a:rPr lang="en-US" sz="4300" dirty="0"/>
              <a:t>from the Holy Spirit.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C1FB316D-E82A-73D5-68D5-63E5B8CBBFB0}"/>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1:4-10</a:t>
            </a:r>
            <a:endParaRPr lang="en-US" dirty="0"/>
          </a:p>
        </p:txBody>
      </p:sp>
    </p:spTree>
    <p:extLst>
      <p:ext uri="{BB962C8B-B14F-4D97-AF65-F5344CB8AC3E}">
        <p14:creationId xmlns:p14="http://schemas.microsoft.com/office/powerpoint/2010/main" val="82527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8BE03-753F-8F09-9697-F4ED58F40E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2C5FA7-B7F9-08C4-24B2-E1DBE289D42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As a result, you became an example to all the believers in Macedonia and Achaia. For the word of the Lord rang out from you, not only in Macedonia and Achaia, but in every place that your faith in God has gone out.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369DB5CC-5B1A-9D75-B2C1-771E3B177FAB}"/>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1:4-10</a:t>
            </a:r>
            <a:endParaRPr lang="en-US" dirty="0"/>
          </a:p>
        </p:txBody>
      </p:sp>
    </p:spTree>
    <p:extLst>
      <p:ext uri="{BB962C8B-B14F-4D97-AF65-F5344CB8AC3E}">
        <p14:creationId xmlns:p14="http://schemas.microsoft.com/office/powerpoint/2010/main" val="400795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9B46-EB81-F6A1-3FCB-97D647F6360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B8D9E3-4024-1C25-34E1-963F2C2E4F0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Therefore, we don’t need to say anything, for they themselves report what kind of reception we had from you:</a:t>
            </a:r>
          </a:p>
          <a:p>
            <a:pPr marR="0">
              <a:lnSpc>
                <a:spcPct val="112000"/>
              </a:lnSpc>
              <a:spcBef>
                <a:spcPts val="0"/>
              </a:spcBef>
              <a:spcAft>
                <a:spcPts val="0"/>
              </a:spcAft>
            </a:pPr>
            <a:r>
              <a:rPr lang="en-US" sz="4300" dirty="0"/>
              <a:t> how you turned to God from idols to serve the living and true God and to wait for his Son from heaven,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E23DCB85-44E8-5F05-B6B0-F401EE5AA80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1:4-10</a:t>
            </a:r>
            <a:endParaRPr lang="en-US" dirty="0"/>
          </a:p>
        </p:txBody>
      </p:sp>
    </p:spTree>
    <p:extLst>
      <p:ext uri="{BB962C8B-B14F-4D97-AF65-F5344CB8AC3E}">
        <p14:creationId xmlns:p14="http://schemas.microsoft.com/office/powerpoint/2010/main" val="216612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52B9-2AA9-877E-962D-19183226F4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DF75D2-E7D9-13A7-75A0-EAFCEE941FC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whom he raised from the dead—Jesus, who rescues us from the coming wrath.”</a:t>
            </a:r>
          </a:p>
        </p:txBody>
      </p:sp>
      <p:sp>
        <p:nvSpPr>
          <p:cNvPr id="2" name="Text Placeholder 2">
            <a:extLst>
              <a:ext uri="{FF2B5EF4-FFF2-40B4-BE49-F238E27FC236}">
                <a16:creationId xmlns:a16="http://schemas.microsoft.com/office/drawing/2014/main" id="{7B229640-2D38-FC34-1876-EAD59AD148E6}"/>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1:4-10</a:t>
            </a:r>
            <a:endParaRPr lang="en-US" dirty="0"/>
          </a:p>
        </p:txBody>
      </p:sp>
    </p:spTree>
    <p:extLst>
      <p:ext uri="{BB962C8B-B14F-4D97-AF65-F5344CB8AC3E}">
        <p14:creationId xmlns:p14="http://schemas.microsoft.com/office/powerpoint/2010/main" val="217429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does the world determine a valuable legacy? How should the church determine this?</a:t>
            </a:r>
          </a:p>
        </p:txBody>
      </p:sp>
    </p:spTree>
    <p:extLst>
      <p:ext uri="{BB962C8B-B14F-4D97-AF65-F5344CB8AC3E}">
        <p14:creationId xmlns:p14="http://schemas.microsoft.com/office/powerpoint/2010/main" val="255578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Has a feeling of insufficient knowledge kept you from sharing Jesus with others? How can today’s text challenge that idea?</a:t>
            </a:r>
          </a:p>
        </p:txBody>
      </p:sp>
    </p:spTree>
    <p:extLst>
      <p:ext uri="{BB962C8B-B14F-4D97-AF65-F5344CB8AC3E}">
        <p14:creationId xmlns:p14="http://schemas.microsoft.com/office/powerpoint/2010/main" val="18402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does the certainty </a:t>
            </a:r>
          </a:p>
          <a:p>
            <a:r>
              <a:rPr lang="en-US" sz="4400" b="1" dirty="0"/>
              <a:t>of Christ’s return mean when you think about leaving a legacy of faith?</a:t>
            </a:r>
          </a:p>
        </p:txBody>
      </p:sp>
    </p:spTree>
    <p:extLst>
      <p:ext uri="{BB962C8B-B14F-4D97-AF65-F5344CB8AC3E}">
        <p14:creationId xmlns:p14="http://schemas.microsoft.com/office/powerpoint/2010/main" val="249677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In 1 Thessalonians 1:9-10 Paul praised the church for turning from idols to serve the living God, as they waited for Jesus, “who rescues us from the coming wrath.”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49518-72CC-0740-0906-071C315AE2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5DF2E9-1A00-097E-37C9-AD9546D133D3}"/>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D35366E3-6FCE-880B-B41F-2E9731AC36EF}"/>
              </a:ext>
            </a:extLst>
          </p:cNvPr>
          <p:cNvSpPr>
            <a:spLocks noGrp="1"/>
          </p:cNvSpPr>
          <p:nvPr>
            <p:ph type="body" sz="quarter" idx="23"/>
          </p:nvPr>
        </p:nvSpPr>
        <p:spPr>
          <a:xfrm>
            <a:off x="882882" y="2057400"/>
            <a:ext cx="10423059" cy="3926678"/>
          </a:xfrm>
        </p:spPr>
        <p:txBody>
          <a:bodyPr/>
          <a:lstStyle/>
          <a:p>
            <a:pPr>
              <a:lnSpc>
                <a:spcPct val="112000"/>
              </a:lnSpc>
              <a:spcAft>
                <a:spcPts val="0"/>
              </a:spcAft>
            </a:pPr>
            <a:r>
              <a:rPr lang="en-US" sz="4000" dirty="0"/>
              <a:t>When we share Jesus with others, we </a:t>
            </a:r>
          </a:p>
          <a:p>
            <a:pPr>
              <a:lnSpc>
                <a:spcPct val="112000"/>
              </a:lnSpc>
              <a:spcAft>
                <a:spcPts val="0"/>
              </a:spcAft>
            </a:pPr>
            <a:r>
              <a:rPr lang="en-US" sz="4000" dirty="0"/>
              <a:t>are not sharing a life-improvement strategy or a personal growth plan. We share life and invite people to choose life in Christ. </a:t>
            </a:r>
          </a:p>
          <a:p>
            <a:pPr>
              <a:lnSpc>
                <a:spcPct val="112000"/>
              </a:lnSpc>
              <a:spcAft>
                <a:spcPts val="0"/>
              </a:spcAft>
            </a:pPr>
            <a:r>
              <a:rPr lang="en-US" sz="4000" dirty="0"/>
              <a:t>If you have never accepted Christ, what is stopping you? </a:t>
            </a:r>
            <a:r>
              <a:rPr lang="en-US" sz="4000" dirty="0">
                <a:solidFill>
                  <a:srgbClr val="CFBEB2"/>
                </a:solidFill>
              </a:rPr>
              <a:t>→</a:t>
            </a:r>
            <a:endParaRPr lang="en-US" sz="4000" dirty="0"/>
          </a:p>
        </p:txBody>
      </p:sp>
    </p:spTree>
    <p:extLst>
      <p:ext uri="{BB962C8B-B14F-4D97-AF65-F5344CB8AC3E}">
        <p14:creationId xmlns:p14="http://schemas.microsoft.com/office/powerpoint/2010/main" val="314533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r>
              <a:rPr lang="en-US" sz="4000" dirty="0"/>
              <a:t>What am I doing with my time, treasure, and talent to leave behind something </a:t>
            </a:r>
          </a:p>
          <a:p>
            <a:r>
              <a:rPr lang="en-US" sz="4000" dirty="0"/>
              <a:t>of lasting impact?</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76CB-ECD4-22AE-E3C2-1465CD8B624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67B27A-12FD-F168-13BC-5578327B0D29}"/>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73886321-CCDE-ACC4-FB51-F0B9F8023D9C}"/>
              </a:ext>
            </a:extLst>
          </p:cNvPr>
          <p:cNvSpPr>
            <a:spLocks noGrp="1"/>
          </p:cNvSpPr>
          <p:nvPr>
            <p:ph type="body" sz="quarter" idx="23"/>
          </p:nvPr>
        </p:nvSpPr>
        <p:spPr>
          <a:xfrm>
            <a:off x="882882" y="2057400"/>
            <a:ext cx="10423059" cy="3926678"/>
          </a:xfrm>
        </p:spPr>
        <p:txBody>
          <a:bodyPr/>
          <a:lstStyle/>
          <a:p>
            <a:pPr>
              <a:lnSpc>
                <a:spcPct val="112000"/>
              </a:lnSpc>
              <a:spcAft>
                <a:spcPts val="0"/>
              </a:spcAft>
            </a:pPr>
            <a:r>
              <a:rPr lang="en-US" sz="4000" dirty="0"/>
              <a:t>Just as the Holy Spirit brought about radical change in the lives of the Thessalonians, Christ offers radical change and a renewed purpose when we come to Him by faith.”</a:t>
            </a:r>
          </a:p>
        </p:txBody>
      </p:sp>
    </p:spTree>
    <p:extLst>
      <p:ext uri="{BB962C8B-B14F-4D97-AF65-F5344CB8AC3E}">
        <p14:creationId xmlns:p14="http://schemas.microsoft.com/office/powerpoint/2010/main" val="3570817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are we tempted to </a:t>
            </a:r>
          </a:p>
          <a:p>
            <a:pPr>
              <a:lnSpc>
                <a:spcPct val="100000"/>
              </a:lnSpc>
            </a:pPr>
            <a:r>
              <a:rPr lang="en-US" sz="4200" b="1" dirty="0"/>
              <a:t>spend our lives on things </a:t>
            </a:r>
          </a:p>
          <a:p>
            <a:pPr>
              <a:lnSpc>
                <a:spcPct val="100000"/>
              </a:lnSpc>
            </a:pPr>
            <a:r>
              <a:rPr lang="en-US" sz="4200" b="1" dirty="0"/>
              <a:t>that do not matter?</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How can we rightly </a:t>
            </a:r>
          </a:p>
          <a:p>
            <a:pPr>
              <a:lnSpc>
                <a:spcPct val="100000"/>
              </a:lnSpc>
            </a:pPr>
            <a:r>
              <a:rPr lang="en-US" sz="4200" b="1" dirty="0"/>
              <a:t>assess the areas we are spending our time?</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What is your takeaway </a:t>
            </a:r>
          </a:p>
          <a:p>
            <a:pPr>
              <a:lnSpc>
                <a:spcPct val="100000"/>
              </a:lnSpc>
            </a:pPr>
            <a:r>
              <a:rPr lang="en-US" sz="4200" b="1" dirty="0"/>
              <a:t>from today’s study of Paul’s letter to the Thessalonians?</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does today’s passage challenge or encourage what </a:t>
            </a:r>
          </a:p>
          <a:p>
            <a:pPr>
              <a:lnSpc>
                <a:spcPct val="100000"/>
              </a:lnSpc>
            </a:pPr>
            <a:r>
              <a:rPr lang="en-US" sz="4200" b="1" dirty="0"/>
              <a:t>you previously thought about discipling others and helping them grow in faith?</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could you share </a:t>
            </a:r>
          </a:p>
          <a:p>
            <a:r>
              <a:rPr lang="en-US" sz="4000" b="1" dirty="0"/>
              <a:t>in discipling others in your particular stage of life? What fears or circumstances </a:t>
            </a:r>
          </a:p>
          <a:p>
            <a:r>
              <a:rPr lang="en-US" sz="4000" b="1" dirty="0"/>
              <a:t>hold you back?</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900" b="1" dirty="0"/>
              <a:t>What does it mean to leave a legacy? How have you seen celebrities or others get this wrong? Why should the church have a different perspective?</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The </a:t>
            </a:r>
            <a:r>
              <a:rPr lang="en-US" sz="5500" u="sng" dirty="0"/>
              <a:t>fruit</a:t>
            </a:r>
            <a:r>
              <a:rPr lang="en-US" sz="5500" dirty="0"/>
              <a:t> of discipleship </a:t>
            </a:r>
            <a:br>
              <a:rPr lang="en-US" sz="5500" dirty="0"/>
            </a:br>
            <a:r>
              <a:rPr lang="en-US" sz="5500" dirty="0"/>
              <a:t>is our </a:t>
            </a:r>
            <a:r>
              <a:rPr lang="en-US" sz="5500" u="sng" dirty="0"/>
              <a:t>legacy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300" dirty="0"/>
              <a:t>“Therefore, brothers and sisters, in all our distress and affliction, we were encouraged about you through your faith. For now we live, if you stand firm in the Lord.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3:7-10</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42B4-49F8-F569-C203-8D419EFA4E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B035C0-F2AC-CEC6-D0A0-14B170CA7695}"/>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300" dirty="0"/>
              <a:t>How can we thank God for you in </a:t>
            </a:r>
          </a:p>
          <a:p>
            <a:pPr marR="0">
              <a:lnSpc>
                <a:spcPct val="100000"/>
              </a:lnSpc>
              <a:spcBef>
                <a:spcPts val="0"/>
              </a:spcBef>
              <a:spcAft>
                <a:spcPts val="0"/>
              </a:spcAft>
            </a:pPr>
            <a:r>
              <a:rPr lang="en-US" sz="4300" dirty="0"/>
              <a:t>return for all the joy we experience before our God because of you, as we pray very earnestly night and day to see you face to face and to complete what is lacking </a:t>
            </a:r>
          </a:p>
          <a:p>
            <a:pPr marR="0">
              <a:lnSpc>
                <a:spcPct val="100000"/>
              </a:lnSpc>
              <a:spcBef>
                <a:spcPts val="0"/>
              </a:spcBef>
              <a:spcAft>
                <a:spcPts val="0"/>
              </a:spcAft>
            </a:pPr>
            <a:r>
              <a:rPr lang="en-US" sz="4300" dirty="0"/>
              <a:t>in your faith?”</a:t>
            </a:r>
          </a:p>
        </p:txBody>
      </p:sp>
      <p:sp>
        <p:nvSpPr>
          <p:cNvPr id="2" name="Text Placeholder 2">
            <a:extLst>
              <a:ext uri="{FF2B5EF4-FFF2-40B4-BE49-F238E27FC236}">
                <a16:creationId xmlns:a16="http://schemas.microsoft.com/office/drawing/2014/main" id="{E4F0EAE5-FED8-668B-E5E8-4DDE1068E06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3:7-10</a:t>
            </a:r>
            <a:endParaRPr lang="en-US" dirty="0"/>
          </a:p>
        </p:txBody>
      </p:sp>
    </p:spTree>
    <p:extLst>
      <p:ext uri="{BB962C8B-B14F-4D97-AF65-F5344CB8AC3E}">
        <p14:creationId xmlns:p14="http://schemas.microsoft.com/office/powerpoint/2010/main" val="52399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400" b="1" dirty="0"/>
              <a:t>What do you want </a:t>
            </a:r>
          </a:p>
          <a:p>
            <a:r>
              <a:rPr lang="en-US" sz="4400" b="1" dirty="0"/>
              <a:t>your epitaph to say? </a:t>
            </a:r>
          </a:p>
          <a:p>
            <a:r>
              <a:rPr lang="en-US" sz="4400" b="1" dirty="0"/>
              <a:t>What about that short sentence would encapsulate your life?</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How can discipling </a:t>
            </a:r>
          </a:p>
          <a:p>
            <a:r>
              <a:rPr lang="en-US" sz="4400" b="1" dirty="0"/>
              <a:t>others be a source of eternal joy?</a:t>
            </a:r>
          </a:p>
        </p:txBody>
      </p:sp>
    </p:spTree>
    <p:extLst>
      <p:ext uri="{BB962C8B-B14F-4D97-AF65-F5344CB8AC3E}">
        <p14:creationId xmlns:p14="http://schemas.microsoft.com/office/powerpoint/2010/main" val="15301661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8CEF31089EE04B8A294FE7D469D86C" ma:contentTypeVersion="5" ma:contentTypeDescription="Create a new document." ma:contentTypeScope="" ma:versionID="019442f09587f88bb2d13b3e097ef96a">
  <xsd:schema xmlns:xsd="http://www.w3.org/2001/XMLSchema" xmlns:xs="http://www.w3.org/2001/XMLSchema" xmlns:p="http://schemas.microsoft.com/office/2006/metadata/properties" xmlns:ns3="54902631-3084-4467-b360-4bd86c7d5b29" targetNamespace="http://schemas.microsoft.com/office/2006/metadata/properties" ma:root="true" ma:fieldsID="7dd743131b8cab36b2ffcb70ea406cac" ns3:_="">
    <xsd:import namespace="54902631-3084-4467-b360-4bd86c7d5b2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902631-3084-4467-b360-4bd86c7d5b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54902631-3084-4467-b360-4bd86c7d5b29"/>
    <ds:schemaRef ds:uri="http://www.w3.org/XML/1998/namespace"/>
    <ds:schemaRef ds:uri="http://purl.org/dc/elements/1.1/"/>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11DFE940-EFEB-4146-AFE3-9A1476306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902631-3084-4467-b360-4bd86c7d5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20070</TotalTime>
  <Words>982</Words>
  <Application>Microsoft Office PowerPoint</Application>
  <PresentationFormat>Custom</PresentationFormat>
  <Paragraphs>117</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The fruit of discipleship  is our legacy. </vt:lpstr>
      <vt:lpstr>PowerPoint Presentation</vt:lpstr>
      <vt:lpstr>PowerPoint Presentation</vt:lpstr>
      <vt:lpstr>Discuss</vt:lpstr>
      <vt:lpstr>Discuss</vt:lpstr>
      <vt:lpstr>Discuss</vt:lpstr>
      <vt:lpstr>2. The family of disciples  is our ministry.</vt:lpstr>
      <vt:lpstr>PowerPoint Presentation</vt:lpstr>
      <vt:lpstr>PowerPoint Presentation</vt:lpstr>
      <vt:lpstr>PowerPoint Presentation</vt:lpstr>
      <vt:lpstr>PowerPoint Presentation</vt:lpstr>
      <vt:lpstr>Discuss</vt:lpstr>
      <vt:lpstr>Discuss</vt:lpstr>
      <vt:lpstr>Discuss</vt:lpstr>
      <vt:lpstr>3. The future of discipleship is our influence. </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Molly Norwood</cp:lastModifiedBy>
  <cp:revision>79</cp:revision>
  <dcterms:created xsi:type="dcterms:W3CDTF">2023-07-06T02:28:58Z</dcterms:created>
  <dcterms:modified xsi:type="dcterms:W3CDTF">2025-09-11T15:33:00Z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0x010100BD8CEF31089EE04B8A294FE7D469D86C</vt:lpwstr>
  </property>
</Properties>
</file>