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567" r:id="rId5"/>
    <p:sldId id="833" r:id="rId6"/>
    <p:sldId id="834" r:id="rId7"/>
    <p:sldId id="882" r:id="rId8"/>
    <p:sldId id="577" r:id="rId9"/>
    <p:sldId id="579" r:id="rId10"/>
    <p:sldId id="574" r:id="rId11"/>
    <p:sldId id="871" r:id="rId12"/>
    <p:sldId id="872" r:id="rId13"/>
    <p:sldId id="632" r:id="rId14"/>
    <p:sldId id="873" r:id="rId15"/>
    <p:sldId id="874" r:id="rId16"/>
    <p:sldId id="793" r:id="rId17"/>
    <p:sldId id="826" r:id="rId18"/>
    <p:sldId id="875" r:id="rId19"/>
    <p:sldId id="876" r:id="rId20"/>
    <p:sldId id="877" r:id="rId21"/>
    <p:sldId id="878" r:id="rId22"/>
    <p:sldId id="796" r:id="rId23"/>
    <p:sldId id="842" r:id="rId24"/>
    <p:sldId id="843" r:id="rId25"/>
    <p:sldId id="797" r:id="rId26"/>
    <p:sldId id="825" r:id="rId27"/>
    <p:sldId id="879" r:id="rId28"/>
    <p:sldId id="814" r:id="rId29"/>
    <p:sldId id="847" r:id="rId30"/>
    <p:sldId id="848" r:id="rId31"/>
    <p:sldId id="771" r:id="rId32"/>
    <p:sldId id="880" r:id="rId33"/>
    <p:sldId id="881" r:id="rId34"/>
    <p:sldId id="813" r:id="rId35"/>
    <p:sldId id="851" r:id="rId36"/>
    <p:sldId id="850" r:id="rId37"/>
    <p:sldId id="818" r:id="rId3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13" autoAdjust="0"/>
    <p:restoredTop sz="95972"/>
  </p:normalViewPr>
  <p:slideViewPr>
    <p:cSldViewPr>
      <p:cViewPr varScale="1">
        <p:scale>
          <a:sx n="112" d="100"/>
          <a:sy n="112" d="100"/>
        </p:scale>
        <p:origin x="232" y="36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10/21/25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10/21/25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31</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32</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33</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1"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10830"/>
            <a:ext cx="12153491" cy="6836339"/>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Do you wait for </a:t>
            </a:r>
          </a:p>
          <a:p>
            <a:r>
              <a:rPr lang="en-US" sz="4000" b="1" dirty="0"/>
              <a:t>Christmas with hopeful expectation? If so, how do you maintain that expectancy? If not, what gets in the way of experiencing the hope of Advent? </a:t>
            </a:r>
          </a:p>
        </p:txBody>
      </p:sp>
    </p:spTree>
    <p:extLst>
      <p:ext uri="{BB962C8B-B14F-4D97-AF65-F5344CB8AC3E}">
        <p14:creationId xmlns:p14="http://schemas.microsoft.com/office/powerpoint/2010/main" val="200887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How did God demonstrate His faithfulness to Judah, even while telling them they would go into exile? How can that be a comfort to us in a season of waiting?</a:t>
            </a:r>
          </a:p>
        </p:txBody>
      </p:sp>
    </p:spTree>
    <p:extLst>
      <p:ext uri="{BB962C8B-B14F-4D97-AF65-F5344CB8AC3E}">
        <p14:creationId xmlns:p14="http://schemas.microsoft.com/office/powerpoint/2010/main" val="214345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Reflect on 2 </a:t>
            </a:r>
          </a:p>
          <a:p>
            <a:r>
              <a:rPr lang="en-US" sz="4000" b="1" dirty="0"/>
              <a:t>Corinthians 1:20. How are </a:t>
            </a:r>
          </a:p>
          <a:p>
            <a:r>
              <a:rPr lang="en-US" sz="4000" b="1" dirty="0"/>
              <a:t>all of God’s promises answered in Christ?</a:t>
            </a:r>
          </a:p>
        </p:txBody>
      </p:sp>
    </p:spTree>
    <p:extLst>
      <p:ext uri="{BB962C8B-B14F-4D97-AF65-F5344CB8AC3E}">
        <p14:creationId xmlns:p14="http://schemas.microsoft.com/office/powerpoint/2010/main" val="4201980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We can have </a:t>
            </a:r>
            <a:r>
              <a:rPr lang="en-US" sz="5500" u="sng" dirty="0"/>
              <a:t>hope</a:t>
            </a:r>
            <a:r>
              <a:rPr lang="en-US" sz="5500" dirty="0"/>
              <a:t> </a:t>
            </a:r>
            <a:br>
              <a:rPr lang="en-US" sz="5500" dirty="0"/>
            </a:br>
            <a:r>
              <a:rPr lang="en-US" sz="5500" dirty="0"/>
              <a:t>because Jesus </a:t>
            </a:r>
            <a:r>
              <a:rPr lang="en-US" sz="5500" u="sng" dirty="0"/>
              <a:t>reigns</a:t>
            </a:r>
            <a:r>
              <a:rPr lang="en-US" sz="5500" dirty="0"/>
              <a:t> now </a:t>
            </a:r>
            <a:br>
              <a:rPr lang="en-US" sz="5500" dirty="0"/>
            </a:br>
            <a:r>
              <a:rPr lang="en-US" sz="5500" dirty="0"/>
              <a:t>and forever.</a:t>
            </a:r>
          </a:p>
        </p:txBody>
      </p:sp>
    </p:spTree>
    <p:extLst>
      <p:ext uri="{BB962C8B-B14F-4D97-AF65-F5344CB8AC3E}">
        <p14:creationId xmlns:p14="http://schemas.microsoft.com/office/powerpoint/2010/main" val="52439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2021678"/>
            <a:ext cx="10833988" cy="4150522"/>
          </a:xfrm>
        </p:spPr>
        <p:txBody>
          <a:bodyPr/>
          <a:lstStyle/>
          <a:p>
            <a:pPr marR="0">
              <a:lnSpc>
                <a:spcPct val="112000"/>
              </a:lnSpc>
              <a:spcBef>
                <a:spcPts val="0"/>
              </a:spcBef>
              <a:spcAft>
                <a:spcPts val="0"/>
              </a:spcAft>
            </a:pPr>
            <a:r>
              <a:rPr lang="en-US" sz="4300" baseline="30000" dirty="0"/>
              <a:t>2 </a:t>
            </a:r>
            <a:r>
              <a:rPr lang="en-US" sz="4300" dirty="0"/>
              <a:t>The people walking in darkness</a:t>
            </a:r>
          </a:p>
          <a:p>
            <a:pPr marR="0">
              <a:lnSpc>
                <a:spcPct val="112000"/>
              </a:lnSpc>
              <a:spcBef>
                <a:spcPts val="0"/>
              </a:spcBef>
              <a:spcAft>
                <a:spcPts val="0"/>
              </a:spcAft>
            </a:pPr>
            <a:r>
              <a:rPr lang="en-US" sz="4300" dirty="0"/>
              <a:t>have seen a great light;</a:t>
            </a:r>
          </a:p>
          <a:p>
            <a:pPr marR="0">
              <a:lnSpc>
                <a:spcPct val="112000"/>
              </a:lnSpc>
              <a:spcBef>
                <a:spcPts val="0"/>
              </a:spcBef>
              <a:spcAft>
                <a:spcPts val="0"/>
              </a:spcAft>
            </a:pPr>
            <a:r>
              <a:rPr lang="en-US" sz="4300" dirty="0"/>
              <a:t>a light has dawned</a:t>
            </a:r>
          </a:p>
          <a:p>
            <a:pPr marR="0">
              <a:lnSpc>
                <a:spcPct val="112000"/>
              </a:lnSpc>
              <a:spcBef>
                <a:spcPts val="0"/>
              </a:spcBef>
              <a:spcAft>
                <a:spcPts val="0"/>
              </a:spcAft>
            </a:pPr>
            <a:r>
              <a:rPr lang="en-US" sz="4300" dirty="0"/>
              <a:t>on those living in the land of darkness.</a:t>
            </a:r>
          </a:p>
          <a:p>
            <a:pPr marR="0">
              <a:lnSpc>
                <a:spcPct val="112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Isaiah 9:2,6-7</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3841C-C4A4-C2A8-597D-BCDA271C852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B61DBC-F3A5-A902-002B-6A102CFF3C78}"/>
              </a:ext>
            </a:extLst>
          </p:cNvPr>
          <p:cNvSpPr>
            <a:spLocks noGrp="1"/>
          </p:cNvSpPr>
          <p:nvPr>
            <p:ph type="body" sz="quarter" idx="23"/>
          </p:nvPr>
        </p:nvSpPr>
        <p:spPr>
          <a:xfrm>
            <a:off x="677418" y="2021678"/>
            <a:ext cx="10833988" cy="4150522"/>
          </a:xfrm>
        </p:spPr>
        <p:txBody>
          <a:bodyPr/>
          <a:lstStyle/>
          <a:p>
            <a:pPr marR="0">
              <a:lnSpc>
                <a:spcPct val="112000"/>
              </a:lnSpc>
              <a:spcBef>
                <a:spcPts val="0"/>
              </a:spcBef>
              <a:spcAft>
                <a:spcPts val="0"/>
              </a:spcAft>
            </a:pPr>
            <a:r>
              <a:rPr lang="en-US" sz="4300" baseline="30000" dirty="0"/>
              <a:t>6 </a:t>
            </a:r>
            <a:r>
              <a:rPr lang="en-US" sz="4300" dirty="0"/>
              <a:t>For a child will be born for us,</a:t>
            </a:r>
          </a:p>
          <a:p>
            <a:pPr marR="0">
              <a:lnSpc>
                <a:spcPct val="112000"/>
              </a:lnSpc>
              <a:spcBef>
                <a:spcPts val="0"/>
              </a:spcBef>
              <a:spcAft>
                <a:spcPts val="0"/>
              </a:spcAft>
            </a:pPr>
            <a:r>
              <a:rPr lang="en-US" sz="4300" dirty="0"/>
              <a:t>a son will be given to us,</a:t>
            </a:r>
          </a:p>
          <a:p>
            <a:pPr marR="0">
              <a:lnSpc>
                <a:spcPct val="112000"/>
              </a:lnSpc>
              <a:spcBef>
                <a:spcPts val="0"/>
              </a:spcBef>
              <a:spcAft>
                <a:spcPts val="0"/>
              </a:spcAft>
            </a:pPr>
            <a:r>
              <a:rPr lang="en-US" sz="4300" dirty="0"/>
              <a:t>and the government will be on his shoulders.</a:t>
            </a:r>
          </a:p>
          <a:p>
            <a:pPr marR="0">
              <a:lnSpc>
                <a:spcPct val="112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E866E02-C331-BEF3-B468-2EDCFB949911}"/>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Isaiah 9:2,6-7</a:t>
            </a:r>
            <a:endParaRPr lang="en-US" dirty="0"/>
          </a:p>
        </p:txBody>
      </p:sp>
    </p:spTree>
    <p:extLst>
      <p:ext uri="{BB962C8B-B14F-4D97-AF65-F5344CB8AC3E}">
        <p14:creationId xmlns:p14="http://schemas.microsoft.com/office/powerpoint/2010/main" val="293857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9FB1A-8B3D-6D8C-033C-EBB228BF5C2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6869447-BC8B-83AD-BB76-EE72D1DEED01}"/>
              </a:ext>
            </a:extLst>
          </p:cNvPr>
          <p:cNvSpPr>
            <a:spLocks noGrp="1"/>
          </p:cNvSpPr>
          <p:nvPr>
            <p:ph type="body" sz="quarter" idx="23"/>
          </p:nvPr>
        </p:nvSpPr>
        <p:spPr>
          <a:xfrm>
            <a:off x="677418" y="1793078"/>
            <a:ext cx="10833988" cy="4150522"/>
          </a:xfrm>
        </p:spPr>
        <p:txBody>
          <a:bodyPr/>
          <a:lstStyle/>
          <a:p>
            <a:pPr marR="0">
              <a:lnSpc>
                <a:spcPct val="112000"/>
              </a:lnSpc>
              <a:spcBef>
                <a:spcPts val="0"/>
              </a:spcBef>
              <a:spcAft>
                <a:spcPts val="0"/>
              </a:spcAft>
            </a:pPr>
            <a:r>
              <a:rPr lang="en-US" sz="4300" dirty="0"/>
              <a:t>He will be named</a:t>
            </a:r>
          </a:p>
          <a:p>
            <a:pPr marR="0">
              <a:lnSpc>
                <a:spcPct val="112000"/>
              </a:lnSpc>
              <a:spcBef>
                <a:spcPts val="0"/>
              </a:spcBef>
              <a:spcAft>
                <a:spcPts val="0"/>
              </a:spcAft>
            </a:pPr>
            <a:r>
              <a:rPr lang="en-US" sz="4300" dirty="0"/>
              <a:t>Wonderful Counselor, Mighty God,</a:t>
            </a:r>
          </a:p>
          <a:p>
            <a:pPr marR="0">
              <a:lnSpc>
                <a:spcPct val="112000"/>
              </a:lnSpc>
              <a:spcBef>
                <a:spcPts val="0"/>
              </a:spcBef>
              <a:spcAft>
                <a:spcPts val="0"/>
              </a:spcAft>
            </a:pPr>
            <a:r>
              <a:rPr lang="en-US" sz="4300" dirty="0"/>
              <a:t>Eternal Father, Prince of Peace.</a:t>
            </a:r>
          </a:p>
          <a:p>
            <a:pPr marR="0">
              <a:lnSpc>
                <a:spcPct val="112000"/>
              </a:lnSpc>
              <a:spcBef>
                <a:spcPts val="0"/>
              </a:spcBef>
              <a:spcAft>
                <a:spcPts val="0"/>
              </a:spcAft>
            </a:pPr>
            <a:r>
              <a:rPr lang="en-US" sz="4300" dirty="0"/>
              <a:t>The dominion will be vast,</a:t>
            </a:r>
          </a:p>
          <a:p>
            <a:pPr marR="0">
              <a:lnSpc>
                <a:spcPct val="112000"/>
              </a:lnSpc>
              <a:spcBef>
                <a:spcPts val="0"/>
              </a:spcBef>
              <a:spcAft>
                <a:spcPts val="0"/>
              </a:spcAft>
            </a:pPr>
            <a:r>
              <a:rPr lang="en-US" sz="4300" dirty="0"/>
              <a:t>and its prosperity will never end. </a:t>
            </a:r>
          </a:p>
          <a:p>
            <a:pPr marR="0">
              <a:lnSpc>
                <a:spcPct val="112000"/>
              </a:lnSpc>
              <a:spcBef>
                <a:spcPts val="0"/>
              </a:spcBef>
              <a:spcAft>
                <a:spcPts val="0"/>
              </a:spcAft>
            </a:pPr>
            <a:r>
              <a:rPr lang="en-US" sz="4400" dirty="0">
                <a:solidFill>
                  <a:srgbClr val="CFBEB2"/>
                </a:solidFill>
              </a:rPr>
              <a:t>→</a:t>
            </a:r>
            <a:endParaRPr lang="en-US" sz="4300" dirty="0"/>
          </a:p>
        </p:txBody>
      </p:sp>
      <p:sp>
        <p:nvSpPr>
          <p:cNvPr id="3" name="Text Placeholder 2">
            <a:extLst>
              <a:ext uri="{FF2B5EF4-FFF2-40B4-BE49-F238E27FC236}">
                <a16:creationId xmlns:a16="http://schemas.microsoft.com/office/drawing/2014/main" id="{114A25AF-431B-D2A7-48D2-8F9D02E0BD04}"/>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Isaiah 9:2,6-7</a:t>
            </a:r>
            <a:endParaRPr lang="en-US" dirty="0"/>
          </a:p>
        </p:txBody>
      </p:sp>
    </p:spTree>
    <p:extLst>
      <p:ext uri="{BB962C8B-B14F-4D97-AF65-F5344CB8AC3E}">
        <p14:creationId xmlns:p14="http://schemas.microsoft.com/office/powerpoint/2010/main" val="561333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9A928-8FE0-2F2C-8E6B-085AE391D11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6491DA7-F8CC-BC57-94B4-E37F039B4D67}"/>
              </a:ext>
            </a:extLst>
          </p:cNvPr>
          <p:cNvSpPr>
            <a:spLocks noGrp="1"/>
          </p:cNvSpPr>
          <p:nvPr>
            <p:ph type="body" sz="quarter" idx="23"/>
          </p:nvPr>
        </p:nvSpPr>
        <p:spPr>
          <a:xfrm>
            <a:off x="677418" y="1945478"/>
            <a:ext cx="10833988" cy="4150522"/>
          </a:xfrm>
        </p:spPr>
        <p:txBody>
          <a:bodyPr/>
          <a:lstStyle/>
          <a:p>
            <a:pPr marR="0">
              <a:lnSpc>
                <a:spcPct val="112000"/>
              </a:lnSpc>
              <a:spcBef>
                <a:spcPts val="0"/>
              </a:spcBef>
              <a:spcAft>
                <a:spcPts val="0"/>
              </a:spcAft>
            </a:pPr>
            <a:r>
              <a:rPr lang="en-US" sz="4300" dirty="0"/>
              <a:t>He will reign on the throne of David</a:t>
            </a:r>
          </a:p>
          <a:p>
            <a:pPr marR="0">
              <a:lnSpc>
                <a:spcPct val="112000"/>
              </a:lnSpc>
              <a:spcBef>
                <a:spcPts val="0"/>
              </a:spcBef>
              <a:spcAft>
                <a:spcPts val="0"/>
              </a:spcAft>
            </a:pPr>
            <a:r>
              <a:rPr lang="en-US" sz="4300" dirty="0"/>
              <a:t>and over his kingdom,</a:t>
            </a:r>
          </a:p>
          <a:p>
            <a:pPr marR="0">
              <a:lnSpc>
                <a:spcPct val="112000"/>
              </a:lnSpc>
              <a:spcBef>
                <a:spcPts val="0"/>
              </a:spcBef>
              <a:spcAft>
                <a:spcPts val="0"/>
              </a:spcAft>
            </a:pPr>
            <a:r>
              <a:rPr lang="en-US" sz="4300" dirty="0"/>
              <a:t>to establish and sustain it</a:t>
            </a:r>
          </a:p>
          <a:p>
            <a:pPr marR="0">
              <a:lnSpc>
                <a:spcPct val="112000"/>
              </a:lnSpc>
              <a:spcBef>
                <a:spcPts val="0"/>
              </a:spcBef>
              <a:spcAft>
                <a:spcPts val="0"/>
              </a:spcAft>
            </a:pPr>
            <a:r>
              <a:rPr lang="en-US" sz="4300" dirty="0"/>
              <a:t>with justice and righteousness from now on and forever.</a:t>
            </a:r>
          </a:p>
          <a:p>
            <a:pPr marR="0">
              <a:lnSpc>
                <a:spcPct val="112000"/>
              </a:lnSpc>
              <a:spcBef>
                <a:spcPts val="0"/>
              </a:spcBef>
              <a:spcAft>
                <a:spcPts val="0"/>
              </a:spcAft>
            </a:pPr>
            <a:r>
              <a:rPr lang="en-US" sz="4400" dirty="0">
                <a:solidFill>
                  <a:srgbClr val="CFBEB2"/>
                </a:solidFill>
              </a:rPr>
              <a:t>→</a:t>
            </a:r>
            <a:endParaRPr lang="en-US" sz="4300" dirty="0"/>
          </a:p>
        </p:txBody>
      </p:sp>
      <p:sp>
        <p:nvSpPr>
          <p:cNvPr id="3" name="Text Placeholder 2">
            <a:extLst>
              <a:ext uri="{FF2B5EF4-FFF2-40B4-BE49-F238E27FC236}">
                <a16:creationId xmlns:a16="http://schemas.microsoft.com/office/drawing/2014/main" id="{4F36497C-B08E-FA56-4A69-4B07670FA1EF}"/>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Isaiah 9:2,6-7</a:t>
            </a:r>
            <a:endParaRPr lang="en-US" dirty="0"/>
          </a:p>
        </p:txBody>
      </p:sp>
    </p:spTree>
    <p:extLst>
      <p:ext uri="{BB962C8B-B14F-4D97-AF65-F5344CB8AC3E}">
        <p14:creationId xmlns:p14="http://schemas.microsoft.com/office/powerpoint/2010/main" val="135537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4F453-F9ED-2DCE-4B11-EEF807BF737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626D3F1-BA33-187B-FC1F-91EC572E4D0D}"/>
              </a:ext>
            </a:extLst>
          </p:cNvPr>
          <p:cNvSpPr>
            <a:spLocks noGrp="1"/>
          </p:cNvSpPr>
          <p:nvPr>
            <p:ph type="body" sz="quarter" idx="23"/>
          </p:nvPr>
        </p:nvSpPr>
        <p:spPr>
          <a:xfrm>
            <a:off x="677418" y="1793078"/>
            <a:ext cx="10833988" cy="4150522"/>
          </a:xfrm>
        </p:spPr>
        <p:txBody>
          <a:bodyPr/>
          <a:lstStyle/>
          <a:p>
            <a:pPr marR="0">
              <a:lnSpc>
                <a:spcPct val="112000"/>
              </a:lnSpc>
              <a:spcBef>
                <a:spcPts val="0"/>
              </a:spcBef>
              <a:spcAft>
                <a:spcPts val="0"/>
              </a:spcAft>
            </a:pPr>
            <a:endParaRPr lang="en-US" sz="4300" dirty="0"/>
          </a:p>
          <a:p>
            <a:pPr marR="0">
              <a:lnSpc>
                <a:spcPct val="112000"/>
              </a:lnSpc>
              <a:spcBef>
                <a:spcPts val="0"/>
              </a:spcBef>
              <a:spcAft>
                <a:spcPts val="0"/>
              </a:spcAft>
            </a:pPr>
            <a:r>
              <a:rPr lang="en-US" sz="4300" dirty="0"/>
              <a:t>The zeal of the LORD of Armies will accomplish this.</a:t>
            </a:r>
          </a:p>
        </p:txBody>
      </p:sp>
      <p:sp>
        <p:nvSpPr>
          <p:cNvPr id="3" name="Text Placeholder 2">
            <a:extLst>
              <a:ext uri="{FF2B5EF4-FFF2-40B4-BE49-F238E27FC236}">
                <a16:creationId xmlns:a16="http://schemas.microsoft.com/office/drawing/2014/main" id="{79E9081A-7D78-B622-CAB4-F187AF7C30C6}"/>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Isaiah 9:2,6-7</a:t>
            </a:r>
            <a:endParaRPr lang="en-US" dirty="0"/>
          </a:p>
        </p:txBody>
      </p:sp>
    </p:spTree>
    <p:extLst>
      <p:ext uri="{BB962C8B-B14F-4D97-AF65-F5344CB8AC3E}">
        <p14:creationId xmlns:p14="http://schemas.microsoft.com/office/powerpoint/2010/main" val="428694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In what ways were the Israelites “walking in darkness”? How can we walk in the light of this Advent season?</a:t>
            </a:r>
          </a:p>
        </p:txBody>
      </p:sp>
    </p:spTree>
    <p:extLst>
      <p:ext uri="{BB962C8B-B14F-4D97-AF65-F5344CB8AC3E}">
        <p14:creationId xmlns:p14="http://schemas.microsoft.com/office/powerpoint/2010/main" val="146474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371600"/>
            <a:ext cx="10940118" cy="4267200"/>
          </a:xfrm>
        </p:spPr>
        <p:txBody>
          <a:bodyPr/>
          <a:lstStyle/>
          <a:p>
            <a:pPr>
              <a:lnSpc>
                <a:spcPct val="100000"/>
              </a:lnSpc>
            </a:pPr>
            <a:r>
              <a:rPr lang="en-US" sz="8000" dirty="0">
                <a:solidFill>
                  <a:srgbClr val="867A72"/>
                </a:solidFill>
              </a:rPr>
              <a:t>Advent</a:t>
            </a:r>
          </a:p>
          <a:p>
            <a:pPr>
              <a:lnSpc>
                <a:spcPct val="100000"/>
              </a:lnSpc>
            </a:pPr>
            <a:r>
              <a:rPr lang="en-US" sz="4000" b="0" dirty="0">
                <a:solidFill>
                  <a:srgbClr val="867A72"/>
                </a:solidFill>
                <a:latin typeface="Montserrat Light" pitchFamily="2" charset="77"/>
              </a:rPr>
              <a:t>Season 2025</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50000"/>
              </a:lnSpc>
            </a:pPr>
            <a:r>
              <a:rPr lang="en-US" sz="2800" dirty="0">
                <a:solidFill>
                  <a:schemeClr val="accent3"/>
                </a:solidFill>
                <a:latin typeface="Montserrat ExtraBold" pitchFamily="2" charset="77"/>
              </a:rPr>
              <a:t>Session one: </a:t>
            </a:r>
            <a:r>
              <a:rPr lang="en-US" sz="2800" b="0" dirty="0">
                <a:solidFill>
                  <a:schemeClr val="accent3"/>
                </a:solidFill>
                <a:latin typeface="Montserrat ExtraBold" pitchFamily="2" charset="77"/>
              </a:rPr>
              <a:t>hope</a:t>
            </a:r>
            <a:endParaRPr lang="en-US" sz="4000" b="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3236912" y="3886200"/>
            <a:ext cx="57150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200" b="1" dirty="0"/>
              <a:t>Which name for the </a:t>
            </a:r>
          </a:p>
          <a:p>
            <a:r>
              <a:rPr lang="en-US" sz="4200" b="1" dirty="0"/>
              <a:t>Jesus (Wonderful counselor, Mighty God, Eternal Father, Prince of Peace) resonates most with you right now? Why?</a:t>
            </a:r>
          </a:p>
        </p:txBody>
      </p:sp>
    </p:spTree>
    <p:extLst>
      <p:ext uri="{BB962C8B-B14F-4D97-AF65-F5344CB8AC3E}">
        <p14:creationId xmlns:p14="http://schemas.microsoft.com/office/powerpoint/2010/main" val="3590102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AB15-67B8-1974-92E1-5A1593CE74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EE2DF1-8541-E3A7-3299-7CD77442818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116B516-6EB4-7E16-5D8D-70C6AD97AEA6}"/>
              </a:ext>
            </a:extLst>
          </p:cNvPr>
          <p:cNvSpPr>
            <a:spLocks noGrp="1"/>
          </p:cNvSpPr>
          <p:nvPr>
            <p:ph type="body" sz="quarter" idx="19"/>
          </p:nvPr>
        </p:nvSpPr>
        <p:spPr>
          <a:xfrm>
            <a:off x="4037013" y="381000"/>
            <a:ext cx="7391399" cy="5943600"/>
          </a:xfrm>
        </p:spPr>
        <p:txBody>
          <a:bodyPr anchor="ctr"/>
          <a:lstStyle/>
          <a:p>
            <a:r>
              <a:rPr lang="en-US" sz="4200" b="1" dirty="0"/>
              <a:t>God kept promises </a:t>
            </a:r>
          </a:p>
          <a:p>
            <a:r>
              <a:rPr lang="en-US" sz="4200" b="1" dirty="0"/>
              <a:t>through the prophet Isaiah, fulfilled 700 years later in Jesus. How does knowing God kept His promises to Israel encourage you this Advent season?</a:t>
            </a:r>
          </a:p>
        </p:txBody>
      </p:sp>
    </p:spTree>
    <p:extLst>
      <p:ext uri="{BB962C8B-B14F-4D97-AF65-F5344CB8AC3E}">
        <p14:creationId xmlns:p14="http://schemas.microsoft.com/office/powerpoint/2010/main" val="10365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We can have hope as </a:t>
            </a:r>
            <a:br>
              <a:rPr lang="en-US" sz="5500" dirty="0"/>
            </a:br>
            <a:r>
              <a:rPr lang="en-US" sz="5500" dirty="0"/>
              <a:t>we </a:t>
            </a:r>
            <a:r>
              <a:rPr lang="en-US" sz="5500" u="sng" dirty="0"/>
              <a:t>wait</a:t>
            </a:r>
            <a:r>
              <a:rPr lang="en-US" sz="5500" dirty="0"/>
              <a:t> on the </a:t>
            </a:r>
            <a:r>
              <a:rPr lang="en-US" sz="5500" u="sng" dirty="0"/>
              <a:t>Lord</a:t>
            </a:r>
            <a:r>
              <a:rPr lang="en-US" sz="5500" dirty="0"/>
              <a:t>.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793078"/>
            <a:ext cx="10270659" cy="4150522"/>
          </a:xfrm>
        </p:spPr>
        <p:txBody>
          <a:bodyPr/>
          <a:lstStyle/>
          <a:p>
            <a:pPr marR="0">
              <a:lnSpc>
                <a:spcPct val="112000"/>
              </a:lnSpc>
              <a:spcBef>
                <a:spcPts val="0"/>
              </a:spcBef>
              <a:spcAft>
                <a:spcPts val="0"/>
              </a:spcAft>
            </a:pPr>
            <a:r>
              <a:rPr lang="en-US" sz="4300" dirty="0"/>
              <a:t>“I wait for the LORD; I wait</a:t>
            </a:r>
          </a:p>
          <a:p>
            <a:pPr marR="0">
              <a:lnSpc>
                <a:spcPct val="112000"/>
              </a:lnSpc>
              <a:spcBef>
                <a:spcPts val="0"/>
              </a:spcBef>
              <a:spcAft>
                <a:spcPts val="0"/>
              </a:spcAft>
            </a:pPr>
            <a:r>
              <a:rPr lang="en-US" sz="4300" dirty="0"/>
              <a:t>and put my hope in his word.</a:t>
            </a:r>
          </a:p>
          <a:p>
            <a:pPr marR="0">
              <a:lnSpc>
                <a:spcPct val="112000"/>
              </a:lnSpc>
              <a:spcBef>
                <a:spcPts val="0"/>
              </a:spcBef>
              <a:spcAft>
                <a:spcPts val="0"/>
              </a:spcAft>
            </a:pPr>
            <a:r>
              <a:rPr lang="en-US" sz="4300" dirty="0"/>
              <a:t>I wait for the Lord</a:t>
            </a:r>
          </a:p>
          <a:p>
            <a:pPr marR="0">
              <a:lnSpc>
                <a:spcPct val="112000"/>
              </a:lnSpc>
              <a:spcBef>
                <a:spcPts val="0"/>
              </a:spcBef>
              <a:spcAft>
                <a:spcPts val="0"/>
              </a:spcAft>
            </a:pPr>
            <a:r>
              <a:rPr lang="en-US" sz="4300" dirty="0"/>
              <a:t>more than watchmen for the morning—</a:t>
            </a:r>
          </a:p>
          <a:p>
            <a:pPr marR="0">
              <a:lnSpc>
                <a:spcPct val="112000"/>
              </a:lnSpc>
              <a:spcBef>
                <a:spcPts val="0"/>
              </a:spcBef>
              <a:spcAft>
                <a:spcPts val="0"/>
              </a:spcAft>
            </a:pPr>
            <a:r>
              <a:rPr lang="en-US" sz="4300" dirty="0"/>
              <a:t>more than watchmen for the morning.</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Psalm 130:5-8</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B4E9B-31E1-F4E8-7D16-69A769C3CF3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785B272-9219-4573-C716-328154263D1A}"/>
              </a:ext>
            </a:extLst>
          </p:cNvPr>
          <p:cNvSpPr>
            <a:spLocks noGrp="1"/>
          </p:cNvSpPr>
          <p:nvPr>
            <p:ph type="body" sz="quarter" idx="23"/>
          </p:nvPr>
        </p:nvSpPr>
        <p:spPr>
          <a:xfrm>
            <a:off x="942741" y="1793078"/>
            <a:ext cx="10270659" cy="4150522"/>
          </a:xfrm>
        </p:spPr>
        <p:txBody>
          <a:bodyPr/>
          <a:lstStyle/>
          <a:p>
            <a:pPr marR="0">
              <a:lnSpc>
                <a:spcPct val="112000"/>
              </a:lnSpc>
              <a:spcBef>
                <a:spcPts val="0"/>
              </a:spcBef>
              <a:spcAft>
                <a:spcPts val="0"/>
              </a:spcAft>
            </a:pPr>
            <a:r>
              <a:rPr lang="en-US" sz="4300" dirty="0"/>
              <a:t>Israel, put your hope in the LORD.</a:t>
            </a:r>
          </a:p>
          <a:p>
            <a:pPr marR="0">
              <a:lnSpc>
                <a:spcPct val="112000"/>
              </a:lnSpc>
              <a:spcBef>
                <a:spcPts val="0"/>
              </a:spcBef>
              <a:spcAft>
                <a:spcPts val="0"/>
              </a:spcAft>
            </a:pPr>
            <a:r>
              <a:rPr lang="en-US" sz="4300" dirty="0"/>
              <a:t>For there is faithful love with the LORD,</a:t>
            </a:r>
          </a:p>
          <a:p>
            <a:pPr marR="0">
              <a:lnSpc>
                <a:spcPct val="112000"/>
              </a:lnSpc>
              <a:spcBef>
                <a:spcPts val="0"/>
              </a:spcBef>
              <a:spcAft>
                <a:spcPts val="0"/>
              </a:spcAft>
            </a:pPr>
            <a:r>
              <a:rPr lang="en-US" sz="4300" dirty="0"/>
              <a:t>and with him is redemption in abundance.</a:t>
            </a:r>
          </a:p>
          <a:p>
            <a:pPr marR="0">
              <a:lnSpc>
                <a:spcPct val="112000"/>
              </a:lnSpc>
              <a:spcBef>
                <a:spcPts val="0"/>
              </a:spcBef>
              <a:spcAft>
                <a:spcPts val="0"/>
              </a:spcAft>
            </a:pPr>
            <a:r>
              <a:rPr lang="en-US" sz="4300" dirty="0"/>
              <a:t>And he will redeem Israel</a:t>
            </a:r>
          </a:p>
          <a:p>
            <a:pPr marR="0">
              <a:lnSpc>
                <a:spcPct val="112000"/>
              </a:lnSpc>
              <a:spcBef>
                <a:spcPts val="0"/>
              </a:spcBef>
              <a:spcAft>
                <a:spcPts val="0"/>
              </a:spcAft>
            </a:pPr>
            <a:r>
              <a:rPr lang="en-US" sz="4300" dirty="0"/>
              <a:t>from all its iniquities.”</a:t>
            </a:r>
          </a:p>
        </p:txBody>
      </p:sp>
      <p:sp>
        <p:nvSpPr>
          <p:cNvPr id="2" name="Text Placeholder 2">
            <a:extLst>
              <a:ext uri="{FF2B5EF4-FFF2-40B4-BE49-F238E27FC236}">
                <a16:creationId xmlns:a16="http://schemas.microsoft.com/office/drawing/2014/main" id="{252E4025-101E-5B65-109E-692111BCDBA9}"/>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Psalm 130:5-8</a:t>
            </a:r>
            <a:endParaRPr lang="en-US" dirty="0"/>
          </a:p>
        </p:txBody>
      </p:sp>
    </p:spTree>
    <p:extLst>
      <p:ext uri="{BB962C8B-B14F-4D97-AF65-F5344CB8AC3E}">
        <p14:creationId xmlns:p14="http://schemas.microsoft.com/office/powerpoint/2010/main" val="2794479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What is the hardest </a:t>
            </a:r>
          </a:p>
          <a:p>
            <a:r>
              <a:rPr lang="en-US" sz="4400" b="1" dirty="0"/>
              <a:t>part for you (or your kids) about waiting for Christmas?</a:t>
            </a:r>
          </a:p>
        </p:txBody>
      </p:sp>
    </p:spTree>
    <p:extLst>
      <p:ext uri="{BB962C8B-B14F-4D97-AF65-F5344CB8AC3E}">
        <p14:creationId xmlns:p14="http://schemas.microsoft.com/office/powerpoint/2010/main" val="2555783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3900" b="1" dirty="0"/>
              <a:t>Can you relate to the picture of the watchman on the wall waiting for dawn? Have you ever “strained your eyes” waiting to see God’s deliverance? How did that season ultimately help your faith grow?</a:t>
            </a:r>
          </a:p>
        </p:txBody>
      </p:sp>
    </p:spTree>
    <p:extLst>
      <p:ext uri="{BB962C8B-B14F-4D97-AF65-F5344CB8AC3E}">
        <p14:creationId xmlns:p14="http://schemas.microsoft.com/office/powerpoint/2010/main" val="1840241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400" b="1" dirty="0"/>
              <a:t>This Psalm ends by </a:t>
            </a:r>
          </a:p>
          <a:p>
            <a:r>
              <a:rPr lang="en-US" sz="4400" b="1" dirty="0"/>
              <a:t>saying God will “redeem Israel from all its iniquities.” How does experiencing God’s forgiveness help you find hope in difficult seasons?</a:t>
            </a:r>
          </a:p>
        </p:txBody>
      </p:sp>
    </p:spTree>
    <p:extLst>
      <p:ext uri="{BB962C8B-B14F-4D97-AF65-F5344CB8AC3E}">
        <p14:creationId xmlns:p14="http://schemas.microsoft.com/office/powerpoint/2010/main" val="2496776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Christ’s birth brings salvation.</a:t>
            </a:r>
            <a:endParaRPr lang="en-US" sz="3900" dirty="0"/>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169322"/>
            <a:ext cx="10940117" cy="3926678"/>
          </a:xfrm>
        </p:spPr>
        <p:txBody>
          <a:bodyPr/>
          <a:lstStyle/>
          <a:p>
            <a:pPr marR="0">
              <a:lnSpc>
                <a:spcPct val="112000"/>
              </a:lnSpc>
              <a:spcBef>
                <a:spcPts val="0"/>
              </a:spcBef>
              <a:spcAft>
                <a:spcPts val="0"/>
              </a:spcAft>
            </a:pPr>
            <a:r>
              <a:rPr lang="en-US" sz="4000" dirty="0"/>
              <a:t>Advent is the four-week season of anticipation leading to the celebration of Christ’s birth. Christians all over the world mark these four Sundays as a time of expectant hope in the arrival of the savior.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8747F-2B19-75EB-3A31-11D47E8FC59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0EEADC9-E12B-CA5D-4BE3-8198C473BE12}"/>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Christ’s birth brings salvation.</a:t>
            </a:r>
            <a:endParaRPr lang="en-US" sz="3900" dirty="0"/>
          </a:p>
        </p:txBody>
      </p:sp>
      <p:sp>
        <p:nvSpPr>
          <p:cNvPr id="2" name="Text Placeholder 3">
            <a:extLst>
              <a:ext uri="{FF2B5EF4-FFF2-40B4-BE49-F238E27FC236}">
                <a16:creationId xmlns:a16="http://schemas.microsoft.com/office/drawing/2014/main" id="{2C164987-0F8B-C11C-FE72-B85E3C328056}"/>
              </a:ext>
            </a:extLst>
          </p:cNvPr>
          <p:cNvSpPr>
            <a:spLocks noGrp="1"/>
          </p:cNvSpPr>
          <p:nvPr>
            <p:ph type="body" sz="quarter" idx="23"/>
          </p:nvPr>
        </p:nvSpPr>
        <p:spPr>
          <a:xfrm>
            <a:off x="624353" y="2057400"/>
            <a:ext cx="10940117" cy="3926678"/>
          </a:xfrm>
        </p:spPr>
        <p:txBody>
          <a:bodyPr/>
          <a:lstStyle/>
          <a:p>
            <a:pPr marR="0">
              <a:lnSpc>
                <a:spcPct val="112000"/>
              </a:lnSpc>
              <a:spcBef>
                <a:spcPts val="0"/>
              </a:spcBef>
              <a:spcAft>
                <a:spcPts val="0"/>
              </a:spcAft>
            </a:pPr>
            <a:r>
              <a:rPr lang="en-US" sz="4000" dirty="0"/>
              <a:t>When Isaiah prophesied about Christ’s birth, and the salvation that would be available to all people he said, “the zeal of the LORD will accomplish this” (Isaiah 9:7). Salvation is not made available to people through our own effort or perseverance. </a:t>
            </a:r>
            <a:r>
              <a:rPr lang="en-US" sz="4000" dirty="0">
                <a:solidFill>
                  <a:srgbClr val="CFBEB2"/>
                </a:solidFill>
              </a:rPr>
              <a:t>→</a:t>
            </a:r>
            <a:endParaRPr lang="en-US" sz="4000" dirty="0"/>
          </a:p>
        </p:txBody>
      </p:sp>
    </p:spTree>
    <p:extLst>
      <p:ext uri="{BB962C8B-B14F-4D97-AF65-F5344CB8AC3E}">
        <p14:creationId xmlns:p14="http://schemas.microsoft.com/office/powerpoint/2010/main" val="121946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640696" y="2514600"/>
            <a:ext cx="10940118" cy="3810000"/>
          </a:xfrm>
        </p:spPr>
        <p:txBody>
          <a:bodyPr/>
          <a:lstStyle/>
          <a:p>
            <a:r>
              <a:rPr lang="en-US" sz="4400" dirty="0"/>
              <a:t>Hope is confidence that God works in our lives. It’s the trust that, even in difficult circumstances, God’s plans are good. </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6600" dirty="0">
                <a:solidFill>
                  <a:schemeClr val="accent3"/>
                </a:solidFill>
              </a:rPr>
              <a:t>HOPE</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42BBE-1E4F-C505-C817-B7253EAB557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6568AFA-3998-E8B9-8384-B00F87CBE75D}"/>
              </a:ext>
            </a:extLst>
          </p:cNvPr>
          <p:cNvSpPr>
            <a:spLocks noGrp="1"/>
          </p:cNvSpPr>
          <p:nvPr>
            <p:ph type="body" sz="quarter" idx="22"/>
          </p:nvPr>
        </p:nvSpPr>
        <p:spPr>
          <a:xfrm>
            <a:off x="624352" y="685800"/>
            <a:ext cx="10940118" cy="1483522"/>
          </a:xfrm>
        </p:spPr>
        <p:txBody>
          <a:bodyPr/>
          <a:lstStyle/>
          <a:p>
            <a:r>
              <a:rPr lang="en-US" sz="4800" dirty="0">
                <a:solidFill>
                  <a:srgbClr val="867A72"/>
                </a:solidFill>
              </a:rPr>
              <a:t>GOSPEL FOCUS</a:t>
            </a:r>
          </a:p>
          <a:p>
            <a:r>
              <a:rPr lang="en-US" sz="3900" b="0" dirty="0">
                <a:solidFill>
                  <a:srgbClr val="867A72"/>
                </a:solidFill>
              </a:rPr>
              <a:t>Christ’s birth brings salvation.</a:t>
            </a:r>
            <a:endParaRPr lang="en-US" sz="3900" dirty="0"/>
          </a:p>
        </p:txBody>
      </p:sp>
      <p:sp>
        <p:nvSpPr>
          <p:cNvPr id="2" name="Text Placeholder 3">
            <a:extLst>
              <a:ext uri="{FF2B5EF4-FFF2-40B4-BE49-F238E27FC236}">
                <a16:creationId xmlns:a16="http://schemas.microsoft.com/office/drawing/2014/main" id="{62DE14E7-7EC7-10F9-82DC-50D26C1BEF6C}"/>
              </a:ext>
            </a:extLst>
          </p:cNvPr>
          <p:cNvSpPr>
            <a:spLocks noGrp="1"/>
          </p:cNvSpPr>
          <p:nvPr>
            <p:ph type="body" sz="quarter" idx="23"/>
          </p:nvPr>
        </p:nvSpPr>
        <p:spPr>
          <a:xfrm>
            <a:off x="624353" y="2057400"/>
            <a:ext cx="10940117" cy="3926678"/>
          </a:xfrm>
        </p:spPr>
        <p:txBody>
          <a:bodyPr/>
          <a:lstStyle/>
          <a:p>
            <a:pPr marR="0">
              <a:lnSpc>
                <a:spcPct val="112000"/>
              </a:lnSpc>
              <a:spcBef>
                <a:spcPts val="0"/>
              </a:spcBef>
              <a:spcAft>
                <a:spcPts val="0"/>
              </a:spcAft>
            </a:pPr>
            <a:r>
              <a:rPr lang="en-US" sz="4000" dirty="0"/>
              <a:t>Salvation is made available because Jesus accomplished it on the cross. When He died for our sins, He made a way for us to experience forgiveness, new life, and eternal hope in Him. When we say “yes” to Jesus, we are trusting Him to accomplish salvation for us. </a:t>
            </a:r>
          </a:p>
        </p:txBody>
      </p:sp>
    </p:spTree>
    <p:extLst>
      <p:ext uri="{BB962C8B-B14F-4D97-AF65-F5344CB8AC3E}">
        <p14:creationId xmlns:p14="http://schemas.microsoft.com/office/powerpoint/2010/main" val="3520612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How do today’s texts help</a:t>
            </a:r>
          </a:p>
          <a:p>
            <a:pPr>
              <a:lnSpc>
                <a:spcPct val="100000"/>
              </a:lnSpc>
            </a:pPr>
            <a:r>
              <a:rPr lang="en-US" sz="4200" b="1" dirty="0"/>
              <a:t>you think about waiting with expectant hope?</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912812" y="1676400"/>
            <a:ext cx="7086600" cy="3464721"/>
          </a:xfrm>
        </p:spPr>
        <p:txBody>
          <a:bodyPr anchor="ctr"/>
          <a:lstStyle/>
          <a:p>
            <a:pPr>
              <a:lnSpc>
                <a:spcPct val="100000"/>
              </a:lnSpc>
            </a:pPr>
            <a:r>
              <a:rPr lang="en-US" sz="4200" b="1" dirty="0"/>
              <a:t>Where do you feel particularly in need of hope this year?</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How could you </a:t>
            </a:r>
          </a:p>
          <a:p>
            <a:pPr>
              <a:lnSpc>
                <a:spcPct val="100000"/>
              </a:lnSpc>
            </a:pPr>
            <a:r>
              <a:rPr lang="en-US" sz="4200" b="1" dirty="0"/>
              <a:t>intentionally watch for the Lord’s activity during this Advent season?</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Is there a situation in </a:t>
            </a:r>
          </a:p>
          <a:p>
            <a:r>
              <a:rPr lang="en-US" sz="4000" b="1" dirty="0"/>
              <a:t>your life that feels unresolved? What would it look like to embrace hope and expectation during this season of waiting?</a:t>
            </a:r>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DB354-7159-54D5-D83E-38CA812253A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DC36177-7184-49FA-55C8-633308F5C883}"/>
              </a:ext>
            </a:extLst>
          </p:cNvPr>
          <p:cNvSpPr>
            <a:spLocks noGrp="1"/>
          </p:cNvSpPr>
          <p:nvPr>
            <p:ph type="body" sz="quarter" idx="23"/>
          </p:nvPr>
        </p:nvSpPr>
        <p:spPr>
          <a:xfrm>
            <a:off x="1119655" y="2514600"/>
            <a:ext cx="9982200" cy="3810000"/>
          </a:xfrm>
        </p:spPr>
        <p:txBody>
          <a:bodyPr/>
          <a:lstStyle/>
          <a:p>
            <a:r>
              <a:rPr lang="en-US" sz="4000" dirty="0"/>
              <a:t>Consider where you are tempted to hope in lesser things. How does reading Jesus’s fulfillment of prophecies bring you hope?</a:t>
            </a:r>
          </a:p>
        </p:txBody>
      </p:sp>
      <p:sp>
        <p:nvSpPr>
          <p:cNvPr id="3" name="Text Placeholder 2">
            <a:extLst>
              <a:ext uri="{FF2B5EF4-FFF2-40B4-BE49-F238E27FC236}">
                <a16:creationId xmlns:a16="http://schemas.microsoft.com/office/drawing/2014/main" id="{69F89916-D4C8-DE5A-749E-42C07301017E}"/>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227047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4572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Conservatively speaking, Jesus fulfilled more than 300 Old Testament prophesies through His birth, life, death, and resurrection. How can reflecting on God’s faithfulness to keep His promises give us hope as we enter this season of advent?</a:t>
            </a:r>
          </a:p>
        </p:txBody>
      </p:sp>
    </p:spTree>
    <p:extLst>
      <p:ext uri="{BB962C8B-B14F-4D97-AF65-F5344CB8AC3E}">
        <p14:creationId xmlns:p14="http://schemas.microsoft.com/office/powerpoint/2010/main" val="267707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We have </a:t>
            </a:r>
            <a:r>
              <a:rPr lang="en-US" sz="5500" u="sng" dirty="0"/>
              <a:t>hope</a:t>
            </a:r>
            <a:r>
              <a:rPr lang="en-US" sz="5500" dirty="0"/>
              <a:t> because God keeps His </a:t>
            </a:r>
            <a:r>
              <a:rPr lang="en-US" sz="5500" u="sng" dirty="0"/>
              <a:t>promises</a:t>
            </a:r>
            <a:r>
              <a:rPr lang="en-US" sz="5500" dirty="0"/>
              <a:t>.</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676400"/>
            <a:ext cx="10270659" cy="3773202"/>
          </a:xfrm>
        </p:spPr>
        <p:txBody>
          <a:bodyPr/>
          <a:lstStyle/>
          <a:p>
            <a:pPr marR="0">
              <a:lnSpc>
                <a:spcPct val="100000"/>
              </a:lnSpc>
              <a:spcBef>
                <a:spcPts val="0"/>
              </a:spcBef>
              <a:spcAft>
                <a:spcPts val="0"/>
              </a:spcAft>
            </a:pPr>
            <a:r>
              <a:rPr lang="en-US" sz="4300" dirty="0"/>
              <a:t>“Look, the days are coming”—</a:t>
            </a:r>
          </a:p>
          <a:p>
            <a:pPr marR="0">
              <a:lnSpc>
                <a:spcPct val="100000"/>
              </a:lnSpc>
              <a:spcBef>
                <a:spcPts val="0"/>
              </a:spcBef>
              <a:spcAft>
                <a:spcPts val="0"/>
              </a:spcAft>
            </a:pPr>
            <a:r>
              <a:rPr lang="en-US" sz="4300" dirty="0"/>
              <a:t>this is the LORD’s declaration—</a:t>
            </a:r>
          </a:p>
          <a:p>
            <a:pPr marR="0">
              <a:lnSpc>
                <a:spcPct val="100000"/>
              </a:lnSpc>
              <a:spcBef>
                <a:spcPts val="0"/>
              </a:spcBef>
              <a:spcAft>
                <a:spcPts val="0"/>
              </a:spcAft>
            </a:pPr>
            <a:r>
              <a:rPr lang="en-US" sz="4300" dirty="0"/>
              <a:t>“when I will fulfill the good promise</a:t>
            </a:r>
          </a:p>
          <a:p>
            <a:pPr marR="0">
              <a:lnSpc>
                <a:spcPct val="100000"/>
              </a:lnSpc>
              <a:spcBef>
                <a:spcPts val="0"/>
              </a:spcBef>
              <a:spcAft>
                <a:spcPts val="0"/>
              </a:spcAft>
            </a:pPr>
            <a:r>
              <a:rPr lang="en-US" sz="4300" dirty="0"/>
              <a:t>that I have spoken</a:t>
            </a:r>
          </a:p>
          <a:p>
            <a:pPr marR="0">
              <a:lnSpc>
                <a:spcPct val="100000"/>
              </a:lnSpc>
              <a:spcBef>
                <a:spcPts val="0"/>
              </a:spcBef>
              <a:spcAft>
                <a:spcPts val="0"/>
              </a:spcAft>
            </a:pPr>
            <a:r>
              <a:rPr lang="en-US" sz="4300" dirty="0"/>
              <a:t>concerning the house of Israel</a:t>
            </a:r>
          </a:p>
          <a:p>
            <a:pPr marR="0">
              <a:lnSpc>
                <a:spcPct val="100000"/>
              </a:lnSpc>
              <a:spcBef>
                <a:spcPts val="0"/>
              </a:spcBef>
              <a:spcAft>
                <a:spcPts val="0"/>
              </a:spcAft>
            </a:pPr>
            <a:r>
              <a:rPr lang="en-US" sz="4300" dirty="0"/>
              <a:t>and the house of Judah.</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Jeremiah 33:14-16</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8D365-649E-DD3F-8859-D4589AD0ED2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6E0B820-0012-D58A-79A0-35881B2AF9EF}"/>
              </a:ext>
            </a:extLst>
          </p:cNvPr>
          <p:cNvSpPr>
            <a:spLocks noGrp="1"/>
          </p:cNvSpPr>
          <p:nvPr>
            <p:ph type="body" sz="quarter" idx="23"/>
          </p:nvPr>
        </p:nvSpPr>
        <p:spPr>
          <a:xfrm>
            <a:off x="942741" y="1941798"/>
            <a:ext cx="10270659" cy="3773202"/>
          </a:xfrm>
        </p:spPr>
        <p:txBody>
          <a:bodyPr/>
          <a:lstStyle/>
          <a:p>
            <a:pPr marR="0">
              <a:lnSpc>
                <a:spcPct val="100000"/>
              </a:lnSpc>
              <a:spcBef>
                <a:spcPts val="0"/>
              </a:spcBef>
              <a:spcAft>
                <a:spcPts val="0"/>
              </a:spcAft>
            </a:pPr>
            <a:r>
              <a:rPr lang="en-US" sz="4300" dirty="0"/>
              <a:t>In those days and at that time</a:t>
            </a:r>
          </a:p>
          <a:p>
            <a:pPr marR="0">
              <a:lnSpc>
                <a:spcPct val="100000"/>
              </a:lnSpc>
              <a:spcBef>
                <a:spcPts val="0"/>
              </a:spcBef>
              <a:spcAft>
                <a:spcPts val="0"/>
              </a:spcAft>
            </a:pPr>
            <a:r>
              <a:rPr lang="en-US" sz="4300" dirty="0"/>
              <a:t>I will cause a Righteous Branch</a:t>
            </a:r>
          </a:p>
          <a:p>
            <a:pPr marR="0">
              <a:lnSpc>
                <a:spcPct val="100000"/>
              </a:lnSpc>
              <a:spcBef>
                <a:spcPts val="0"/>
              </a:spcBef>
              <a:spcAft>
                <a:spcPts val="0"/>
              </a:spcAft>
            </a:pPr>
            <a:r>
              <a:rPr lang="en-US" sz="4300" dirty="0"/>
              <a:t>to sprout up for David,</a:t>
            </a:r>
          </a:p>
          <a:p>
            <a:pPr marR="0">
              <a:lnSpc>
                <a:spcPct val="100000"/>
              </a:lnSpc>
              <a:spcBef>
                <a:spcPts val="0"/>
              </a:spcBef>
              <a:spcAft>
                <a:spcPts val="0"/>
              </a:spcAft>
            </a:pPr>
            <a:r>
              <a:rPr lang="en-US" sz="4300" dirty="0"/>
              <a:t>and he will administer justice</a:t>
            </a:r>
          </a:p>
          <a:p>
            <a:pPr marR="0">
              <a:lnSpc>
                <a:spcPct val="100000"/>
              </a:lnSpc>
              <a:spcBef>
                <a:spcPts val="0"/>
              </a:spcBef>
              <a:spcAft>
                <a:spcPts val="0"/>
              </a:spcAft>
            </a:pPr>
            <a:r>
              <a:rPr lang="en-US" sz="4300" dirty="0"/>
              <a:t>and righteousness in the land.</a:t>
            </a:r>
          </a:p>
          <a:p>
            <a:pPr marR="0">
              <a:lnSpc>
                <a:spcPct val="100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D66C6CE5-4579-A978-A1ED-4DB7B02308D9}"/>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Jeremiah 33:14-16</a:t>
            </a:r>
            <a:endParaRPr lang="en-US" dirty="0"/>
          </a:p>
        </p:txBody>
      </p:sp>
    </p:spTree>
    <p:extLst>
      <p:ext uri="{BB962C8B-B14F-4D97-AF65-F5344CB8AC3E}">
        <p14:creationId xmlns:p14="http://schemas.microsoft.com/office/powerpoint/2010/main" val="297211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64891-FDCF-EA86-535B-9B8D7CB36DE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1D0A195-D16B-43F8-0E56-07B2E5E092AA}"/>
              </a:ext>
            </a:extLst>
          </p:cNvPr>
          <p:cNvSpPr>
            <a:spLocks noGrp="1"/>
          </p:cNvSpPr>
          <p:nvPr>
            <p:ph type="body" sz="quarter" idx="23"/>
          </p:nvPr>
        </p:nvSpPr>
        <p:spPr>
          <a:xfrm>
            <a:off x="942741" y="1941798"/>
            <a:ext cx="10270659" cy="3773202"/>
          </a:xfrm>
        </p:spPr>
        <p:txBody>
          <a:bodyPr/>
          <a:lstStyle/>
          <a:p>
            <a:pPr marR="0">
              <a:lnSpc>
                <a:spcPct val="100000"/>
              </a:lnSpc>
              <a:spcBef>
                <a:spcPts val="0"/>
              </a:spcBef>
              <a:spcAft>
                <a:spcPts val="0"/>
              </a:spcAft>
            </a:pPr>
            <a:r>
              <a:rPr lang="en-US" sz="4300" dirty="0"/>
              <a:t>In those days Judah will be saved,</a:t>
            </a:r>
          </a:p>
          <a:p>
            <a:pPr marR="0">
              <a:lnSpc>
                <a:spcPct val="100000"/>
              </a:lnSpc>
              <a:spcBef>
                <a:spcPts val="0"/>
              </a:spcBef>
              <a:spcAft>
                <a:spcPts val="0"/>
              </a:spcAft>
            </a:pPr>
            <a:r>
              <a:rPr lang="en-US" sz="4300" dirty="0"/>
              <a:t>and Jerusalem will dwell securely,</a:t>
            </a:r>
          </a:p>
          <a:p>
            <a:pPr marR="0">
              <a:lnSpc>
                <a:spcPct val="100000"/>
              </a:lnSpc>
              <a:spcBef>
                <a:spcPts val="0"/>
              </a:spcBef>
              <a:spcAft>
                <a:spcPts val="0"/>
              </a:spcAft>
            </a:pPr>
            <a:r>
              <a:rPr lang="en-US" sz="4300" dirty="0"/>
              <a:t>and this is what she will be named:</a:t>
            </a:r>
          </a:p>
          <a:p>
            <a:pPr marR="0">
              <a:lnSpc>
                <a:spcPct val="100000"/>
              </a:lnSpc>
              <a:spcBef>
                <a:spcPts val="0"/>
              </a:spcBef>
              <a:spcAft>
                <a:spcPts val="0"/>
              </a:spcAft>
            </a:pPr>
            <a:r>
              <a:rPr lang="en-US" sz="4300" dirty="0"/>
              <a:t>The LORD Is Our Righteousness.”</a:t>
            </a:r>
          </a:p>
        </p:txBody>
      </p:sp>
      <p:sp>
        <p:nvSpPr>
          <p:cNvPr id="2" name="Text Placeholder 2">
            <a:extLst>
              <a:ext uri="{FF2B5EF4-FFF2-40B4-BE49-F238E27FC236}">
                <a16:creationId xmlns:a16="http://schemas.microsoft.com/office/drawing/2014/main" id="{0C4F36D1-64D7-711A-AE7E-6694E5D80D91}"/>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Jeremiah 33:14-16</a:t>
            </a:r>
            <a:endParaRPr lang="en-US" dirty="0"/>
          </a:p>
        </p:txBody>
      </p:sp>
    </p:spTree>
    <p:extLst>
      <p:ext uri="{BB962C8B-B14F-4D97-AF65-F5344CB8AC3E}">
        <p14:creationId xmlns:p14="http://schemas.microsoft.com/office/powerpoint/2010/main" val="867551971"/>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807F0C-5BF2-402B-9012-B52128A22A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21269</TotalTime>
  <Words>955</Words>
  <Application>Microsoft Macintosh PowerPoint</Application>
  <PresentationFormat>Custom</PresentationFormat>
  <Paragraphs>122</Paragraphs>
  <Slides>34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HelveticaNeueLT Std Lt</vt:lpstr>
      <vt:lpstr>Montserrat ExtraBold</vt:lpstr>
      <vt:lpstr>Montserrat Light</vt:lpstr>
      <vt:lpstr>Office Theme</vt:lpstr>
      <vt:lpstr>PowerPoint Presentation</vt:lpstr>
      <vt:lpstr>PowerPoint Presentation</vt:lpstr>
      <vt:lpstr>PowerPoint Presentation</vt:lpstr>
      <vt:lpstr>PowerPoint Presentation</vt:lpstr>
      <vt:lpstr>Discuss</vt:lpstr>
      <vt:lpstr>1. We have hope because God keeps His promises.</vt:lpstr>
      <vt:lpstr>PowerPoint Presentation</vt:lpstr>
      <vt:lpstr>PowerPoint Presentation</vt:lpstr>
      <vt:lpstr>PowerPoint Presentation</vt:lpstr>
      <vt:lpstr>Discuss</vt:lpstr>
      <vt:lpstr>Discuss</vt:lpstr>
      <vt:lpstr>Discuss</vt:lpstr>
      <vt:lpstr>2. We can have hope  because Jesus reigns now  and forever.</vt:lpstr>
      <vt:lpstr>PowerPoint Presentation</vt:lpstr>
      <vt:lpstr>PowerPoint Presentation</vt:lpstr>
      <vt:lpstr>PowerPoint Presentation</vt:lpstr>
      <vt:lpstr>PowerPoint Presentation</vt:lpstr>
      <vt:lpstr>PowerPoint Presentation</vt:lpstr>
      <vt:lpstr>Discuss</vt:lpstr>
      <vt:lpstr>Discuss</vt:lpstr>
      <vt:lpstr>Discuss</vt:lpstr>
      <vt:lpstr>3. We can have hope as  we wait on the Lord. </vt:lpstr>
      <vt:lpstr>PowerPoint Presentation</vt:lpstr>
      <vt:lpstr>PowerPoint Presentation</vt:lpstr>
      <vt:lpstr>Discuss</vt:lpstr>
      <vt:lpstr>Discuss</vt:lpstr>
      <vt:lpstr>Discuss</vt:lpstr>
      <vt:lpstr>PowerPoint Presentation</vt:lpstr>
      <vt:lpstr>PowerPoint Presentation</vt:lpstr>
      <vt:lpstr>PowerPoint Presentation</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Brandon Watson</cp:lastModifiedBy>
  <cp:revision>82</cp:revision>
  <dcterms:created xsi:type="dcterms:W3CDTF">2023-07-06T02:28:58Z</dcterms:created>
  <dcterms:modified xsi:type="dcterms:W3CDTF">2025-10-21T14:26:36Z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