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handoutMasterIdLst>
    <p:handoutMasterId r:id="rId42"/>
  </p:handoutMasterIdLst>
  <p:sldIdLst>
    <p:sldId id="567" r:id="rId5"/>
    <p:sldId id="833" r:id="rId6"/>
    <p:sldId id="893" r:id="rId7"/>
    <p:sldId id="834" r:id="rId8"/>
    <p:sldId id="577" r:id="rId9"/>
    <p:sldId id="579" r:id="rId10"/>
    <p:sldId id="574" r:id="rId11"/>
    <p:sldId id="882" r:id="rId12"/>
    <p:sldId id="883" r:id="rId13"/>
    <p:sldId id="884" r:id="rId14"/>
    <p:sldId id="632" r:id="rId15"/>
    <p:sldId id="873" r:id="rId16"/>
    <p:sldId id="874" r:id="rId17"/>
    <p:sldId id="793" r:id="rId18"/>
    <p:sldId id="826" r:id="rId19"/>
    <p:sldId id="885" r:id="rId20"/>
    <p:sldId id="886" r:id="rId21"/>
    <p:sldId id="796" r:id="rId22"/>
    <p:sldId id="842" r:id="rId23"/>
    <p:sldId id="843" r:id="rId24"/>
    <p:sldId id="797" r:id="rId25"/>
    <p:sldId id="825" r:id="rId26"/>
    <p:sldId id="887" r:id="rId27"/>
    <p:sldId id="888" r:id="rId28"/>
    <p:sldId id="889" r:id="rId29"/>
    <p:sldId id="890" r:id="rId30"/>
    <p:sldId id="814" r:id="rId31"/>
    <p:sldId id="847" r:id="rId32"/>
    <p:sldId id="848" r:id="rId33"/>
    <p:sldId id="771" r:id="rId34"/>
    <p:sldId id="891" r:id="rId35"/>
    <p:sldId id="880" r:id="rId36"/>
    <p:sldId id="813" r:id="rId37"/>
    <p:sldId id="851" r:id="rId38"/>
    <p:sldId id="850" r:id="rId39"/>
    <p:sldId id="818" r:id="rId4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7A72"/>
    <a:srgbClr val="BE9080"/>
    <a:srgbClr val="FF7A0F"/>
    <a:srgbClr val="8FB935"/>
    <a:srgbClr val="EFD215"/>
    <a:srgbClr val="ADDCFF"/>
    <a:srgbClr val="002A92"/>
    <a:srgbClr val="75D8E9"/>
    <a:srgbClr val="001A66"/>
    <a:srgbClr val="58A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432" autoAdjust="0"/>
    <p:restoredTop sz="96027"/>
  </p:normalViewPr>
  <p:slideViewPr>
    <p:cSldViewPr>
      <p:cViewPr varScale="1">
        <p:scale>
          <a:sx n="81" d="100"/>
          <a:sy n="81" d="100"/>
        </p:scale>
        <p:origin x="200" y="1064"/>
      </p:cViewPr>
      <p:guideLst>
        <p:guide orient="horz" pos="2176"/>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D1258C-73C3-491F-9EB8-535317784D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DF2AD8F-279A-42DE-A6F5-624D7EFC52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D82F6A-B6D4-4BAF-A720-0B2BD02D258A}" type="datetimeFigureOut">
              <a:rPr lang="en-US" smtClean="0"/>
              <a:t>10/21/25</a:t>
            </a:fld>
            <a:endParaRPr lang="en-US" dirty="0"/>
          </a:p>
        </p:txBody>
      </p:sp>
      <p:sp>
        <p:nvSpPr>
          <p:cNvPr id="4" name="Footer Placeholder 3">
            <a:extLst>
              <a:ext uri="{FF2B5EF4-FFF2-40B4-BE49-F238E27FC236}">
                <a16:creationId xmlns:a16="http://schemas.microsoft.com/office/drawing/2014/main" id="{0BEB6143-B04E-4293-B930-7BAA58E92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7380EB-8097-47C8-AB4A-6EEA9D88D6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70773E-52BF-4D5F-9E36-469C76FF0F40}" type="slidenum">
              <a:rPr lang="en-US" smtClean="0"/>
              <a:t>‹#›</a:t>
            </a:fld>
            <a:endParaRPr lang="en-US" dirty="0"/>
          </a:p>
        </p:txBody>
      </p:sp>
    </p:spTree>
    <p:extLst>
      <p:ext uri="{BB962C8B-B14F-4D97-AF65-F5344CB8AC3E}">
        <p14:creationId xmlns:p14="http://schemas.microsoft.com/office/powerpoint/2010/main" val="283998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BD400-178C-4E46-8B1C-98070CB60EB4}" type="datetimeFigureOut">
              <a:rPr lang="en-US" smtClean="0"/>
              <a:pPr/>
              <a:t>10/21/25</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CC8D5-6D68-A443-97C0-91AE5977134B}" type="slidenum">
              <a:rPr lang="en-US" smtClean="0"/>
              <a:pPr/>
              <a:t>‹#›</a:t>
            </a:fld>
            <a:endParaRPr lang="en-US" dirty="0"/>
          </a:p>
        </p:txBody>
      </p:sp>
    </p:spTree>
    <p:extLst>
      <p:ext uri="{BB962C8B-B14F-4D97-AF65-F5344CB8AC3E}">
        <p14:creationId xmlns:p14="http://schemas.microsoft.com/office/powerpoint/2010/main" val="162155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33</a:t>
            </a:fld>
            <a:endParaRPr lang="en-US" dirty="0"/>
          </a:p>
        </p:txBody>
      </p:sp>
    </p:spTree>
    <p:extLst>
      <p:ext uri="{BB962C8B-B14F-4D97-AF65-F5344CB8AC3E}">
        <p14:creationId xmlns:p14="http://schemas.microsoft.com/office/powerpoint/2010/main" val="143959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6EF7E-297A-E3B7-69B2-F4C2764F59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514085-21D4-BA8E-1C59-706A9B06AC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9E01F1-9F66-623D-CCBF-F5F6058338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3A1A26-8662-8A56-B206-E39ED6AF9260}"/>
              </a:ext>
            </a:extLst>
          </p:cNvPr>
          <p:cNvSpPr>
            <a:spLocks noGrp="1"/>
          </p:cNvSpPr>
          <p:nvPr>
            <p:ph type="sldNum" sz="quarter" idx="5"/>
          </p:nvPr>
        </p:nvSpPr>
        <p:spPr/>
        <p:txBody>
          <a:bodyPr/>
          <a:lstStyle/>
          <a:p>
            <a:fld id="{B0FCC8D5-6D68-A443-97C0-91AE5977134B}" type="slidenum">
              <a:rPr lang="en-US" smtClean="0"/>
              <a:pPr/>
              <a:t>34</a:t>
            </a:fld>
            <a:endParaRPr lang="en-US" dirty="0"/>
          </a:p>
        </p:txBody>
      </p:sp>
    </p:spTree>
    <p:extLst>
      <p:ext uri="{BB962C8B-B14F-4D97-AF65-F5344CB8AC3E}">
        <p14:creationId xmlns:p14="http://schemas.microsoft.com/office/powerpoint/2010/main" val="305960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896A0-A5BD-3BBD-9484-9F8311A96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F2001-7FEA-06A2-7DA1-DE8ED00172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BFDF95-57B9-71ED-501B-F5521405E2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44372A-DCC1-D3E5-948D-F196668C4973}"/>
              </a:ext>
            </a:extLst>
          </p:cNvPr>
          <p:cNvSpPr>
            <a:spLocks noGrp="1"/>
          </p:cNvSpPr>
          <p:nvPr>
            <p:ph type="sldNum" sz="quarter" idx="5"/>
          </p:nvPr>
        </p:nvSpPr>
        <p:spPr/>
        <p:txBody>
          <a:bodyPr/>
          <a:lstStyle/>
          <a:p>
            <a:fld id="{B0FCC8D5-6D68-A443-97C0-91AE5977134B}" type="slidenum">
              <a:rPr lang="en-US" smtClean="0"/>
              <a:pPr/>
              <a:t>35</a:t>
            </a:fld>
            <a:endParaRPr lang="en-US" dirty="0"/>
          </a:p>
        </p:txBody>
      </p:sp>
    </p:spTree>
    <p:extLst>
      <p:ext uri="{BB962C8B-B14F-4D97-AF65-F5344CB8AC3E}">
        <p14:creationId xmlns:p14="http://schemas.microsoft.com/office/powerpoint/2010/main" val="2642156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99012" y="11044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99012" y="2000302"/>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99012" y="2911264"/>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99012" y="3809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99012" y="47354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7277" y="10782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7277" y="19775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7277" y="2891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7277" y="3806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7277" y="4720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7277" y="562078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4263" y="5666509"/>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187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388" y="-54093"/>
            <a:ext cx="4343400" cy="696874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0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46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46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12" y="5029200"/>
            <a:ext cx="295608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185" y="6278880"/>
            <a:ext cx="1352827"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41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7612" y="7034"/>
            <a:ext cx="4267201" cy="6846486"/>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4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0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0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6212" y="5029200"/>
            <a:ext cx="295608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4012" y="6278880"/>
            <a:ext cx="1355882"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51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8"/>
            <a:ext cx="1094011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24156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9"/>
            <a:ext cx="1094011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694" y="1945478"/>
            <a:ext cx="1094011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79990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612" y="5562600"/>
            <a:ext cx="103632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150" y="1063862"/>
            <a:ext cx="10363200"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347070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5046" y="6264275"/>
            <a:ext cx="2844059" cy="365125"/>
          </a:xfrm>
          <a:prstGeom prst="rect">
            <a:avLst/>
          </a:prstGeom>
        </p:spPr>
        <p:txBody>
          <a:bodyPr/>
          <a:lstStyle/>
          <a:p>
            <a:fld id="{7091A9FD-CDA2-4BA5-8C18-59D6F59EB34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9520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12592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299812"/>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461162"/>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3761" y="56498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9258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0315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2804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4578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2026" y="56351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09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864403"/>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20611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562738"/>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952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838200"/>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8334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5434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949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50130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1630288"/>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97806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16040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958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99750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2149264"/>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2129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7384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821" y="427485"/>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2782" y="427485"/>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1756" y="427485"/>
            <a:ext cx="3676611"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438" y="914400"/>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4212" y="914400"/>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7502" y="917510"/>
            <a:ext cx="3315881"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79459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212" y="539858"/>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5173" y="539858"/>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4829" y="1026773"/>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6603" y="1026773"/>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12823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1" y="5185518"/>
            <a:ext cx="12188825"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39916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812" y="430857"/>
            <a:ext cx="11201400"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0967" y="1676401"/>
            <a:ext cx="10183091"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0966" y="838200"/>
            <a:ext cx="10183092"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160004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77" r:id="rId2"/>
    <p:sldLayoutId id="2147483673" r:id="rId3"/>
    <p:sldLayoutId id="2147483671" r:id="rId4"/>
    <p:sldLayoutId id="2147483672" r:id="rId5"/>
    <p:sldLayoutId id="2147483662" r:id="rId6"/>
    <p:sldLayoutId id="2147483676" r:id="rId7"/>
    <p:sldLayoutId id="2147483675" r:id="rId8"/>
    <p:sldLayoutId id="2147483674" r:id="rId9"/>
    <p:sldLayoutId id="2147483664" r:id="rId10"/>
    <p:sldLayoutId id="2147483666" r:id="rId11"/>
    <p:sldLayoutId id="2147483668" r:id="rId12"/>
    <p:sldLayoutId id="2147483669" r:id="rId13"/>
    <p:sldLayoutId id="2147483667" r:id="rId14"/>
    <p:sldLayoutId id="214748365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7666" y="10830"/>
            <a:ext cx="12153491" cy="6836339"/>
          </a:xfrm>
          <a:prstGeom prst="rect">
            <a:avLst/>
          </a:prstGeom>
        </p:spPr>
      </p:pic>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54B68-7BF7-CE2D-D5E9-A42F365249C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05E1630-F7D1-BB7B-846B-F4D28D8E9787}"/>
              </a:ext>
            </a:extLst>
          </p:cNvPr>
          <p:cNvSpPr>
            <a:spLocks noGrp="1"/>
          </p:cNvSpPr>
          <p:nvPr>
            <p:ph type="body" sz="quarter" idx="23"/>
          </p:nvPr>
        </p:nvSpPr>
        <p:spPr>
          <a:xfrm>
            <a:off x="942741" y="1676400"/>
            <a:ext cx="10270659" cy="3773202"/>
          </a:xfrm>
        </p:spPr>
        <p:txBody>
          <a:bodyPr/>
          <a:lstStyle/>
          <a:p>
            <a:pPr marR="0">
              <a:lnSpc>
                <a:spcPct val="100000"/>
              </a:lnSpc>
              <a:spcBef>
                <a:spcPts val="0"/>
              </a:spcBef>
              <a:spcAft>
                <a:spcPts val="0"/>
              </a:spcAft>
            </a:pPr>
            <a:r>
              <a:rPr lang="en-US" sz="4300" dirty="0"/>
              <a:t>He will stand and shepherd them</a:t>
            </a:r>
          </a:p>
          <a:p>
            <a:pPr marR="0">
              <a:lnSpc>
                <a:spcPct val="100000"/>
              </a:lnSpc>
              <a:spcBef>
                <a:spcPts val="0"/>
              </a:spcBef>
              <a:spcAft>
                <a:spcPts val="0"/>
              </a:spcAft>
            </a:pPr>
            <a:r>
              <a:rPr lang="en-US" sz="4300" dirty="0"/>
              <a:t>in the strength of the Lord, in the </a:t>
            </a:r>
          </a:p>
          <a:p>
            <a:pPr marR="0">
              <a:lnSpc>
                <a:spcPct val="100000"/>
              </a:lnSpc>
              <a:spcBef>
                <a:spcPts val="0"/>
              </a:spcBef>
              <a:spcAft>
                <a:spcPts val="0"/>
              </a:spcAft>
            </a:pPr>
            <a:r>
              <a:rPr lang="en-US" sz="4300" dirty="0"/>
              <a:t>majestic name of the Lord his God. </a:t>
            </a:r>
          </a:p>
          <a:p>
            <a:pPr marR="0">
              <a:lnSpc>
                <a:spcPct val="100000"/>
              </a:lnSpc>
              <a:spcBef>
                <a:spcPts val="0"/>
              </a:spcBef>
              <a:spcAft>
                <a:spcPts val="0"/>
              </a:spcAft>
            </a:pPr>
            <a:r>
              <a:rPr lang="en-US" sz="4300" dirty="0"/>
              <a:t>They will live securely, for then his greatness will extend to the ends </a:t>
            </a:r>
          </a:p>
          <a:p>
            <a:pPr marR="0">
              <a:lnSpc>
                <a:spcPct val="100000"/>
              </a:lnSpc>
              <a:spcBef>
                <a:spcPts val="0"/>
              </a:spcBef>
              <a:spcAft>
                <a:spcPts val="0"/>
              </a:spcAft>
            </a:pPr>
            <a:r>
              <a:rPr lang="en-US" sz="4300" dirty="0"/>
              <a:t>of the earth.</a:t>
            </a:r>
          </a:p>
          <a:p>
            <a:pPr marR="0">
              <a:lnSpc>
                <a:spcPct val="100000"/>
              </a:lnSpc>
              <a:spcBef>
                <a:spcPts val="0"/>
              </a:spcBef>
              <a:spcAft>
                <a:spcPts val="0"/>
              </a:spcAft>
            </a:pP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86C0EC2B-6566-1828-81E9-E5D703213B8A}"/>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Micah 5:1-4</a:t>
            </a:r>
            <a:endParaRPr lang="en-US" dirty="0"/>
          </a:p>
        </p:txBody>
      </p:sp>
    </p:spTree>
    <p:extLst>
      <p:ext uri="{BB962C8B-B14F-4D97-AF65-F5344CB8AC3E}">
        <p14:creationId xmlns:p14="http://schemas.microsoft.com/office/powerpoint/2010/main" val="1596709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F6A9C28A-9A31-4FE7-BA02-DEA49D7120ED}"/>
              </a:ext>
            </a:extLst>
          </p:cNvPr>
          <p:cNvSpPr>
            <a:spLocks noGrp="1"/>
          </p:cNvSpPr>
          <p:nvPr>
            <p:ph type="body" sz="quarter" idx="19"/>
          </p:nvPr>
        </p:nvSpPr>
        <p:spPr>
          <a:xfrm>
            <a:off x="4037013" y="457200"/>
            <a:ext cx="7391399" cy="5943600"/>
          </a:xfrm>
        </p:spPr>
        <p:txBody>
          <a:bodyPr anchor="ctr"/>
          <a:lstStyle/>
          <a:p>
            <a:r>
              <a:rPr lang="en-US" sz="4000" b="1" dirty="0"/>
              <a:t>What about the</a:t>
            </a:r>
          </a:p>
          <a:p>
            <a:r>
              <a:rPr lang="en-US" sz="4000" b="1" dirty="0"/>
              <a:t>Christmas season makes </a:t>
            </a:r>
          </a:p>
          <a:p>
            <a:r>
              <a:rPr lang="en-US" sz="4000" b="1" dirty="0"/>
              <a:t>it difficult for you to experience peace?</a:t>
            </a:r>
          </a:p>
        </p:txBody>
      </p:sp>
    </p:spTree>
    <p:extLst>
      <p:ext uri="{BB962C8B-B14F-4D97-AF65-F5344CB8AC3E}">
        <p14:creationId xmlns:p14="http://schemas.microsoft.com/office/powerpoint/2010/main" val="2008875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EEE2B-7820-8777-0FD8-363E27E2748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4CF49E1-F796-2604-00BB-DB928BBCA419}"/>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5AD4366-2809-AB43-DD29-B196599F0A3A}"/>
              </a:ext>
            </a:extLst>
          </p:cNvPr>
          <p:cNvSpPr>
            <a:spLocks noGrp="1"/>
          </p:cNvSpPr>
          <p:nvPr>
            <p:ph type="body" sz="quarter" idx="19"/>
          </p:nvPr>
        </p:nvSpPr>
        <p:spPr>
          <a:xfrm>
            <a:off x="4037013" y="457200"/>
            <a:ext cx="7391399" cy="5943600"/>
          </a:xfrm>
        </p:spPr>
        <p:txBody>
          <a:bodyPr anchor="ctr"/>
          <a:lstStyle/>
          <a:p>
            <a:r>
              <a:rPr lang="en-US" sz="4000" b="1" dirty="0"/>
              <a:t>Can you think of a time </a:t>
            </a:r>
          </a:p>
          <a:p>
            <a:r>
              <a:rPr lang="en-US" sz="4000" b="1" dirty="0"/>
              <a:t>when you sensed God’s peace even though difficult circumstances had not </a:t>
            </a:r>
          </a:p>
          <a:p>
            <a:r>
              <a:rPr lang="en-US" sz="4000" b="1" dirty="0"/>
              <a:t>yet changed?</a:t>
            </a:r>
          </a:p>
        </p:txBody>
      </p:sp>
    </p:spTree>
    <p:extLst>
      <p:ext uri="{BB962C8B-B14F-4D97-AF65-F5344CB8AC3E}">
        <p14:creationId xmlns:p14="http://schemas.microsoft.com/office/powerpoint/2010/main" val="2143452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1FE66-62EA-7BA6-A669-96BC0A6A883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27A2075-C9E2-2752-DAEE-953287CF67E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E6B29F5-02BD-5C4E-2641-4CCEEE540673}"/>
              </a:ext>
            </a:extLst>
          </p:cNvPr>
          <p:cNvSpPr>
            <a:spLocks noGrp="1"/>
          </p:cNvSpPr>
          <p:nvPr>
            <p:ph type="body" sz="quarter" idx="19"/>
          </p:nvPr>
        </p:nvSpPr>
        <p:spPr>
          <a:xfrm>
            <a:off x="4037013" y="457200"/>
            <a:ext cx="7391399" cy="5943600"/>
          </a:xfrm>
        </p:spPr>
        <p:txBody>
          <a:bodyPr anchor="ctr"/>
          <a:lstStyle/>
          <a:p>
            <a:r>
              <a:rPr lang="en-US" sz="4000" b="1" dirty="0"/>
              <a:t>What needs to change to make space to look to Jesus and experience His peace this advent season?</a:t>
            </a:r>
          </a:p>
        </p:txBody>
      </p:sp>
    </p:spTree>
    <p:extLst>
      <p:ext uri="{BB962C8B-B14F-4D97-AF65-F5344CB8AC3E}">
        <p14:creationId xmlns:p14="http://schemas.microsoft.com/office/powerpoint/2010/main" val="4201980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2. We </a:t>
            </a:r>
            <a:r>
              <a:rPr lang="en-US" sz="5500" u="sng" dirty="0"/>
              <a:t>experience</a:t>
            </a:r>
            <a:r>
              <a:rPr lang="en-US" sz="5500" dirty="0"/>
              <a:t> peace </a:t>
            </a:r>
            <a:br>
              <a:rPr lang="en-US" sz="5500" dirty="0"/>
            </a:br>
            <a:r>
              <a:rPr lang="en-US" sz="5500" dirty="0"/>
              <a:t>because of the </a:t>
            </a:r>
            <a:r>
              <a:rPr lang="en-US" sz="5500" u="sng" dirty="0"/>
              <a:t>incarnation</a:t>
            </a:r>
            <a:r>
              <a:rPr lang="en-US" sz="5500" dirty="0"/>
              <a:t>.</a:t>
            </a:r>
          </a:p>
        </p:txBody>
      </p:sp>
    </p:spTree>
    <p:extLst>
      <p:ext uri="{BB962C8B-B14F-4D97-AF65-F5344CB8AC3E}">
        <p14:creationId xmlns:p14="http://schemas.microsoft.com/office/powerpoint/2010/main" val="524395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2C7F4-E000-91E8-F49E-AB4F5470B15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52D98E1-9EFC-8383-BA9D-701A69C1C859}"/>
              </a:ext>
            </a:extLst>
          </p:cNvPr>
          <p:cNvSpPr>
            <a:spLocks noGrp="1"/>
          </p:cNvSpPr>
          <p:nvPr>
            <p:ph type="body" sz="quarter" idx="23"/>
          </p:nvPr>
        </p:nvSpPr>
        <p:spPr>
          <a:xfrm>
            <a:off x="677418" y="1676400"/>
            <a:ext cx="10833988" cy="4150522"/>
          </a:xfrm>
        </p:spPr>
        <p:txBody>
          <a:bodyPr/>
          <a:lstStyle/>
          <a:p>
            <a:pPr marR="0">
              <a:lnSpc>
                <a:spcPct val="112000"/>
              </a:lnSpc>
              <a:spcBef>
                <a:spcPts val="0"/>
              </a:spcBef>
              <a:spcAft>
                <a:spcPts val="0"/>
              </a:spcAft>
            </a:pPr>
            <a:r>
              <a:rPr lang="en-US" sz="4300" dirty="0"/>
              <a:t>In those days a decree went out from Caesar Augustus that the whole empire should be registered. This first registration took place while Quirinius was governing Syria. So everyone went to be registered, each to his own town. </a:t>
            </a: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279EA0F6-C8A5-49DE-5FF0-35321F80B7D2}"/>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Luke 2:1-7</a:t>
            </a:r>
            <a:endParaRPr lang="en-US" dirty="0"/>
          </a:p>
        </p:txBody>
      </p:sp>
    </p:spTree>
    <p:extLst>
      <p:ext uri="{BB962C8B-B14F-4D97-AF65-F5344CB8AC3E}">
        <p14:creationId xmlns:p14="http://schemas.microsoft.com/office/powerpoint/2010/main" val="2588853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863E9-C84A-81D1-164B-07A5553468E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1ED9D01-ABB1-F15D-C119-8AE9D330DCA7}"/>
              </a:ext>
            </a:extLst>
          </p:cNvPr>
          <p:cNvSpPr>
            <a:spLocks noGrp="1"/>
          </p:cNvSpPr>
          <p:nvPr>
            <p:ph type="body" sz="quarter" idx="23"/>
          </p:nvPr>
        </p:nvSpPr>
        <p:spPr>
          <a:xfrm>
            <a:off x="677418" y="1676400"/>
            <a:ext cx="10833988" cy="4150522"/>
          </a:xfrm>
        </p:spPr>
        <p:txBody>
          <a:bodyPr/>
          <a:lstStyle/>
          <a:p>
            <a:pPr marR="0">
              <a:lnSpc>
                <a:spcPct val="112000"/>
              </a:lnSpc>
              <a:spcBef>
                <a:spcPts val="0"/>
              </a:spcBef>
              <a:spcAft>
                <a:spcPts val="0"/>
              </a:spcAft>
            </a:pPr>
            <a:r>
              <a:rPr lang="en-US" sz="4200" dirty="0"/>
              <a:t>Joseph also went up from the town of Nazareth in Galilee, to Judea, to the city of David, which is called Bethlehem, because he was of the house and family line of David, to be registered along with Mary, who was engaged to him and was pregnant. </a:t>
            </a:r>
            <a:r>
              <a:rPr lang="en-US" sz="4200" dirty="0">
                <a:solidFill>
                  <a:srgbClr val="CFBEB2"/>
                </a:solidFill>
              </a:rPr>
              <a:t>→</a:t>
            </a:r>
            <a:endParaRPr lang="en-US" sz="4200" dirty="0"/>
          </a:p>
        </p:txBody>
      </p:sp>
      <p:sp>
        <p:nvSpPr>
          <p:cNvPr id="2" name="Text Placeholder 2">
            <a:extLst>
              <a:ext uri="{FF2B5EF4-FFF2-40B4-BE49-F238E27FC236}">
                <a16:creationId xmlns:a16="http://schemas.microsoft.com/office/drawing/2014/main" id="{72B8BE09-CCE4-D45C-C690-FD5E317088CA}"/>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Luke 2:1-7</a:t>
            </a:r>
            <a:endParaRPr lang="en-US" dirty="0"/>
          </a:p>
        </p:txBody>
      </p:sp>
    </p:spTree>
    <p:extLst>
      <p:ext uri="{BB962C8B-B14F-4D97-AF65-F5344CB8AC3E}">
        <p14:creationId xmlns:p14="http://schemas.microsoft.com/office/powerpoint/2010/main" val="2565504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7748B-BC93-D554-9D6C-8B470A9E216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F5D0089-4696-45D7-F570-2A9D0258DC83}"/>
              </a:ext>
            </a:extLst>
          </p:cNvPr>
          <p:cNvSpPr>
            <a:spLocks noGrp="1"/>
          </p:cNvSpPr>
          <p:nvPr>
            <p:ph type="body" sz="quarter" idx="23"/>
          </p:nvPr>
        </p:nvSpPr>
        <p:spPr>
          <a:xfrm>
            <a:off x="795115" y="1676400"/>
            <a:ext cx="10598594" cy="4724400"/>
          </a:xfrm>
        </p:spPr>
        <p:txBody>
          <a:bodyPr/>
          <a:lstStyle/>
          <a:p>
            <a:pPr>
              <a:lnSpc>
                <a:spcPct val="112000"/>
              </a:lnSpc>
              <a:spcAft>
                <a:spcPts val="0"/>
              </a:spcAft>
            </a:pPr>
            <a:r>
              <a:rPr lang="en-US" sz="4300" dirty="0"/>
              <a:t>While they were there, the time came for her to give birth. Then she gave birth to her firstborn son, and she wrapped him tightly in cloth and laid him in a manger, because there was no guest room available for them.</a:t>
            </a:r>
          </a:p>
        </p:txBody>
      </p:sp>
      <p:sp>
        <p:nvSpPr>
          <p:cNvPr id="2" name="Text Placeholder 2">
            <a:extLst>
              <a:ext uri="{FF2B5EF4-FFF2-40B4-BE49-F238E27FC236}">
                <a16:creationId xmlns:a16="http://schemas.microsoft.com/office/drawing/2014/main" id="{D69B017C-B295-7F02-1B2F-3B12A4A83B15}"/>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Luke 2:1-7</a:t>
            </a:r>
            <a:endParaRPr lang="en-US" dirty="0"/>
          </a:p>
        </p:txBody>
      </p:sp>
    </p:spTree>
    <p:extLst>
      <p:ext uri="{BB962C8B-B14F-4D97-AF65-F5344CB8AC3E}">
        <p14:creationId xmlns:p14="http://schemas.microsoft.com/office/powerpoint/2010/main" val="4274386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083C9-FE99-2579-8A37-C743BE964E2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5DB4606-CCE1-6150-EA0B-E990A29EF23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D339BEC-27F5-7078-E088-FBE5C10BEE3D}"/>
              </a:ext>
            </a:extLst>
          </p:cNvPr>
          <p:cNvSpPr>
            <a:spLocks noGrp="1"/>
          </p:cNvSpPr>
          <p:nvPr>
            <p:ph type="body" sz="quarter" idx="19"/>
          </p:nvPr>
        </p:nvSpPr>
        <p:spPr>
          <a:xfrm>
            <a:off x="4037013" y="381000"/>
            <a:ext cx="7391399" cy="5943600"/>
          </a:xfrm>
        </p:spPr>
        <p:txBody>
          <a:bodyPr anchor="ctr"/>
          <a:lstStyle/>
          <a:p>
            <a:r>
              <a:rPr lang="en-US" sz="4200" b="1" dirty="0"/>
              <a:t>Have you ever had a </a:t>
            </a:r>
          </a:p>
          <a:p>
            <a:r>
              <a:rPr lang="en-US" sz="4200" b="1" dirty="0"/>
              <a:t>boss who was hard to follow? How did it negatively impact </a:t>
            </a:r>
          </a:p>
          <a:p>
            <a:r>
              <a:rPr lang="en-US" sz="4200" b="1" dirty="0"/>
              <a:t>your job?</a:t>
            </a:r>
          </a:p>
        </p:txBody>
      </p:sp>
    </p:spTree>
    <p:extLst>
      <p:ext uri="{BB962C8B-B14F-4D97-AF65-F5344CB8AC3E}">
        <p14:creationId xmlns:p14="http://schemas.microsoft.com/office/powerpoint/2010/main" val="1464740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0241F-F870-4691-862F-ADBA2705E2A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4608DD9-25E1-813E-753B-01DF5D719506}"/>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F3082F2-5AC5-B27E-8675-B49CA62673A4}"/>
              </a:ext>
            </a:extLst>
          </p:cNvPr>
          <p:cNvSpPr>
            <a:spLocks noGrp="1"/>
          </p:cNvSpPr>
          <p:nvPr>
            <p:ph type="body" sz="quarter" idx="19"/>
          </p:nvPr>
        </p:nvSpPr>
        <p:spPr>
          <a:xfrm>
            <a:off x="4037013" y="381000"/>
            <a:ext cx="7391399" cy="5943600"/>
          </a:xfrm>
        </p:spPr>
        <p:txBody>
          <a:bodyPr anchor="ctr"/>
          <a:lstStyle/>
          <a:p>
            <a:r>
              <a:rPr lang="en-US" sz="4200" b="1" dirty="0"/>
              <a:t>How does Joseph and Mary’s obedience both to Caesar Augustus and to God encourage you?</a:t>
            </a:r>
          </a:p>
        </p:txBody>
      </p:sp>
    </p:spTree>
    <p:extLst>
      <p:ext uri="{BB962C8B-B14F-4D97-AF65-F5344CB8AC3E}">
        <p14:creationId xmlns:p14="http://schemas.microsoft.com/office/powerpoint/2010/main" val="3590102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2F9D12-CFA0-414B-8F88-8388FB784678}"/>
              </a:ext>
            </a:extLst>
          </p:cNvPr>
          <p:cNvSpPr>
            <a:spLocks noGrp="1"/>
          </p:cNvSpPr>
          <p:nvPr>
            <p:ph type="body" sz="quarter" idx="22"/>
          </p:nvPr>
        </p:nvSpPr>
        <p:spPr>
          <a:xfrm>
            <a:off x="624353" y="1371600"/>
            <a:ext cx="10940118" cy="4267200"/>
          </a:xfrm>
        </p:spPr>
        <p:txBody>
          <a:bodyPr/>
          <a:lstStyle/>
          <a:p>
            <a:pPr>
              <a:lnSpc>
                <a:spcPct val="100000"/>
              </a:lnSpc>
            </a:pPr>
            <a:r>
              <a:rPr lang="en-US" sz="8000" dirty="0">
                <a:solidFill>
                  <a:srgbClr val="867A72"/>
                </a:solidFill>
              </a:rPr>
              <a:t>Advent</a:t>
            </a:r>
          </a:p>
          <a:p>
            <a:pPr>
              <a:lnSpc>
                <a:spcPct val="100000"/>
              </a:lnSpc>
            </a:pPr>
            <a:r>
              <a:rPr lang="en-US" sz="4000" b="0" dirty="0">
                <a:solidFill>
                  <a:srgbClr val="867A72"/>
                </a:solidFill>
                <a:latin typeface="Montserrat Light" pitchFamily="2" charset="77"/>
              </a:rPr>
              <a:t>Season 2025</a:t>
            </a:r>
          </a:p>
          <a:p>
            <a:endParaRPr lang="en-US" sz="4000" b="0" dirty="0">
              <a:solidFill>
                <a:schemeClr val="accent3"/>
              </a:solidFill>
              <a:latin typeface="Montserrat Light" pitchFamily="2" charset="77"/>
            </a:endParaRPr>
          </a:p>
          <a:p>
            <a:endParaRPr lang="en-US" sz="2800" dirty="0">
              <a:solidFill>
                <a:schemeClr val="accent3"/>
              </a:solidFill>
              <a:latin typeface="Montserrat Light" pitchFamily="2" charset="77"/>
            </a:endParaRPr>
          </a:p>
          <a:p>
            <a:pPr>
              <a:lnSpc>
                <a:spcPct val="150000"/>
              </a:lnSpc>
            </a:pPr>
            <a:r>
              <a:rPr lang="en-US" sz="2800" dirty="0">
                <a:solidFill>
                  <a:schemeClr val="accent3"/>
                </a:solidFill>
                <a:latin typeface="Montserrat ExtraBold" pitchFamily="2" charset="77"/>
              </a:rPr>
              <a:t>Session one: </a:t>
            </a:r>
            <a:r>
              <a:rPr lang="en-US" sz="2800" b="0" dirty="0">
                <a:solidFill>
                  <a:schemeClr val="accent3"/>
                </a:solidFill>
                <a:latin typeface="Montserrat ExtraBold" pitchFamily="2" charset="77"/>
              </a:rPr>
              <a:t>peace</a:t>
            </a:r>
            <a:endParaRPr lang="en-US" sz="4000" b="0" dirty="0">
              <a:solidFill>
                <a:schemeClr val="accent3"/>
              </a:solidFill>
            </a:endParaRPr>
          </a:p>
        </p:txBody>
      </p:sp>
      <p:cxnSp>
        <p:nvCxnSpPr>
          <p:cNvPr id="5" name="Straight Connector 4">
            <a:extLst>
              <a:ext uri="{FF2B5EF4-FFF2-40B4-BE49-F238E27FC236}">
                <a16:creationId xmlns:a16="http://schemas.microsoft.com/office/drawing/2014/main" id="{D7738542-4503-5D5C-DC62-D91127017379}"/>
              </a:ext>
            </a:extLst>
          </p:cNvPr>
          <p:cNvCxnSpPr>
            <a:cxnSpLocks/>
          </p:cNvCxnSpPr>
          <p:nvPr/>
        </p:nvCxnSpPr>
        <p:spPr>
          <a:xfrm>
            <a:off x="3236912" y="3886200"/>
            <a:ext cx="5715000"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121027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EAB15-67B8-1974-92E1-5A1593CE74D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0EE2DF1-8541-E3A7-3299-7CD77442818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6116B516-6EB4-7E16-5D8D-70C6AD97AEA6}"/>
              </a:ext>
            </a:extLst>
          </p:cNvPr>
          <p:cNvSpPr>
            <a:spLocks noGrp="1"/>
          </p:cNvSpPr>
          <p:nvPr>
            <p:ph type="body" sz="quarter" idx="19"/>
          </p:nvPr>
        </p:nvSpPr>
        <p:spPr>
          <a:xfrm>
            <a:off x="4037013" y="381000"/>
            <a:ext cx="7391399" cy="5943600"/>
          </a:xfrm>
        </p:spPr>
        <p:txBody>
          <a:bodyPr anchor="ctr"/>
          <a:lstStyle/>
          <a:p>
            <a:r>
              <a:rPr lang="en-US" sz="4200" b="1" dirty="0"/>
              <a:t>Jesus was born in </a:t>
            </a:r>
          </a:p>
          <a:p>
            <a:r>
              <a:rPr lang="en-US" sz="4200" b="1" dirty="0"/>
              <a:t>less-than-ideal circumstances. How does the story of His humble birth give you peace in your current moments </a:t>
            </a:r>
          </a:p>
          <a:p>
            <a:r>
              <a:rPr lang="en-US" sz="4200" b="1" dirty="0"/>
              <a:t>of trouble?</a:t>
            </a:r>
          </a:p>
        </p:txBody>
      </p:sp>
    </p:spTree>
    <p:extLst>
      <p:ext uri="{BB962C8B-B14F-4D97-AF65-F5344CB8AC3E}">
        <p14:creationId xmlns:p14="http://schemas.microsoft.com/office/powerpoint/2010/main" val="103652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 y="685800"/>
            <a:ext cx="12188825" cy="4419600"/>
          </a:xfrm>
        </p:spPr>
        <p:txBody>
          <a:bodyPr anchor="b">
            <a:noAutofit/>
          </a:bodyPr>
          <a:lstStyle/>
          <a:p>
            <a:pPr marR="0">
              <a:lnSpc>
                <a:spcPct val="150000"/>
              </a:lnSpc>
              <a:spcBef>
                <a:spcPts val="0"/>
              </a:spcBef>
              <a:spcAft>
                <a:spcPts val="0"/>
              </a:spcAft>
            </a:pPr>
            <a:r>
              <a:rPr lang="en-US" sz="5500" dirty="0"/>
              <a:t>3. We experience peace </a:t>
            </a:r>
            <a:br>
              <a:rPr lang="en-US" sz="5500" dirty="0"/>
            </a:br>
            <a:r>
              <a:rPr lang="en-US" sz="5500" dirty="0"/>
              <a:t>when we </a:t>
            </a:r>
            <a:r>
              <a:rPr lang="en-US" sz="5500" u="sng" dirty="0"/>
              <a:t>anticipate</a:t>
            </a:r>
            <a:r>
              <a:rPr lang="en-US" sz="5500" dirty="0"/>
              <a:t> </a:t>
            </a:r>
            <a:r>
              <a:rPr lang="en-US" sz="5500" u="sng" dirty="0"/>
              <a:t>eternity</a:t>
            </a:r>
            <a:r>
              <a:rPr lang="en-US" sz="5500" dirty="0"/>
              <a:t> with Jesus. </a:t>
            </a:r>
            <a:endParaRPr lang="en-US" sz="4500" dirty="0"/>
          </a:p>
        </p:txBody>
      </p:sp>
    </p:spTree>
    <p:extLst>
      <p:ext uri="{BB962C8B-B14F-4D97-AF65-F5344CB8AC3E}">
        <p14:creationId xmlns:p14="http://schemas.microsoft.com/office/powerpoint/2010/main" val="3631798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66D56-8E3D-23CE-0184-77A92D45210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87ABB4F-9834-546E-D29E-ED6C1FEB1F50}"/>
              </a:ext>
            </a:extLst>
          </p:cNvPr>
          <p:cNvSpPr>
            <a:spLocks noGrp="1"/>
          </p:cNvSpPr>
          <p:nvPr>
            <p:ph type="body" sz="quarter" idx="23"/>
          </p:nvPr>
        </p:nvSpPr>
        <p:spPr>
          <a:xfrm>
            <a:off x="942741" y="1600200"/>
            <a:ext cx="10270659" cy="4150522"/>
          </a:xfrm>
        </p:spPr>
        <p:txBody>
          <a:bodyPr/>
          <a:lstStyle/>
          <a:p>
            <a:pPr marR="0">
              <a:lnSpc>
                <a:spcPct val="112000"/>
              </a:lnSpc>
              <a:spcBef>
                <a:spcPts val="0"/>
              </a:spcBef>
              <a:spcAft>
                <a:spcPts val="0"/>
              </a:spcAft>
            </a:pPr>
            <a:r>
              <a:rPr lang="en-US" sz="4300" dirty="0"/>
              <a:t>“Therefore, since we have been justified by faith, we have peace with God through our Lord Jesus Christ. We have also obtained access through him by faith into this grace in which we stand, and we boast in the hope of the glory of God. </a:t>
            </a:r>
            <a:r>
              <a:rPr lang="en-US" sz="4000" dirty="0">
                <a:solidFill>
                  <a:srgbClr val="CFBEB2"/>
                </a:solidFill>
              </a:rPr>
              <a:t>→</a:t>
            </a:r>
            <a:endParaRPr lang="en-US" sz="4300" dirty="0"/>
          </a:p>
        </p:txBody>
      </p:sp>
      <p:sp>
        <p:nvSpPr>
          <p:cNvPr id="2" name="Text Placeholder 2">
            <a:extLst>
              <a:ext uri="{FF2B5EF4-FFF2-40B4-BE49-F238E27FC236}">
                <a16:creationId xmlns:a16="http://schemas.microsoft.com/office/drawing/2014/main" id="{1F220826-0BBA-36E1-8BC2-02CC463750A4}"/>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Romans 5:1-8</a:t>
            </a:r>
            <a:endParaRPr lang="en-US" dirty="0"/>
          </a:p>
        </p:txBody>
      </p:sp>
    </p:spTree>
    <p:extLst>
      <p:ext uri="{BB962C8B-B14F-4D97-AF65-F5344CB8AC3E}">
        <p14:creationId xmlns:p14="http://schemas.microsoft.com/office/powerpoint/2010/main" val="2610870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57409-85B6-D11A-4FEE-7B0D5E16BB9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0183840-BE0A-479C-4DDC-E50D680951D0}"/>
              </a:ext>
            </a:extLst>
          </p:cNvPr>
          <p:cNvSpPr>
            <a:spLocks noGrp="1"/>
          </p:cNvSpPr>
          <p:nvPr>
            <p:ph type="body" sz="quarter" idx="23"/>
          </p:nvPr>
        </p:nvSpPr>
        <p:spPr>
          <a:xfrm>
            <a:off x="942741" y="1869278"/>
            <a:ext cx="10270659" cy="4150522"/>
          </a:xfrm>
        </p:spPr>
        <p:txBody>
          <a:bodyPr/>
          <a:lstStyle/>
          <a:p>
            <a:pPr marR="0">
              <a:lnSpc>
                <a:spcPct val="112000"/>
              </a:lnSpc>
              <a:spcBef>
                <a:spcPts val="0"/>
              </a:spcBef>
              <a:spcAft>
                <a:spcPts val="0"/>
              </a:spcAft>
            </a:pPr>
            <a:r>
              <a:rPr lang="en-US" sz="4300" dirty="0"/>
              <a:t>“And not only that, but we also boast in our afflictions, because we know that affliction produces endurance, endurance produces proven character, and proven character produces hope.</a:t>
            </a:r>
          </a:p>
          <a:p>
            <a:pPr marR="0">
              <a:lnSpc>
                <a:spcPct val="112000"/>
              </a:lnSpc>
              <a:spcBef>
                <a:spcPts val="0"/>
              </a:spcBef>
              <a:spcAft>
                <a:spcPts val="0"/>
              </a:spcAft>
            </a:pPr>
            <a:r>
              <a:rPr lang="en-US" sz="4000" dirty="0">
                <a:solidFill>
                  <a:srgbClr val="CFBEB2"/>
                </a:solidFill>
              </a:rPr>
              <a:t>→</a:t>
            </a:r>
            <a:endParaRPr lang="en-US" sz="4300" dirty="0"/>
          </a:p>
        </p:txBody>
      </p:sp>
      <p:sp>
        <p:nvSpPr>
          <p:cNvPr id="2" name="Text Placeholder 2">
            <a:extLst>
              <a:ext uri="{FF2B5EF4-FFF2-40B4-BE49-F238E27FC236}">
                <a16:creationId xmlns:a16="http://schemas.microsoft.com/office/drawing/2014/main" id="{EBD82503-ECE0-A040-D2E5-800DF7D726A5}"/>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Romans 5:1-8</a:t>
            </a:r>
            <a:endParaRPr lang="en-US" dirty="0"/>
          </a:p>
        </p:txBody>
      </p:sp>
    </p:spTree>
    <p:extLst>
      <p:ext uri="{BB962C8B-B14F-4D97-AF65-F5344CB8AC3E}">
        <p14:creationId xmlns:p14="http://schemas.microsoft.com/office/powerpoint/2010/main" val="1825429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B230E-3C2E-CDBC-5FAE-8AC4C8C4FCD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CB7FA0D-4959-CACD-92D8-37F82100230B}"/>
              </a:ext>
            </a:extLst>
          </p:cNvPr>
          <p:cNvSpPr>
            <a:spLocks noGrp="1"/>
          </p:cNvSpPr>
          <p:nvPr>
            <p:ph type="body" sz="quarter" idx="23"/>
          </p:nvPr>
        </p:nvSpPr>
        <p:spPr>
          <a:xfrm>
            <a:off x="942741" y="1869278"/>
            <a:ext cx="10270659" cy="4150522"/>
          </a:xfrm>
        </p:spPr>
        <p:txBody>
          <a:bodyPr/>
          <a:lstStyle/>
          <a:p>
            <a:pPr marR="0">
              <a:lnSpc>
                <a:spcPct val="112000"/>
              </a:lnSpc>
              <a:spcBef>
                <a:spcPts val="0"/>
              </a:spcBef>
              <a:spcAft>
                <a:spcPts val="0"/>
              </a:spcAft>
            </a:pPr>
            <a:r>
              <a:rPr lang="en-US" sz="4300" dirty="0"/>
              <a:t>This hope will not disappoint us, </a:t>
            </a:r>
          </a:p>
          <a:p>
            <a:pPr marR="0">
              <a:lnSpc>
                <a:spcPct val="112000"/>
              </a:lnSpc>
              <a:spcBef>
                <a:spcPts val="0"/>
              </a:spcBef>
              <a:spcAft>
                <a:spcPts val="0"/>
              </a:spcAft>
            </a:pPr>
            <a:r>
              <a:rPr lang="en-US" sz="4300" dirty="0"/>
              <a:t>because God’s love has been poured out in our hearts through the Holy Spirit who was given to us.</a:t>
            </a:r>
          </a:p>
          <a:p>
            <a:pPr marR="0">
              <a:lnSpc>
                <a:spcPct val="112000"/>
              </a:lnSpc>
              <a:spcBef>
                <a:spcPts val="0"/>
              </a:spcBef>
              <a:spcAft>
                <a:spcPts val="0"/>
              </a:spcAft>
            </a:pPr>
            <a:r>
              <a:rPr lang="en-US" sz="4000" dirty="0">
                <a:solidFill>
                  <a:srgbClr val="CFBEB2"/>
                </a:solidFill>
              </a:rPr>
              <a:t>→</a:t>
            </a:r>
            <a:endParaRPr lang="en-US" sz="4300" dirty="0"/>
          </a:p>
        </p:txBody>
      </p:sp>
      <p:sp>
        <p:nvSpPr>
          <p:cNvPr id="2" name="Text Placeholder 2">
            <a:extLst>
              <a:ext uri="{FF2B5EF4-FFF2-40B4-BE49-F238E27FC236}">
                <a16:creationId xmlns:a16="http://schemas.microsoft.com/office/drawing/2014/main" id="{639AD7B9-36EB-B74A-9E7F-DA9B31D2B41B}"/>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Romans 5:1-8</a:t>
            </a:r>
            <a:endParaRPr lang="en-US" dirty="0"/>
          </a:p>
        </p:txBody>
      </p:sp>
    </p:spTree>
    <p:extLst>
      <p:ext uri="{BB962C8B-B14F-4D97-AF65-F5344CB8AC3E}">
        <p14:creationId xmlns:p14="http://schemas.microsoft.com/office/powerpoint/2010/main" val="2175217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70DBA-AC33-2FE9-4A55-D2A6F81B4B1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87536B7-B660-DFD1-D7A1-84301493D38D}"/>
              </a:ext>
            </a:extLst>
          </p:cNvPr>
          <p:cNvSpPr>
            <a:spLocks noGrp="1"/>
          </p:cNvSpPr>
          <p:nvPr>
            <p:ph type="body" sz="quarter" idx="23"/>
          </p:nvPr>
        </p:nvSpPr>
        <p:spPr>
          <a:xfrm>
            <a:off x="942741" y="1752600"/>
            <a:ext cx="10270659" cy="4150522"/>
          </a:xfrm>
        </p:spPr>
        <p:txBody>
          <a:bodyPr/>
          <a:lstStyle/>
          <a:p>
            <a:pPr marR="0">
              <a:lnSpc>
                <a:spcPct val="112000"/>
              </a:lnSpc>
              <a:spcBef>
                <a:spcPts val="0"/>
              </a:spcBef>
              <a:spcAft>
                <a:spcPts val="0"/>
              </a:spcAft>
            </a:pPr>
            <a:r>
              <a:rPr lang="en-US" sz="4300" dirty="0"/>
              <a:t>For while we were still helpless, at the right time, Christ died for the ungodly. For rarely will someone die for a just person—though for a good person perhaps someone might even dare to die.</a:t>
            </a:r>
          </a:p>
          <a:p>
            <a:pPr marR="0">
              <a:lnSpc>
                <a:spcPct val="112000"/>
              </a:lnSpc>
              <a:spcBef>
                <a:spcPts val="0"/>
              </a:spcBef>
              <a:spcAft>
                <a:spcPts val="0"/>
              </a:spcAft>
            </a:pPr>
            <a:r>
              <a:rPr lang="en-US" sz="4000" dirty="0">
                <a:solidFill>
                  <a:srgbClr val="CFBEB2"/>
                </a:solidFill>
              </a:rPr>
              <a:t>→</a:t>
            </a:r>
            <a:endParaRPr lang="en-US" sz="4300" dirty="0"/>
          </a:p>
        </p:txBody>
      </p:sp>
      <p:sp>
        <p:nvSpPr>
          <p:cNvPr id="2" name="Text Placeholder 2">
            <a:extLst>
              <a:ext uri="{FF2B5EF4-FFF2-40B4-BE49-F238E27FC236}">
                <a16:creationId xmlns:a16="http://schemas.microsoft.com/office/drawing/2014/main" id="{0762E53D-B491-B666-68B6-1C26623F3CAF}"/>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Romans 5:1-8</a:t>
            </a:r>
            <a:endParaRPr lang="en-US" dirty="0"/>
          </a:p>
        </p:txBody>
      </p:sp>
    </p:spTree>
    <p:extLst>
      <p:ext uri="{BB962C8B-B14F-4D97-AF65-F5344CB8AC3E}">
        <p14:creationId xmlns:p14="http://schemas.microsoft.com/office/powerpoint/2010/main" val="1246459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39514-81E9-CF38-1900-B9D1FC307EA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065AD99-B5D1-F7A8-3A2A-40645024634E}"/>
              </a:ext>
            </a:extLst>
          </p:cNvPr>
          <p:cNvSpPr>
            <a:spLocks noGrp="1"/>
          </p:cNvSpPr>
          <p:nvPr>
            <p:ph type="body" sz="quarter" idx="23"/>
          </p:nvPr>
        </p:nvSpPr>
        <p:spPr>
          <a:xfrm>
            <a:off x="942741" y="1752600"/>
            <a:ext cx="10270659" cy="4150522"/>
          </a:xfrm>
        </p:spPr>
        <p:txBody>
          <a:bodyPr/>
          <a:lstStyle/>
          <a:p>
            <a:pPr marR="0">
              <a:lnSpc>
                <a:spcPct val="112000"/>
              </a:lnSpc>
              <a:spcBef>
                <a:spcPts val="0"/>
              </a:spcBef>
              <a:spcAft>
                <a:spcPts val="0"/>
              </a:spcAft>
            </a:pPr>
            <a:r>
              <a:rPr lang="en-US" sz="4300" dirty="0"/>
              <a:t>But God proves his own love for us in that while we were still sinners, Christ died for us.”</a:t>
            </a:r>
          </a:p>
          <a:p>
            <a:pPr marR="0">
              <a:lnSpc>
                <a:spcPct val="112000"/>
              </a:lnSpc>
              <a:spcBef>
                <a:spcPts val="0"/>
              </a:spcBef>
              <a:spcAft>
                <a:spcPts val="0"/>
              </a:spcAft>
            </a:pPr>
            <a:endParaRPr lang="en-US" sz="4300" dirty="0"/>
          </a:p>
        </p:txBody>
      </p:sp>
      <p:sp>
        <p:nvSpPr>
          <p:cNvPr id="2" name="Text Placeholder 2">
            <a:extLst>
              <a:ext uri="{FF2B5EF4-FFF2-40B4-BE49-F238E27FC236}">
                <a16:creationId xmlns:a16="http://schemas.microsoft.com/office/drawing/2014/main" id="{6CA164BE-57F6-106A-9968-2966DA393960}"/>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Romans 5:1-8</a:t>
            </a:r>
            <a:endParaRPr lang="en-US" dirty="0"/>
          </a:p>
        </p:txBody>
      </p:sp>
    </p:spTree>
    <p:extLst>
      <p:ext uri="{BB962C8B-B14F-4D97-AF65-F5344CB8AC3E}">
        <p14:creationId xmlns:p14="http://schemas.microsoft.com/office/powerpoint/2010/main" val="2862114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E3462-2A9D-6E91-36B7-B68A99EEB7E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42B420F-35F8-2D8C-26D8-A5FB897970D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A9EF651-F9EA-40D7-2C35-39AD90FE3DFF}"/>
              </a:ext>
            </a:extLst>
          </p:cNvPr>
          <p:cNvSpPr>
            <a:spLocks noGrp="1"/>
          </p:cNvSpPr>
          <p:nvPr>
            <p:ph type="body" sz="quarter" idx="19"/>
          </p:nvPr>
        </p:nvSpPr>
        <p:spPr>
          <a:xfrm>
            <a:off x="4037013" y="381000"/>
            <a:ext cx="7391399" cy="5943600"/>
          </a:xfrm>
        </p:spPr>
        <p:txBody>
          <a:bodyPr anchor="ctr"/>
          <a:lstStyle/>
          <a:p>
            <a:r>
              <a:rPr lang="en-US" sz="4400" b="1" dirty="0"/>
              <a:t>Why must the birth of Christ be viewed in light </a:t>
            </a:r>
          </a:p>
          <a:p>
            <a:r>
              <a:rPr lang="en-US" sz="4400" b="1" dirty="0"/>
              <a:t>of the death and resurrection of Christ?</a:t>
            </a:r>
          </a:p>
        </p:txBody>
      </p:sp>
    </p:spTree>
    <p:extLst>
      <p:ext uri="{BB962C8B-B14F-4D97-AF65-F5344CB8AC3E}">
        <p14:creationId xmlns:p14="http://schemas.microsoft.com/office/powerpoint/2010/main" val="2555783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0CA0-4935-9356-896E-D7074BBE45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9E921F-C7B2-58EE-B6C9-408419335687}"/>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24006D8-4C1B-B366-88A1-2AD8C7AAFB8E}"/>
              </a:ext>
            </a:extLst>
          </p:cNvPr>
          <p:cNvSpPr>
            <a:spLocks noGrp="1"/>
          </p:cNvSpPr>
          <p:nvPr>
            <p:ph type="body" sz="quarter" idx="19"/>
          </p:nvPr>
        </p:nvSpPr>
        <p:spPr>
          <a:xfrm>
            <a:off x="4037013" y="381000"/>
            <a:ext cx="7391399" cy="5943600"/>
          </a:xfrm>
        </p:spPr>
        <p:txBody>
          <a:bodyPr anchor="ctr"/>
          <a:lstStyle/>
          <a:p>
            <a:r>
              <a:rPr lang="en-US" sz="3900" b="1" dirty="0"/>
              <a:t>How would you describe</a:t>
            </a:r>
          </a:p>
          <a:p>
            <a:r>
              <a:rPr lang="en-US" sz="3900" b="1" dirty="0"/>
              <a:t>your sense of peace before knowing Jesus and after?</a:t>
            </a:r>
          </a:p>
        </p:txBody>
      </p:sp>
    </p:spTree>
    <p:extLst>
      <p:ext uri="{BB962C8B-B14F-4D97-AF65-F5344CB8AC3E}">
        <p14:creationId xmlns:p14="http://schemas.microsoft.com/office/powerpoint/2010/main" val="1840241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3C714-31A6-095B-7817-2C8D5B520CB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1DC1156-6E19-B000-565E-ABD9517F9F9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E0ACF0D-234B-B576-9E4F-8615DB594970}"/>
              </a:ext>
            </a:extLst>
          </p:cNvPr>
          <p:cNvSpPr>
            <a:spLocks noGrp="1"/>
          </p:cNvSpPr>
          <p:nvPr>
            <p:ph type="body" sz="quarter" idx="19"/>
          </p:nvPr>
        </p:nvSpPr>
        <p:spPr>
          <a:xfrm>
            <a:off x="4037013" y="381000"/>
            <a:ext cx="7391399" cy="5943600"/>
          </a:xfrm>
        </p:spPr>
        <p:txBody>
          <a:bodyPr anchor="ctr"/>
          <a:lstStyle/>
          <a:p>
            <a:r>
              <a:rPr lang="en-US" sz="4400" b="1" dirty="0"/>
              <a:t>What is an area in </a:t>
            </a:r>
          </a:p>
          <a:p>
            <a:r>
              <a:rPr lang="en-US" sz="4400" b="1" dirty="0"/>
              <a:t>life where you need to experience Christ’s </a:t>
            </a:r>
          </a:p>
          <a:p>
            <a:r>
              <a:rPr lang="en-US" sz="4400" b="1" dirty="0"/>
              <a:t>peace today?</a:t>
            </a:r>
          </a:p>
        </p:txBody>
      </p:sp>
    </p:spTree>
    <p:extLst>
      <p:ext uri="{BB962C8B-B14F-4D97-AF65-F5344CB8AC3E}">
        <p14:creationId xmlns:p14="http://schemas.microsoft.com/office/powerpoint/2010/main" val="2496776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1217612" y="2286000"/>
            <a:ext cx="10058402" cy="3810000"/>
          </a:xfrm>
        </p:spPr>
        <p:txBody>
          <a:bodyPr/>
          <a:lstStyle/>
          <a:p>
            <a:r>
              <a:rPr lang="en-US" sz="4400" dirty="0"/>
              <a:t>Peace is a deep sense of wholeness from knowing God’s presence in our lives and experiencing reconciliation with Him and others.  </a:t>
            </a:r>
          </a:p>
        </p:txBody>
      </p:sp>
      <p:sp>
        <p:nvSpPr>
          <p:cNvPr id="3" name="Text Placeholder 2">
            <a:extLst>
              <a:ext uri="{FF2B5EF4-FFF2-40B4-BE49-F238E27FC236}">
                <a16:creationId xmlns:a16="http://schemas.microsoft.com/office/drawing/2014/main" id="{DD94803D-9139-4565-8B23-41D5B43B9051}"/>
              </a:ext>
            </a:extLst>
          </p:cNvPr>
          <p:cNvSpPr>
            <a:spLocks noGrp="1"/>
          </p:cNvSpPr>
          <p:nvPr>
            <p:ph type="body" sz="quarter" idx="22"/>
          </p:nvPr>
        </p:nvSpPr>
        <p:spPr/>
        <p:txBody>
          <a:bodyPr/>
          <a:lstStyle/>
          <a:p>
            <a:r>
              <a:rPr lang="en-US" sz="6600" dirty="0">
                <a:solidFill>
                  <a:schemeClr val="accent3"/>
                </a:solidFill>
              </a:rPr>
              <a:t>PEACE</a:t>
            </a:r>
          </a:p>
          <a:p>
            <a:endParaRPr lang="en-US" dirty="0"/>
          </a:p>
        </p:txBody>
      </p:sp>
    </p:spTree>
    <p:extLst>
      <p:ext uri="{BB962C8B-B14F-4D97-AF65-F5344CB8AC3E}">
        <p14:creationId xmlns:p14="http://schemas.microsoft.com/office/powerpoint/2010/main" val="16319495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300B9-1AFF-9B66-99D2-06EF5DBC6E4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85B7B4F-FE3B-2C04-8AE5-859B60008CE5}"/>
              </a:ext>
            </a:extLst>
          </p:cNvPr>
          <p:cNvSpPr>
            <a:spLocks noGrp="1"/>
          </p:cNvSpPr>
          <p:nvPr>
            <p:ph type="body" sz="quarter" idx="22"/>
          </p:nvPr>
        </p:nvSpPr>
        <p:spPr>
          <a:xfrm>
            <a:off x="624352" y="685800"/>
            <a:ext cx="10940118" cy="1483522"/>
          </a:xfrm>
        </p:spPr>
        <p:txBody>
          <a:bodyPr/>
          <a:lstStyle/>
          <a:p>
            <a:r>
              <a:rPr lang="en-US" sz="4800" dirty="0">
                <a:solidFill>
                  <a:srgbClr val="867A72"/>
                </a:solidFill>
              </a:rPr>
              <a:t>GOSPEL FOCUS</a:t>
            </a:r>
          </a:p>
          <a:p>
            <a:r>
              <a:rPr lang="en-US" sz="3900" b="0" dirty="0">
                <a:solidFill>
                  <a:srgbClr val="867A72"/>
                </a:solidFill>
              </a:rPr>
              <a:t>Christmas requires the cross.</a:t>
            </a:r>
            <a:endParaRPr lang="en-US" sz="3900" dirty="0"/>
          </a:p>
        </p:txBody>
      </p:sp>
      <p:sp>
        <p:nvSpPr>
          <p:cNvPr id="2" name="Text Placeholder 3">
            <a:extLst>
              <a:ext uri="{FF2B5EF4-FFF2-40B4-BE49-F238E27FC236}">
                <a16:creationId xmlns:a16="http://schemas.microsoft.com/office/drawing/2014/main" id="{B26A58BC-C2DD-9A80-B70C-F163406B67EC}"/>
              </a:ext>
            </a:extLst>
          </p:cNvPr>
          <p:cNvSpPr>
            <a:spLocks noGrp="1"/>
          </p:cNvSpPr>
          <p:nvPr>
            <p:ph type="body" sz="quarter" idx="23"/>
          </p:nvPr>
        </p:nvSpPr>
        <p:spPr>
          <a:xfrm>
            <a:off x="624353" y="2133600"/>
            <a:ext cx="10940117" cy="3926678"/>
          </a:xfrm>
        </p:spPr>
        <p:txBody>
          <a:bodyPr/>
          <a:lstStyle/>
          <a:p>
            <a:pPr marR="0">
              <a:lnSpc>
                <a:spcPct val="112000"/>
              </a:lnSpc>
              <a:spcBef>
                <a:spcPts val="0"/>
              </a:spcBef>
              <a:spcAft>
                <a:spcPts val="0"/>
              </a:spcAft>
            </a:pPr>
            <a:r>
              <a:rPr lang="en-US" sz="4000" dirty="0"/>
              <a:t>The Bible says we are all sinners in need of forgiveness and reconciliation with God. Thankfully, that is not something we achieve on our own, rather something that Christ accomplished for us on the cross and in His resurrection.</a:t>
            </a:r>
            <a:r>
              <a:rPr lang="en-US" sz="4000" dirty="0">
                <a:solidFill>
                  <a:srgbClr val="CFBEB2"/>
                </a:solidFill>
              </a:rPr>
              <a:t>→</a:t>
            </a:r>
            <a:endParaRPr lang="en-US" sz="4000" dirty="0"/>
          </a:p>
        </p:txBody>
      </p:sp>
    </p:spTree>
    <p:extLst>
      <p:ext uri="{BB962C8B-B14F-4D97-AF65-F5344CB8AC3E}">
        <p14:creationId xmlns:p14="http://schemas.microsoft.com/office/powerpoint/2010/main" val="220902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7D85E-6926-4323-2742-B5D86047985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19AD74D-985B-81FC-7A8C-CB232852FB4C}"/>
              </a:ext>
            </a:extLst>
          </p:cNvPr>
          <p:cNvSpPr>
            <a:spLocks noGrp="1"/>
          </p:cNvSpPr>
          <p:nvPr>
            <p:ph type="body" sz="quarter" idx="22"/>
          </p:nvPr>
        </p:nvSpPr>
        <p:spPr>
          <a:xfrm>
            <a:off x="624352" y="685800"/>
            <a:ext cx="10940118" cy="1483522"/>
          </a:xfrm>
        </p:spPr>
        <p:txBody>
          <a:bodyPr/>
          <a:lstStyle/>
          <a:p>
            <a:r>
              <a:rPr lang="en-US" sz="4800" dirty="0">
                <a:solidFill>
                  <a:srgbClr val="867A72"/>
                </a:solidFill>
              </a:rPr>
              <a:t>GOSPEL FOCUS</a:t>
            </a:r>
          </a:p>
          <a:p>
            <a:r>
              <a:rPr lang="en-US" sz="3900" b="0" dirty="0">
                <a:solidFill>
                  <a:srgbClr val="867A72"/>
                </a:solidFill>
              </a:rPr>
              <a:t>Christmas requires the cross.</a:t>
            </a:r>
            <a:endParaRPr lang="en-US" sz="3900" dirty="0"/>
          </a:p>
        </p:txBody>
      </p:sp>
      <p:sp>
        <p:nvSpPr>
          <p:cNvPr id="2" name="Text Placeholder 3">
            <a:extLst>
              <a:ext uri="{FF2B5EF4-FFF2-40B4-BE49-F238E27FC236}">
                <a16:creationId xmlns:a16="http://schemas.microsoft.com/office/drawing/2014/main" id="{3A571D05-0F30-5305-7F1A-F087A74C98F0}"/>
              </a:ext>
            </a:extLst>
          </p:cNvPr>
          <p:cNvSpPr>
            <a:spLocks noGrp="1"/>
          </p:cNvSpPr>
          <p:nvPr>
            <p:ph type="body" sz="quarter" idx="23"/>
          </p:nvPr>
        </p:nvSpPr>
        <p:spPr>
          <a:xfrm>
            <a:off x="624353" y="2169322"/>
            <a:ext cx="10940117" cy="3926678"/>
          </a:xfrm>
        </p:spPr>
        <p:txBody>
          <a:bodyPr/>
          <a:lstStyle/>
          <a:p>
            <a:pPr marR="0">
              <a:lnSpc>
                <a:spcPct val="112000"/>
              </a:lnSpc>
              <a:spcBef>
                <a:spcPts val="0"/>
              </a:spcBef>
              <a:spcAft>
                <a:spcPts val="0"/>
              </a:spcAft>
            </a:pPr>
            <a:r>
              <a:rPr lang="en-US" sz="4000" dirty="0"/>
              <a:t>We cannot truly have Christmas without the cross. If you have celebrated Jesus’s birth, but never received Him as your Savior, perhaps it’s time to ask someone to help you take the next steps of faith. </a:t>
            </a:r>
          </a:p>
        </p:txBody>
      </p:sp>
    </p:spTree>
    <p:extLst>
      <p:ext uri="{BB962C8B-B14F-4D97-AF65-F5344CB8AC3E}">
        <p14:creationId xmlns:p14="http://schemas.microsoft.com/office/powerpoint/2010/main" val="4187550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8747F-2B19-75EB-3A31-11D47E8FC59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0EEADC9-E12B-CA5D-4BE3-8198C473BE12}"/>
              </a:ext>
            </a:extLst>
          </p:cNvPr>
          <p:cNvSpPr>
            <a:spLocks noGrp="1"/>
          </p:cNvSpPr>
          <p:nvPr>
            <p:ph type="body" sz="quarter" idx="22"/>
          </p:nvPr>
        </p:nvSpPr>
        <p:spPr>
          <a:xfrm>
            <a:off x="624352" y="685800"/>
            <a:ext cx="10940118" cy="1483522"/>
          </a:xfrm>
        </p:spPr>
        <p:txBody>
          <a:bodyPr/>
          <a:lstStyle/>
          <a:p>
            <a:r>
              <a:rPr lang="en-US" sz="4800" dirty="0">
                <a:solidFill>
                  <a:srgbClr val="867A72"/>
                </a:solidFill>
              </a:rPr>
              <a:t>GOSPEL FOCUS</a:t>
            </a:r>
          </a:p>
          <a:p>
            <a:r>
              <a:rPr lang="en-US" sz="3900" b="0" dirty="0">
                <a:solidFill>
                  <a:srgbClr val="867A72"/>
                </a:solidFill>
              </a:rPr>
              <a:t>Christ’s birth brings salvation.</a:t>
            </a:r>
            <a:endParaRPr lang="en-US" sz="3900" dirty="0"/>
          </a:p>
        </p:txBody>
      </p:sp>
      <p:sp>
        <p:nvSpPr>
          <p:cNvPr id="2" name="Text Placeholder 3">
            <a:extLst>
              <a:ext uri="{FF2B5EF4-FFF2-40B4-BE49-F238E27FC236}">
                <a16:creationId xmlns:a16="http://schemas.microsoft.com/office/drawing/2014/main" id="{2C164987-0F8B-C11C-FE72-B85E3C328056}"/>
              </a:ext>
            </a:extLst>
          </p:cNvPr>
          <p:cNvSpPr>
            <a:spLocks noGrp="1"/>
          </p:cNvSpPr>
          <p:nvPr>
            <p:ph type="body" sz="quarter" idx="23"/>
          </p:nvPr>
        </p:nvSpPr>
        <p:spPr>
          <a:xfrm>
            <a:off x="624353" y="2057400"/>
            <a:ext cx="10940117" cy="3926678"/>
          </a:xfrm>
        </p:spPr>
        <p:txBody>
          <a:bodyPr/>
          <a:lstStyle/>
          <a:p>
            <a:pPr marR="0">
              <a:lnSpc>
                <a:spcPct val="112000"/>
              </a:lnSpc>
              <a:spcBef>
                <a:spcPts val="0"/>
              </a:spcBef>
              <a:spcAft>
                <a:spcPts val="0"/>
              </a:spcAft>
            </a:pPr>
            <a:r>
              <a:rPr lang="en-US" sz="4000" dirty="0"/>
              <a:t>When Isaiah prophesied about Christ’s birth, and the salvation that would be available to all people he said, “the zeal of the LORD will accomplish this” (Isaiah 9:7). Salvation is not made available to people through our own effort or perseverance. </a:t>
            </a:r>
            <a:r>
              <a:rPr lang="en-US" sz="4000" dirty="0">
                <a:solidFill>
                  <a:srgbClr val="CFBEB2"/>
                </a:solidFill>
              </a:rPr>
              <a:t>→</a:t>
            </a:r>
            <a:endParaRPr lang="en-US" sz="4000" dirty="0"/>
          </a:p>
        </p:txBody>
      </p:sp>
    </p:spTree>
    <p:extLst>
      <p:ext uri="{BB962C8B-B14F-4D97-AF65-F5344CB8AC3E}">
        <p14:creationId xmlns:p14="http://schemas.microsoft.com/office/powerpoint/2010/main" val="1219464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F1C3D-7304-72CC-577F-5832838DBFC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9453A36-19F8-75DF-4C1F-53BED96BC04D}"/>
              </a:ext>
            </a:extLst>
          </p:cNvPr>
          <p:cNvSpPr>
            <a:spLocks noGrp="1"/>
          </p:cNvSpPr>
          <p:nvPr>
            <p:ph type="body" sz="quarter" idx="19"/>
          </p:nvPr>
        </p:nvSpPr>
        <p:spPr>
          <a:xfrm>
            <a:off x="531812" y="1752600"/>
            <a:ext cx="7888504" cy="3464721"/>
          </a:xfrm>
        </p:spPr>
        <p:txBody>
          <a:bodyPr anchor="ctr"/>
          <a:lstStyle/>
          <a:p>
            <a:pPr>
              <a:lnSpc>
                <a:spcPct val="100000"/>
              </a:lnSpc>
            </a:pPr>
            <a:r>
              <a:rPr lang="en-US" sz="4200" b="1" dirty="0"/>
              <a:t>Why is it significant </a:t>
            </a:r>
          </a:p>
          <a:p>
            <a:pPr>
              <a:lnSpc>
                <a:spcPct val="100000"/>
              </a:lnSpc>
            </a:pPr>
            <a:r>
              <a:rPr lang="en-US" sz="4200" b="1" dirty="0"/>
              <a:t>that God worked through a wicked ruler to get Joseph, Mary, and Jesus to Bethlehem to fulfill Old Testament prophesy? What does that </a:t>
            </a:r>
          </a:p>
          <a:p>
            <a:pPr>
              <a:lnSpc>
                <a:spcPct val="100000"/>
              </a:lnSpc>
            </a:pPr>
            <a:r>
              <a:rPr lang="en-US" sz="4200" b="1" dirty="0"/>
              <a:t>tell us is possible for </a:t>
            </a:r>
          </a:p>
          <a:p>
            <a:pPr>
              <a:lnSpc>
                <a:spcPct val="100000"/>
              </a:lnSpc>
            </a:pPr>
            <a:r>
              <a:rPr lang="en-US" sz="4200" b="1" dirty="0"/>
              <a:t>our lives?</a:t>
            </a:r>
          </a:p>
        </p:txBody>
      </p:sp>
      <p:sp>
        <p:nvSpPr>
          <p:cNvPr id="5" name="Title 4">
            <a:extLst>
              <a:ext uri="{FF2B5EF4-FFF2-40B4-BE49-F238E27FC236}">
                <a16:creationId xmlns:a16="http://schemas.microsoft.com/office/drawing/2014/main" id="{DF0C0418-3852-5DCF-64A8-78F406C4A421}"/>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1965259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46746-81FC-D3A3-7DD9-17971C9C446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A5D88124-A4E9-77C8-8704-C13B096F0FFE}"/>
              </a:ext>
            </a:extLst>
          </p:cNvPr>
          <p:cNvSpPr>
            <a:spLocks noGrp="1"/>
          </p:cNvSpPr>
          <p:nvPr>
            <p:ph type="body" sz="quarter" idx="19"/>
          </p:nvPr>
        </p:nvSpPr>
        <p:spPr>
          <a:xfrm>
            <a:off x="912812" y="1676400"/>
            <a:ext cx="7086600" cy="3464721"/>
          </a:xfrm>
        </p:spPr>
        <p:txBody>
          <a:bodyPr anchor="ctr"/>
          <a:lstStyle/>
          <a:p>
            <a:pPr>
              <a:lnSpc>
                <a:spcPct val="100000"/>
              </a:lnSpc>
            </a:pPr>
            <a:r>
              <a:rPr lang="en-US" sz="4200" b="1" dirty="0"/>
              <a:t>How do the humble surroundings of Jesus’s birth demonstrate </a:t>
            </a:r>
          </a:p>
          <a:p>
            <a:pPr>
              <a:lnSpc>
                <a:spcPct val="100000"/>
              </a:lnSpc>
            </a:pPr>
            <a:r>
              <a:rPr lang="en-US" sz="4200" b="1" dirty="0"/>
              <a:t>God’s love?</a:t>
            </a:r>
          </a:p>
        </p:txBody>
      </p:sp>
      <p:sp>
        <p:nvSpPr>
          <p:cNvPr id="5" name="Title 4">
            <a:extLst>
              <a:ext uri="{FF2B5EF4-FFF2-40B4-BE49-F238E27FC236}">
                <a16:creationId xmlns:a16="http://schemas.microsoft.com/office/drawing/2014/main" id="{F4AD6D44-D77C-5854-71B5-53EB99325744}"/>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3305121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A50A0-F266-FEB9-01A0-F98D2F7EB4F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A6D1484-4D60-A82B-78F8-EED88DFFFF8D}"/>
              </a:ext>
            </a:extLst>
          </p:cNvPr>
          <p:cNvSpPr>
            <a:spLocks noGrp="1"/>
          </p:cNvSpPr>
          <p:nvPr>
            <p:ph type="body" sz="quarter" idx="19"/>
          </p:nvPr>
        </p:nvSpPr>
        <p:spPr>
          <a:xfrm>
            <a:off x="608012" y="609600"/>
            <a:ext cx="7659904" cy="5791199"/>
          </a:xfrm>
        </p:spPr>
        <p:txBody>
          <a:bodyPr anchor="ctr"/>
          <a:lstStyle/>
          <a:p>
            <a:pPr>
              <a:lnSpc>
                <a:spcPct val="100000"/>
              </a:lnSpc>
            </a:pPr>
            <a:r>
              <a:rPr lang="en-US" sz="4200" b="1" dirty="0"/>
              <a:t>Consider Christmas </a:t>
            </a:r>
          </a:p>
          <a:p>
            <a:pPr>
              <a:lnSpc>
                <a:spcPct val="100000"/>
              </a:lnSpc>
            </a:pPr>
            <a:r>
              <a:rPr lang="en-US" sz="4200" b="1" dirty="0"/>
              <a:t>through the lens of Easter. How can reflecting on the cross give us peace this Christmas?</a:t>
            </a:r>
          </a:p>
        </p:txBody>
      </p:sp>
      <p:sp>
        <p:nvSpPr>
          <p:cNvPr id="5" name="Title 4">
            <a:extLst>
              <a:ext uri="{FF2B5EF4-FFF2-40B4-BE49-F238E27FC236}">
                <a16:creationId xmlns:a16="http://schemas.microsoft.com/office/drawing/2014/main" id="{4504B1C8-E921-0E7A-A37F-A1C295EEA864}"/>
              </a:ext>
            </a:extLst>
          </p:cNvPr>
          <p:cNvSpPr>
            <a:spLocks noGrp="1"/>
          </p:cNvSpPr>
          <p:nvPr>
            <p:ph type="title"/>
          </p:nvPr>
        </p:nvSpPr>
        <p:spPr>
          <a:xfrm>
            <a:off x="9066212" y="5029200"/>
            <a:ext cx="2956082" cy="914400"/>
          </a:xfrm>
        </p:spPr>
        <p:txBody>
          <a:bodyPr>
            <a:noAutofit/>
          </a:bodyPr>
          <a:lstStyle/>
          <a:p>
            <a:pPr>
              <a:lnSpc>
                <a:spcPct val="150000"/>
              </a:lnSpc>
            </a:pPr>
            <a:r>
              <a:rPr lang="en-US" sz="4500" dirty="0"/>
              <a:t>Respond</a:t>
            </a:r>
          </a:p>
        </p:txBody>
      </p:sp>
    </p:spTree>
    <p:extLst>
      <p:ext uri="{BB962C8B-B14F-4D97-AF65-F5344CB8AC3E}">
        <p14:creationId xmlns:p14="http://schemas.microsoft.com/office/powerpoint/2010/main" val="4166722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C2ED8-F969-A35F-9E88-B0E89AB8FA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3224E4-2A74-7FA6-E603-02170D4E94AF}"/>
              </a:ext>
            </a:extLst>
          </p:cNvPr>
          <p:cNvSpPr>
            <a:spLocks noGrp="1"/>
          </p:cNvSpPr>
          <p:nvPr>
            <p:ph type="title"/>
          </p:nvPr>
        </p:nvSpPr>
        <p:spPr/>
        <p:txBody>
          <a:bodyPr>
            <a:normAutofit fontScale="90000"/>
          </a:bodyPr>
          <a:lstStyle/>
          <a:p>
            <a:pPr>
              <a:lnSpc>
                <a:spcPct val="150000"/>
              </a:lnSpc>
            </a:pPr>
            <a:r>
              <a:rPr lang="en-US" dirty="0"/>
              <a:t>Apply</a:t>
            </a:r>
          </a:p>
        </p:txBody>
      </p:sp>
      <p:sp>
        <p:nvSpPr>
          <p:cNvPr id="6" name="Text Placeholder 5">
            <a:extLst>
              <a:ext uri="{FF2B5EF4-FFF2-40B4-BE49-F238E27FC236}">
                <a16:creationId xmlns:a16="http://schemas.microsoft.com/office/drawing/2014/main" id="{830659B6-17E7-C8C8-2F0F-6A6A6AE9B04C}"/>
              </a:ext>
            </a:extLst>
          </p:cNvPr>
          <p:cNvSpPr>
            <a:spLocks noGrp="1"/>
          </p:cNvSpPr>
          <p:nvPr>
            <p:ph type="body" sz="quarter" idx="19"/>
          </p:nvPr>
        </p:nvSpPr>
        <p:spPr>
          <a:xfrm>
            <a:off x="4037013" y="381000"/>
            <a:ext cx="7391399" cy="5943600"/>
          </a:xfrm>
        </p:spPr>
        <p:txBody>
          <a:bodyPr anchor="ctr"/>
          <a:lstStyle/>
          <a:p>
            <a:r>
              <a:rPr lang="en-US" sz="4000" b="1" dirty="0"/>
              <a:t>How might you share the gospel by telling someone else about the peace available in Christ? </a:t>
            </a:r>
            <a:r>
              <a:rPr lang="en-US" sz="4000" b="1"/>
              <a:t>Ask God to give you an opportunity to share Jesus with someone this Christmas. </a:t>
            </a:r>
            <a:endParaRPr lang="en-US" sz="4000" b="1" dirty="0"/>
          </a:p>
        </p:txBody>
      </p:sp>
    </p:spTree>
    <p:extLst>
      <p:ext uri="{BB962C8B-B14F-4D97-AF65-F5344CB8AC3E}">
        <p14:creationId xmlns:p14="http://schemas.microsoft.com/office/powerpoint/2010/main" val="2447665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1119655" y="2514600"/>
            <a:ext cx="9982200" cy="3810000"/>
          </a:xfrm>
        </p:spPr>
        <p:txBody>
          <a:bodyPr/>
          <a:lstStyle/>
          <a:p>
            <a:pPr>
              <a:lnSpc>
                <a:spcPct val="100000"/>
              </a:lnSpc>
            </a:pPr>
            <a:r>
              <a:rPr lang="en-US" sz="4000" dirty="0"/>
              <a:t>How does Jesus’s birth—in the middle of a Roman occupation, with Mary and Joseph far from home, and in humble circumstances—point you toward the kind of peace God offers? </a:t>
            </a:r>
          </a:p>
        </p:txBody>
      </p:sp>
      <p:sp>
        <p:nvSpPr>
          <p:cNvPr id="3" name="Text Placeholder 2">
            <a:extLst>
              <a:ext uri="{FF2B5EF4-FFF2-40B4-BE49-F238E27FC236}">
                <a16:creationId xmlns:a16="http://schemas.microsoft.com/office/drawing/2014/main" id="{DD94803D-9139-4565-8B23-41D5B43B9051}"/>
              </a:ext>
            </a:extLst>
          </p:cNvPr>
          <p:cNvSpPr>
            <a:spLocks noGrp="1"/>
          </p:cNvSpPr>
          <p:nvPr>
            <p:ph type="body" sz="quarter" idx="22"/>
          </p:nvPr>
        </p:nvSpPr>
        <p:spPr/>
        <p:txBody>
          <a:bodyPr/>
          <a:lstStyle/>
          <a:p>
            <a:r>
              <a:rPr lang="en-US" sz="4800" dirty="0">
                <a:solidFill>
                  <a:srgbClr val="867A72"/>
                </a:solidFill>
              </a:rPr>
              <a:t>THINK ABOUT THIS…</a:t>
            </a:r>
          </a:p>
          <a:p>
            <a:endParaRPr lang="en-US" dirty="0"/>
          </a:p>
        </p:txBody>
      </p:sp>
    </p:spTree>
    <p:extLst>
      <p:ext uri="{BB962C8B-B14F-4D97-AF65-F5344CB8AC3E}">
        <p14:creationId xmlns:p14="http://schemas.microsoft.com/office/powerpoint/2010/main" val="1430275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2" name="Text Placeholder 5">
            <a:extLst>
              <a:ext uri="{FF2B5EF4-FFF2-40B4-BE49-F238E27FC236}">
                <a16:creationId xmlns:a16="http://schemas.microsoft.com/office/drawing/2014/main" id="{93EF8413-A1C0-13D2-1B54-D97D0FCF1E14}"/>
              </a:ext>
            </a:extLst>
          </p:cNvPr>
          <p:cNvSpPr txBox="1">
            <a:spLocks/>
          </p:cNvSpPr>
          <p:nvPr/>
        </p:nvSpPr>
        <p:spPr>
          <a:xfrm>
            <a:off x="3960812" y="457200"/>
            <a:ext cx="7467600" cy="5943600"/>
          </a:xfrm>
          <a:prstGeom prst="rect">
            <a:avLst/>
          </a:prstGeom>
        </p:spPr>
        <p:txBody>
          <a:bodyPr anchor="ctr">
            <a:noAutofit/>
          </a:bodyPr>
          <a:lstStyle>
            <a:lvl1pPr marL="0" indent="0" algn="ctr" defTabSz="1218987" rtl="0" eaLnBrk="1" latinLnBrk="0" hangingPunct="1">
              <a:lnSpc>
                <a:spcPct val="110000"/>
              </a:lnSpc>
              <a:spcBef>
                <a:spcPts val="0"/>
              </a:spcBef>
              <a:spcAft>
                <a:spcPts val="0"/>
              </a:spcAft>
              <a:buFont typeface="Arial" pitchFamily="34" charset="0"/>
              <a:buNone/>
              <a:defRPr sz="2800" b="0" kern="1200" spc="0" baseline="0">
                <a:solidFill>
                  <a:schemeClr val="tx2"/>
                </a:solidFill>
                <a:latin typeface="HelveticaNeueLT Std Lt" panose="020B0403020202020204" pitchFamily="34" charset="0"/>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3800" b="1" dirty="0"/>
              <a:t>How does Jesus’s birth - in </a:t>
            </a:r>
          </a:p>
          <a:p>
            <a:r>
              <a:rPr lang="en-US" sz="3800" b="1" dirty="0"/>
              <a:t>the middle of a Roman occupation, with Mary and Joseph far from home, and in humble circumstances - point you toward the kind of peace God offers? </a:t>
            </a:r>
          </a:p>
        </p:txBody>
      </p:sp>
    </p:spTree>
    <p:extLst>
      <p:ext uri="{BB962C8B-B14F-4D97-AF65-F5344CB8AC3E}">
        <p14:creationId xmlns:p14="http://schemas.microsoft.com/office/powerpoint/2010/main" val="2677075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1. We experience </a:t>
            </a:r>
            <a:r>
              <a:rPr lang="en-US" sz="5500" u="sng" dirty="0"/>
              <a:t>peace</a:t>
            </a:r>
            <a:r>
              <a:rPr lang="en-US" sz="5500" dirty="0"/>
              <a:t> </a:t>
            </a:r>
            <a:br>
              <a:rPr lang="en-US" sz="5500" dirty="0"/>
            </a:br>
            <a:r>
              <a:rPr lang="en-US" sz="5500" dirty="0"/>
              <a:t>when we </a:t>
            </a:r>
            <a:r>
              <a:rPr lang="en-US" sz="5500" u="sng" dirty="0"/>
              <a:t>look</a:t>
            </a:r>
            <a:r>
              <a:rPr lang="en-US" sz="5500" dirty="0"/>
              <a:t> </a:t>
            </a:r>
            <a:r>
              <a:rPr lang="en-US" sz="5500" u="sng" dirty="0"/>
              <a:t>to</a:t>
            </a:r>
            <a:r>
              <a:rPr lang="en-US" sz="5500" dirty="0"/>
              <a:t> Jesus.</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942741" y="1676400"/>
            <a:ext cx="10270659" cy="3773202"/>
          </a:xfrm>
        </p:spPr>
        <p:txBody>
          <a:bodyPr/>
          <a:lstStyle/>
          <a:p>
            <a:pPr marR="0">
              <a:lnSpc>
                <a:spcPct val="100000"/>
              </a:lnSpc>
              <a:spcBef>
                <a:spcPts val="0"/>
              </a:spcBef>
              <a:spcAft>
                <a:spcPts val="0"/>
              </a:spcAft>
            </a:pPr>
            <a:r>
              <a:rPr lang="en-US" sz="4300" dirty="0"/>
              <a:t>“Now, daughter who is under attack,</a:t>
            </a:r>
          </a:p>
          <a:p>
            <a:pPr marR="0">
              <a:lnSpc>
                <a:spcPct val="100000"/>
              </a:lnSpc>
              <a:spcBef>
                <a:spcPts val="0"/>
              </a:spcBef>
              <a:spcAft>
                <a:spcPts val="0"/>
              </a:spcAft>
            </a:pPr>
            <a:r>
              <a:rPr lang="en-US" sz="4300" dirty="0"/>
              <a:t>you slash yourself in grief;</a:t>
            </a:r>
          </a:p>
          <a:p>
            <a:pPr marR="0">
              <a:lnSpc>
                <a:spcPct val="100000"/>
              </a:lnSpc>
              <a:spcBef>
                <a:spcPts val="0"/>
              </a:spcBef>
              <a:spcAft>
                <a:spcPts val="0"/>
              </a:spcAft>
            </a:pPr>
            <a:r>
              <a:rPr lang="en-US" sz="4300" dirty="0"/>
              <a:t>a siege is set against us!</a:t>
            </a:r>
          </a:p>
          <a:p>
            <a:pPr marR="0">
              <a:lnSpc>
                <a:spcPct val="100000"/>
              </a:lnSpc>
              <a:spcBef>
                <a:spcPts val="0"/>
              </a:spcBef>
              <a:spcAft>
                <a:spcPts val="0"/>
              </a:spcAft>
            </a:pPr>
            <a:r>
              <a:rPr lang="en-US" sz="4300" dirty="0"/>
              <a:t>They are striking the judge of Israel</a:t>
            </a:r>
          </a:p>
          <a:p>
            <a:pPr marR="0">
              <a:lnSpc>
                <a:spcPct val="100000"/>
              </a:lnSpc>
              <a:spcBef>
                <a:spcPts val="0"/>
              </a:spcBef>
              <a:spcAft>
                <a:spcPts val="0"/>
              </a:spcAft>
            </a:pPr>
            <a:r>
              <a:rPr lang="en-US" sz="4300" dirty="0"/>
              <a:t>on the cheek with a rod.</a:t>
            </a:r>
          </a:p>
          <a:p>
            <a:pPr marR="0">
              <a:lnSpc>
                <a:spcPct val="100000"/>
              </a:lnSpc>
              <a:spcBef>
                <a:spcPts val="0"/>
              </a:spcBef>
              <a:spcAft>
                <a:spcPts val="0"/>
              </a:spcAft>
            </a:pP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46D195C1-0062-1A83-745B-71F586C07973}"/>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Micah 5:1-4</a:t>
            </a:r>
            <a:endParaRPr lang="en-US" dirty="0"/>
          </a:p>
        </p:txBody>
      </p:sp>
    </p:spTree>
    <p:extLst>
      <p:ext uri="{BB962C8B-B14F-4D97-AF65-F5344CB8AC3E}">
        <p14:creationId xmlns:p14="http://schemas.microsoft.com/office/powerpoint/2010/main" val="4078571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7002C-934A-5D6D-FA4D-77D839D221F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519A068-34BE-13B2-2FA0-218FBC7F0145}"/>
              </a:ext>
            </a:extLst>
          </p:cNvPr>
          <p:cNvSpPr>
            <a:spLocks noGrp="1"/>
          </p:cNvSpPr>
          <p:nvPr>
            <p:ph type="body" sz="quarter" idx="23"/>
          </p:nvPr>
        </p:nvSpPr>
        <p:spPr>
          <a:xfrm>
            <a:off x="942741" y="1676400"/>
            <a:ext cx="10270659" cy="3773202"/>
          </a:xfrm>
        </p:spPr>
        <p:txBody>
          <a:bodyPr/>
          <a:lstStyle/>
          <a:p>
            <a:pPr marR="0">
              <a:lnSpc>
                <a:spcPct val="100000"/>
              </a:lnSpc>
              <a:spcBef>
                <a:spcPts val="0"/>
              </a:spcBef>
              <a:spcAft>
                <a:spcPts val="0"/>
              </a:spcAft>
            </a:pPr>
            <a:r>
              <a:rPr lang="en-US" sz="4300" dirty="0"/>
              <a:t>Bethlehem Ephrathah,</a:t>
            </a:r>
          </a:p>
          <a:p>
            <a:pPr marR="0">
              <a:lnSpc>
                <a:spcPct val="100000"/>
              </a:lnSpc>
              <a:spcBef>
                <a:spcPts val="0"/>
              </a:spcBef>
              <a:spcAft>
                <a:spcPts val="0"/>
              </a:spcAft>
            </a:pPr>
            <a:r>
              <a:rPr lang="en-US" sz="4300" dirty="0"/>
              <a:t>you are small among the clans of Judah;</a:t>
            </a:r>
          </a:p>
          <a:p>
            <a:pPr marR="0">
              <a:lnSpc>
                <a:spcPct val="100000"/>
              </a:lnSpc>
              <a:spcBef>
                <a:spcPts val="0"/>
              </a:spcBef>
              <a:spcAft>
                <a:spcPts val="0"/>
              </a:spcAft>
            </a:pPr>
            <a:r>
              <a:rPr lang="en-US" sz="4300" dirty="0"/>
              <a:t>one will come from you</a:t>
            </a:r>
          </a:p>
          <a:p>
            <a:pPr marR="0">
              <a:lnSpc>
                <a:spcPct val="100000"/>
              </a:lnSpc>
              <a:spcBef>
                <a:spcPts val="0"/>
              </a:spcBef>
              <a:spcAft>
                <a:spcPts val="0"/>
              </a:spcAft>
            </a:pPr>
            <a:r>
              <a:rPr lang="en-US" sz="4300" dirty="0"/>
              <a:t>to be ruler over Israel for me.</a:t>
            </a:r>
          </a:p>
          <a:p>
            <a:pPr marR="0">
              <a:lnSpc>
                <a:spcPct val="100000"/>
              </a:lnSpc>
              <a:spcBef>
                <a:spcPts val="0"/>
              </a:spcBef>
              <a:spcAft>
                <a:spcPts val="0"/>
              </a:spcAft>
            </a:pPr>
            <a:r>
              <a:rPr lang="en-US" sz="4300" dirty="0"/>
              <a:t>His origin is from antiquity,</a:t>
            </a:r>
          </a:p>
          <a:p>
            <a:pPr marR="0">
              <a:lnSpc>
                <a:spcPct val="100000"/>
              </a:lnSpc>
              <a:spcBef>
                <a:spcPts val="0"/>
              </a:spcBef>
              <a:spcAft>
                <a:spcPts val="0"/>
              </a:spcAft>
            </a:pPr>
            <a:r>
              <a:rPr lang="en-US" sz="4300" dirty="0"/>
              <a:t>from ancient times. </a:t>
            </a:r>
          </a:p>
          <a:p>
            <a:pPr marR="0">
              <a:lnSpc>
                <a:spcPct val="100000"/>
              </a:lnSpc>
              <a:spcBef>
                <a:spcPts val="0"/>
              </a:spcBef>
              <a:spcAft>
                <a:spcPts val="0"/>
              </a:spcAft>
            </a:pP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0DAD25C3-ACB3-66B0-D4FF-2CA884C274BA}"/>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Micah 5:1-4</a:t>
            </a:r>
            <a:endParaRPr lang="en-US" dirty="0"/>
          </a:p>
        </p:txBody>
      </p:sp>
    </p:spTree>
    <p:extLst>
      <p:ext uri="{BB962C8B-B14F-4D97-AF65-F5344CB8AC3E}">
        <p14:creationId xmlns:p14="http://schemas.microsoft.com/office/powerpoint/2010/main" val="703766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444EC-72D7-A8A9-C8CE-D3F11E4C66B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9D7E03E-6E41-F0D3-1B68-A4F368AE457D}"/>
              </a:ext>
            </a:extLst>
          </p:cNvPr>
          <p:cNvSpPr>
            <a:spLocks noGrp="1"/>
          </p:cNvSpPr>
          <p:nvPr>
            <p:ph type="body" sz="quarter" idx="23"/>
          </p:nvPr>
        </p:nvSpPr>
        <p:spPr>
          <a:xfrm>
            <a:off x="942741" y="1676400"/>
            <a:ext cx="10270659" cy="3773202"/>
          </a:xfrm>
        </p:spPr>
        <p:txBody>
          <a:bodyPr/>
          <a:lstStyle/>
          <a:p>
            <a:pPr marR="0">
              <a:lnSpc>
                <a:spcPct val="100000"/>
              </a:lnSpc>
              <a:spcBef>
                <a:spcPts val="0"/>
              </a:spcBef>
              <a:spcAft>
                <a:spcPts val="0"/>
              </a:spcAft>
            </a:pPr>
            <a:endParaRPr lang="en-US" sz="4300" dirty="0"/>
          </a:p>
          <a:p>
            <a:pPr marR="0">
              <a:lnSpc>
                <a:spcPct val="100000"/>
              </a:lnSpc>
              <a:spcBef>
                <a:spcPts val="0"/>
              </a:spcBef>
              <a:spcAft>
                <a:spcPts val="0"/>
              </a:spcAft>
            </a:pPr>
            <a:r>
              <a:rPr lang="en-US" sz="4300" dirty="0"/>
              <a:t>Therefore, Israel will be abandoned until the time when she who is in labor has given birth; then the rest of the ruler’s brothers will return to the people of Israel.</a:t>
            </a:r>
          </a:p>
          <a:p>
            <a:pPr marR="0">
              <a:lnSpc>
                <a:spcPct val="100000"/>
              </a:lnSpc>
              <a:spcBef>
                <a:spcPts val="0"/>
              </a:spcBef>
              <a:spcAft>
                <a:spcPts val="0"/>
              </a:spcAft>
            </a:pP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0AD69F6C-0F3C-A280-1192-1C585EE0D8F5}"/>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Micah 5:1-4</a:t>
            </a:r>
            <a:endParaRPr lang="en-US" dirty="0"/>
          </a:p>
        </p:txBody>
      </p:sp>
    </p:spTree>
    <p:extLst>
      <p:ext uri="{BB962C8B-B14F-4D97-AF65-F5344CB8AC3E}">
        <p14:creationId xmlns:p14="http://schemas.microsoft.com/office/powerpoint/2010/main" val="1976769298"/>
      </p:ext>
    </p:extLst>
  </p:cSld>
  <p:clrMapOvr>
    <a:masterClrMapping/>
  </p:clrMapOvr>
</p:sld>
</file>

<file path=ppt/theme/theme1.xml><?xml version="1.0" encoding="utf-8"?>
<a:theme xmlns:a="http://schemas.openxmlformats.org/drawingml/2006/main" name="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fcdf84ff-77a2-4967-b02d-5f1ff922afa3" xsi:nil="true"/>
    <_activity xmlns="fcdf84ff-77a2-4967-b02d-5f1ff922afa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019C673F1BC0478D0E1D634A78DE4B" ma:contentTypeVersion="16" ma:contentTypeDescription="Create a new document." ma:contentTypeScope="" ma:versionID="ee5bfe728ce02222411040cac98bc3cf">
  <xsd:schema xmlns:xsd="http://www.w3.org/2001/XMLSchema" xmlns:xs="http://www.w3.org/2001/XMLSchema" xmlns:p="http://schemas.microsoft.com/office/2006/metadata/properties" xmlns:ns3="5669f83f-94c4-4738-ac01-53d397b463f8" xmlns:ns4="fcdf84ff-77a2-4967-b02d-5f1ff922afa3" targetNamespace="http://schemas.microsoft.com/office/2006/metadata/properties" ma:root="true" ma:fieldsID="16ad7545c2c92bd1adeb93bc3a61d33e" ns3:_="" ns4:_="">
    <xsd:import namespace="5669f83f-94c4-4738-ac01-53d397b463f8"/>
    <xsd:import namespace="fcdf84ff-77a2-4967-b02d-5f1ff922afa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SearchProperties" minOccurs="0"/>
                <xsd:element ref="ns4:_activity"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69f83f-94c4-4738-ac01-53d397b463f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df84ff-77a2-4967-b02d-5f1ff922afa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253339-64B8-4F01-9860-5B5097E99386}">
  <ds:schemaRefs>
    <ds:schemaRef ds:uri="5669f83f-94c4-4738-ac01-53d397b463f8"/>
    <ds:schemaRef ds:uri="http://www.w3.org/XML/1998/namespace"/>
    <ds:schemaRef ds:uri="http://purl.org/dc/elements/1.1/"/>
    <ds:schemaRef ds:uri="http://schemas.microsoft.com/office/2006/metadata/properties"/>
    <ds:schemaRef ds:uri="fcdf84ff-77a2-4967-b02d-5f1ff922afa3"/>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8C807F0C-5BF2-402B-9012-B52128A22ACF}">
  <ds:schemaRefs>
    <ds:schemaRef ds:uri="http://schemas.microsoft.com/sharepoint/v3/contenttype/forms"/>
  </ds:schemaRefs>
</ds:datastoreItem>
</file>

<file path=customXml/itemProps3.xml><?xml version="1.0" encoding="utf-8"?>
<ds:datastoreItem xmlns:ds="http://schemas.openxmlformats.org/officeDocument/2006/customXml" ds:itemID="{C8ED1C54-E2A2-471E-B01D-DCE5D5109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69f83f-94c4-4738-ac01-53d397b463f8"/>
    <ds:schemaRef ds:uri="fcdf84ff-77a2-4967-b02d-5f1ff922af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21283</TotalTime>
  <Words>1072</Words>
  <Application>Microsoft Macintosh PowerPoint</Application>
  <PresentationFormat>Custom</PresentationFormat>
  <Paragraphs>116</Paragraphs>
  <Slides>36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HelveticaNeueLT Std Lt</vt:lpstr>
      <vt:lpstr>Montserrat ExtraBold</vt:lpstr>
      <vt:lpstr>Montserrat Light</vt:lpstr>
      <vt:lpstr>Office Theme</vt:lpstr>
      <vt:lpstr>PowerPoint Presentation</vt:lpstr>
      <vt:lpstr>PowerPoint Presentation</vt:lpstr>
      <vt:lpstr>PowerPoint Presentation</vt:lpstr>
      <vt:lpstr>PowerPoint Presentation</vt:lpstr>
      <vt:lpstr>Discuss</vt:lpstr>
      <vt:lpstr>1. We experience peace  when we look to Jesus.</vt:lpstr>
      <vt:lpstr>PowerPoint Presentation</vt:lpstr>
      <vt:lpstr>PowerPoint Presentation</vt:lpstr>
      <vt:lpstr>PowerPoint Presentation</vt:lpstr>
      <vt:lpstr>PowerPoint Presentation</vt:lpstr>
      <vt:lpstr>Discuss</vt:lpstr>
      <vt:lpstr>Discuss</vt:lpstr>
      <vt:lpstr>Discuss</vt:lpstr>
      <vt:lpstr>2. We experience peace  because of the incarnation.</vt:lpstr>
      <vt:lpstr>PowerPoint Presentation</vt:lpstr>
      <vt:lpstr>PowerPoint Presentation</vt:lpstr>
      <vt:lpstr>PowerPoint Presentation</vt:lpstr>
      <vt:lpstr>Discuss</vt:lpstr>
      <vt:lpstr>Discuss</vt:lpstr>
      <vt:lpstr>Discuss</vt:lpstr>
      <vt:lpstr>3. We experience peace  when we anticipate eternity with Jesus. </vt:lpstr>
      <vt:lpstr>PowerPoint Presentation</vt:lpstr>
      <vt:lpstr>PowerPoint Presentation</vt:lpstr>
      <vt:lpstr>PowerPoint Presentation</vt:lpstr>
      <vt:lpstr>PowerPoint Presentation</vt:lpstr>
      <vt:lpstr>PowerPoint Presentation</vt:lpstr>
      <vt:lpstr>Discuss</vt:lpstr>
      <vt:lpstr>Discuss</vt:lpstr>
      <vt:lpstr>Discuss</vt:lpstr>
      <vt:lpstr>PowerPoint Presentation</vt:lpstr>
      <vt:lpstr>PowerPoint Presentation</vt:lpstr>
      <vt:lpstr>PowerPoint Presentation</vt:lpstr>
      <vt:lpstr>Reflect</vt:lpstr>
      <vt:lpstr>Reflect</vt:lpstr>
      <vt:lpstr>Respond</vt:lpstr>
      <vt:lpstr>Apply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process tools experience</dc:title>
  <dc:subject/>
  <dc:creator>Alyssa Rummel</dc:creator>
  <cp:keywords/>
  <dc:description/>
  <cp:lastModifiedBy>Brandon Watson</cp:lastModifiedBy>
  <cp:revision>87</cp:revision>
  <dcterms:created xsi:type="dcterms:W3CDTF">2023-07-06T02:28:58Z</dcterms:created>
  <dcterms:modified xsi:type="dcterms:W3CDTF">2025-10-21T14:19:50Z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0x010100F3019C673F1BC0478D0E1D634A78DE4B</vt:lpwstr>
  </property>
</Properties>
</file>