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567" r:id="rId5"/>
    <p:sldId id="833" r:id="rId6"/>
    <p:sldId id="903" r:id="rId7"/>
    <p:sldId id="834" r:id="rId8"/>
    <p:sldId id="577" r:id="rId9"/>
    <p:sldId id="579" r:id="rId10"/>
    <p:sldId id="574" r:id="rId11"/>
    <p:sldId id="892" r:id="rId12"/>
    <p:sldId id="893" r:id="rId13"/>
    <p:sldId id="894" r:id="rId14"/>
    <p:sldId id="895" r:id="rId15"/>
    <p:sldId id="896" r:id="rId16"/>
    <p:sldId id="632" r:id="rId17"/>
    <p:sldId id="873" r:id="rId18"/>
    <p:sldId id="874" r:id="rId19"/>
    <p:sldId id="793" r:id="rId20"/>
    <p:sldId id="826" r:id="rId21"/>
    <p:sldId id="897" r:id="rId22"/>
    <p:sldId id="898" r:id="rId23"/>
    <p:sldId id="899" r:id="rId24"/>
    <p:sldId id="900" r:id="rId25"/>
    <p:sldId id="796" r:id="rId26"/>
    <p:sldId id="842" r:id="rId27"/>
    <p:sldId id="843" r:id="rId28"/>
    <p:sldId id="797" r:id="rId29"/>
    <p:sldId id="825" r:id="rId30"/>
    <p:sldId id="901" r:id="rId31"/>
    <p:sldId id="814" r:id="rId32"/>
    <p:sldId id="847" r:id="rId33"/>
    <p:sldId id="848" r:id="rId34"/>
    <p:sldId id="771" r:id="rId35"/>
    <p:sldId id="902" r:id="rId36"/>
    <p:sldId id="813" r:id="rId37"/>
    <p:sldId id="851" r:id="rId38"/>
    <p:sldId id="850" r:id="rId39"/>
    <p:sldId id="818" r:id="rId4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27"/>
  </p:normalViewPr>
  <p:slideViewPr>
    <p:cSldViewPr>
      <p:cViewPr varScale="1">
        <p:scale>
          <a:sx n="112" d="100"/>
          <a:sy n="112" d="100"/>
        </p:scale>
        <p:origin x="232" y="40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10/21/25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10/21/25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1"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10830"/>
            <a:ext cx="12153491"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FB3D-5107-33D4-A53D-F7212C2A241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037452-B122-EC5B-7D12-F74EA2BBC686}"/>
              </a:ext>
            </a:extLst>
          </p:cNvPr>
          <p:cNvSpPr>
            <a:spLocks noGrp="1"/>
          </p:cNvSpPr>
          <p:nvPr>
            <p:ph type="body" sz="quarter" idx="23"/>
          </p:nvPr>
        </p:nvSpPr>
        <p:spPr>
          <a:xfrm>
            <a:off x="942741" y="1600200"/>
            <a:ext cx="10270659" cy="5105400"/>
          </a:xfrm>
        </p:spPr>
        <p:txBody>
          <a:bodyPr/>
          <a:lstStyle/>
          <a:p>
            <a:pPr marR="0">
              <a:lnSpc>
                <a:spcPct val="100000"/>
              </a:lnSpc>
              <a:spcBef>
                <a:spcPts val="0"/>
              </a:spcBef>
              <a:spcAft>
                <a:spcPts val="0"/>
              </a:spcAft>
            </a:pPr>
            <a:r>
              <a:rPr lang="en-US" sz="4300" dirty="0"/>
              <a:t>the parched ground will become </a:t>
            </a:r>
          </a:p>
          <a:p>
            <a:pPr marR="0">
              <a:lnSpc>
                <a:spcPct val="100000"/>
              </a:lnSpc>
              <a:spcBef>
                <a:spcPts val="0"/>
              </a:spcBef>
              <a:spcAft>
                <a:spcPts val="0"/>
              </a:spcAft>
            </a:pPr>
            <a:r>
              <a:rPr lang="en-US" sz="4300" dirty="0"/>
              <a:t>a pool, and the thirsty land, springs. In the haunt of jackals, in their lairs, there will be grass, reeds, and papyrus. A road will be there and a way; it will be </a:t>
            </a:r>
          </a:p>
          <a:p>
            <a:pPr marR="0">
              <a:lnSpc>
                <a:spcPct val="100000"/>
              </a:lnSpc>
              <a:spcBef>
                <a:spcPts val="0"/>
              </a:spcBef>
              <a:spcAft>
                <a:spcPts val="0"/>
              </a:spcAft>
            </a:pPr>
            <a:r>
              <a:rPr lang="en-US" sz="4300" dirty="0"/>
              <a:t>called the Holy Way. </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B8DF4856-659C-8219-508B-F51D22B327A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331523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C6CB-4F41-2646-87E0-F632DB6F56A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AFB274D-7390-3719-F8B2-AF138AE322EE}"/>
              </a:ext>
            </a:extLst>
          </p:cNvPr>
          <p:cNvSpPr>
            <a:spLocks noGrp="1"/>
          </p:cNvSpPr>
          <p:nvPr>
            <p:ph type="body" sz="quarter" idx="23"/>
          </p:nvPr>
        </p:nvSpPr>
        <p:spPr>
          <a:xfrm>
            <a:off x="942741" y="1752600"/>
            <a:ext cx="10270659" cy="5105400"/>
          </a:xfrm>
        </p:spPr>
        <p:txBody>
          <a:bodyPr/>
          <a:lstStyle/>
          <a:p>
            <a:pPr marR="0">
              <a:lnSpc>
                <a:spcPct val="100000"/>
              </a:lnSpc>
              <a:spcBef>
                <a:spcPts val="0"/>
              </a:spcBef>
              <a:spcAft>
                <a:spcPts val="0"/>
              </a:spcAft>
            </a:pPr>
            <a:r>
              <a:rPr lang="en-US" sz="4300" dirty="0"/>
              <a:t>The unclean will not travel on it,</a:t>
            </a:r>
          </a:p>
          <a:p>
            <a:pPr marR="0">
              <a:lnSpc>
                <a:spcPct val="100000"/>
              </a:lnSpc>
              <a:spcBef>
                <a:spcPts val="0"/>
              </a:spcBef>
              <a:spcAft>
                <a:spcPts val="0"/>
              </a:spcAft>
            </a:pPr>
            <a:r>
              <a:rPr lang="en-US" sz="4300" dirty="0"/>
              <a:t>but it will be for the one who walks the path. Fools will not wander on it.</a:t>
            </a:r>
          </a:p>
          <a:p>
            <a:pPr marR="0">
              <a:lnSpc>
                <a:spcPct val="100000"/>
              </a:lnSpc>
              <a:spcBef>
                <a:spcPts val="0"/>
              </a:spcBef>
              <a:spcAft>
                <a:spcPts val="0"/>
              </a:spcAft>
            </a:pPr>
            <a:r>
              <a:rPr lang="en-US" sz="4300" dirty="0"/>
              <a:t>There will be no lion there, and no vicious beast will go up on it;</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3CB541E-2EE9-3CB1-971C-E00F2DBAEDC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327919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EEC4-C51C-2309-AE3B-FA7E6B063AE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1CB4879-54D6-5626-218C-9FC8C1901B4C}"/>
              </a:ext>
            </a:extLst>
          </p:cNvPr>
          <p:cNvSpPr>
            <a:spLocks noGrp="1"/>
          </p:cNvSpPr>
          <p:nvPr>
            <p:ph type="body" sz="quarter" idx="23"/>
          </p:nvPr>
        </p:nvSpPr>
        <p:spPr>
          <a:xfrm>
            <a:off x="942741" y="1524000"/>
            <a:ext cx="10270659" cy="5105400"/>
          </a:xfrm>
        </p:spPr>
        <p:txBody>
          <a:bodyPr/>
          <a:lstStyle/>
          <a:p>
            <a:pPr marR="0">
              <a:lnSpc>
                <a:spcPct val="100000"/>
              </a:lnSpc>
              <a:spcBef>
                <a:spcPts val="0"/>
              </a:spcBef>
              <a:spcAft>
                <a:spcPts val="0"/>
              </a:spcAft>
            </a:pPr>
            <a:r>
              <a:rPr lang="en-US" sz="4300" dirty="0"/>
              <a:t>they will not be found there. </a:t>
            </a:r>
          </a:p>
          <a:p>
            <a:pPr marR="0">
              <a:lnSpc>
                <a:spcPct val="100000"/>
              </a:lnSpc>
              <a:spcBef>
                <a:spcPts val="0"/>
              </a:spcBef>
              <a:spcAft>
                <a:spcPts val="0"/>
              </a:spcAft>
            </a:pPr>
            <a:r>
              <a:rPr lang="en-US" sz="4300" dirty="0"/>
              <a:t>But the redeemed will walk on it, and the ransomed of the Lord will return and come to Zion with singing, crowned with unending joy. Joy and gladness will overtake them, and sorrow and </a:t>
            </a:r>
          </a:p>
          <a:p>
            <a:pPr marR="0">
              <a:lnSpc>
                <a:spcPct val="100000"/>
              </a:lnSpc>
              <a:spcBef>
                <a:spcPts val="0"/>
              </a:spcBef>
              <a:spcAft>
                <a:spcPts val="0"/>
              </a:spcAft>
            </a:pPr>
            <a:r>
              <a:rPr lang="en-US" sz="4300" dirty="0"/>
              <a:t>sighing will flee.</a:t>
            </a:r>
          </a:p>
        </p:txBody>
      </p:sp>
      <p:sp>
        <p:nvSpPr>
          <p:cNvPr id="2" name="Text Placeholder 2">
            <a:extLst>
              <a:ext uri="{FF2B5EF4-FFF2-40B4-BE49-F238E27FC236}">
                <a16:creationId xmlns:a16="http://schemas.microsoft.com/office/drawing/2014/main" id="{8A938CD6-A170-07D4-8D64-BCA6E2B382D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40207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Have you ever had </a:t>
            </a:r>
          </a:p>
          <a:p>
            <a:r>
              <a:rPr lang="en-US" sz="4000" b="1" dirty="0"/>
              <a:t>trouble traveling that made you wonder if the destination was worth the journey?</a:t>
            </a:r>
          </a:p>
        </p:txBody>
      </p:sp>
    </p:spTree>
    <p:extLst>
      <p:ext uri="{BB962C8B-B14F-4D97-AF65-F5344CB8AC3E}">
        <p14:creationId xmlns:p14="http://schemas.microsoft.com/office/powerpoint/2010/main" val="200887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might the Israelites’ journey back to Judah have felt like a celebration? What perspective would they need to stay motivated for the </a:t>
            </a:r>
          </a:p>
          <a:p>
            <a:r>
              <a:rPr lang="en-US" sz="4000" b="1" dirty="0"/>
              <a:t>long journey?</a:t>
            </a:r>
          </a:p>
        </p:txBody>
      </p:sp>
    </p:spTree>
    <p:extLst>
      <p:ext uri="{BB962C8B-B14F-4D97-AF65-F5344CB8AC3E}">
        <p14:creationId xmlns:p14="http://schemas.microsoft.com/office/powerpoint/2010/main" val="214345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does our final destination of being with Christ make this world’s pain and difficulty bearable? How can we have joy in the journey?</a:t>
            </a:r>
          </a:p>
        </p:txBody>
      </p:sp>
    </p:spTree>
    <p:extLst>
      <p:ext uri="{BB962C8B-B14F-4D97-AF65-F5344CB8AC3E}">
        <p14:creationId xmlns:p14="http://schemas.microsoft.com/office/powerpoint/2010/main" val="420198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Joy often arrives </a:t>
            </a:r>
            <a:r>
              <a:rPr lang="en-US" sz="5500" u="sng" dirty="0"/>
              <a:t>unexpectedly</a:t>
            </a:r>
            <a:r>
              <a:rPr lang="en-US" sz="5500" dirty="0"/>
              <a:t> and </a:t>
            </a:r>
            <a:r>
              <a:rPr lang="en-US" sz="5500" u="sng" dirty="0"/>
              <a:t>humbly</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00200"/>
            <a:ext cx="10833988" cy="4724400"/>
          </a:xfrm>
        </p:spPr>
        <p:txBody>
          <a:bodyPr/>
          <a:lstStyle/>
          <a:p>
            <a:pPr marR="0">
              <a:lnSpc>
                <a:spcPct val="112000"/>
              </a:lnSpc>
              <a:spcBef>
                <a:spcPts val="0"/>
              </a:spcBef>
              <a:spcAft>
                <a:spcPts val="0"/>
              </a:spcAft>
            </a:pPr>
            <a:r>
              <a:rPr lang="en-US" sz="4300" dirty="0"/>
              <a:t>In the same region, shepherds were </a:t>
            </a:r>
          </a:p>
          <a:p>
            <a:pPr marR="0">
              <a:lnSpc>
                <a:spcPct val="112000"/>
              </a:lnSpc>
              <a:spcBef>
                <a:spcPts val="0"/>
              </a:spcBef>
              <a:spcAft>
                <a:spcPts val="0"/>
              </a:spcAft>
            </a:pPr>
            <a:r>
              <a:rPr lang="en-US" sz="4300" dirty="0"/>
              <a:t>staying out in the fields and keeping </a:t>
            </a:r>
          </a:p>
          <a:p>
            <a:pPr marR="0">
              <a:lnSpc>
                <a:spcPct val="112000"/>
              </a:lnSpc>
              <a:spcBef>
                <a:spcPts val="0"/>
              </a:spcBef>
              <a:spcAft>
                <a:spcPts val="0"/>
              </a:spcAft>
            </a:pPr>
            <a:r>
              <a:rPr lang="en-US" sz="4300" dirty="0"/>
              <a:t>watch at night over their flock. Then an angel of the Lord stood before them, and the glory of the Lord shone around </a:t>
            </a:r>
          </a:p>
          <a:p>
            <a:pPr marR="0">
              <a:lnSpc>
                <a:spcPct val="112000"/>
              </a:lnSpc>
              <a:spcBef>
                <a:spcPts val="0"/>
              </a:spcBef>
              <a:spcAft>
                <a:spcPts val="0"/>
              </a:spcAft>
            </a:pPr>
            <a:r>
              <a:rPr lang="en-US" sz="4300" dirty="0"/>
              <a:t>them, and they were terrified.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2:8-20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0924-6402-BEC8-07B3-2A109E762D6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D61D0F9-8A3D-49A6-FE65-B603DEAB5FEB}"/>
              </a:ext>
            </a:extLst>
          </p:cNvPr>
          <p:cNvSpPr>
            <a:spLocks noGrp="1"/>
          </p:cNvSpPr>
          <p:nvPr>
            <p:ph type="body" sz="quarter" idx="23"/>
          </p:nvPr>
        </p:nvSpPr>
        <p:spPr>
          <a:xfrm>
            <a:off x="677418" y="1676400"/>
            <a:ext cx="10833988" cy="4724400"/>
          </a:xfrm>
        </p:spPr>
        <p:txBody>
          <a:bodyPr/>
          <a:lstStyle/>
          <a:p>
            <a:pPr marR="0">
              <a:lnSpc>
                <a:spcPct val="112000"/>
              </a:lnSpc>
              <a:spcBef>
                <a:spcPts val="0"/>
              </a:spcBef>
              <a:spcAft>
                <a:spcPts val="0"/>
              </a:spcAft>
            </a:pPr>
            <a:r>
              <a:rPr lang="en-US" sz="4300" dirty="0"/>
              <a:t>. But the angel said to them, “Don’t be afraid, for look, I proclaim to you good news of great joy that will be for all the people: Today in the city of David a Savior was born for you, who is the Messiah, the Lord. </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E504C875-E174-CB0F-F4D4-8EEBE2DDA09C}"/>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2:8-20</a:t>
            </a:r>
            <a:endParaRPr lang="en-US" dirty="0"/>
          </a:p>
        </p:txBody>
      </p:sp>
    </p:spTree>
    <p:extLst>
      <p:ext uri="{BB962C8B-B14F-4D97-AF65-F5344CB8AC3E}">
        <p14:creationId xmlns:p14="http://schemas.microsoft.com/office/powerpoint/2010/main" val="364704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96737-3210-2EAD-9F50-B687A3C4E28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9E3511-C235-76A9-0D64-50DCEDBFA520}"/>
              </a:ext>
            </a:extLst>
          </p:cNvPr>
          <p:cNvSpPr>
            <a:spLocks noGrp="1"/>
          </p:cNvSpPr>
          <p:nvPr>
            <p:ph type="body" sz="quarter" idx="23"/>
          </p:nvPr>
        </p:nvSpPr>
        <p:spPr>
          <a:xfrm>
            <a:off x="677418" y="1752600"/>
            <a:ext cx="10833988" cy="4724400"/>
          </a:xfrm>
        </p:spPr>
        <p:txBody>
          <a:bodyPr/>
          <a:lstStyle/>
          <a:p>
            <a:pPr marR="0">
              <a:lnSpc>
                <a:spcPct val="112000"/>
              </a:lnSpc>
              <a:spcBef>
                <a:spcPts val="0"/>
              </a:spcBef>
              <a:spcAft>
                <a:spcPts val="0"/>
              </a:spcAft>
            </a:pPr>
            <a:r>
              <a:rPr lang="en-US" sz="4300" dirty="0"/>
              <a:t>This will be the sign for you: You will </a:t>
            </a:r>
          </a:p>
          <a:p>
            <a:pPr marR="0">
              <a:lnSpc>
                <a:spcPct val="112000"/>
              </a:lnSpc>
              <a:spcBef>
                <a:spcPts val="0"/>
              </a:spcBef>
              <a:spcAft>
                <a:spcPts val="0"/>
              </a:spcAft>
            </a:pPr>
            <a:r>
              <a:rPr lang="en-US" sz="4300" dirty="0"/>
              <a:t>find a baby wrapped tightly in cloth and lying in a manger.” Suddenly there was a multitude of the heavenly host with the angel, praising God and saying: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0514D190-21EE-CB82-5FE9-CE46D29E3281}"/>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2:8-20</a:t>
            </a:r>
            <a:endParaRPr lang="en-US" dirty="0"/>
          </a:p>
        </p:txBody>
      </p:sp>
    </p:spTree>
    <p:extLst>
      <p:ext uri="{BB962C8B-B14F-4D97-AF65-F5344CB8AC3E}">
        <p14:creationId xmlns:p14="http://schemas.microsoft.com/office/powerpoint/2010/main" val="397819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371600"/>
            <a:ext cx="10940118" cy="4267200"/>
          </a:xfrm>
        </p:spPr>
        <p:txBody>
          <a:bodyPr/>
          <a:lstStyle/>
          <a:p>
            <a:pPr>
              <a:lnSpc>
                <a:spcPct val="100000"/>
              </a:lnSpc>
            </a:pPr>
            <a:r>
              <a:rPr lang="en-US" sz="8000" dirty="0">
                <a:solidFill>
                  <a:srgbClr val="867A72"/>
                </a:solidFill>
              </a:rPr>
              <a:t>Advent</a:t>
            </a:r>
          </a:p>
          <a:p>
            <a:pPr>
              <a:lnSpc>
                <a:spcPct val="100000"/>
              </a:lnSpc>
            </a:pPr>
            <a:r>
              <a:rPr lang="en-US" sz="4000" b="0" dirty="0">
                <a:solidFill>
                  <a:srgbClr val="867A72"/>
                </a:solidFill>
                <a:latin typeface="Montserrat Light" pitchFamily="2" charset="77"/>
              </a:rPr>
              <a:t>Season 2025</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one: </a:t>
            </a:r>
            <a:r>
              <a:rPr lang="en-US" sz="2800" b="0" dirty="0">
                <a:solidFill>
                  <a:schemeClr val="accent3"/>
                </a:solidFill>
                <a:latin typeface="Montserrat ExtraBold" pitchFamily="2" charset="77"/>
              </a:rPr>
              <a:t>Joy</a:t>
            </a:r>
            <a:endParaRPr lang="en-US" sz="4000" b="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3236912" y="3886200"/>
            <a:ext cx="5715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5ED27-1B0F-22FC-AD23-84EB2027EF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1384DE6-8C93-3461-ECBB-32321C6D864B}"/>
              </a:ext>
            </a:extLst>
          </p:cNvPr>
          <p:cNvSpPr>
            <a:spLocks noGrp="1"/>
          </p:cNvSpPr>
          <p:nvPr>
            <p:ph type="body" sz="quarter" idx="23"/>
          </p:nvPr>
        </p:nvSpPr>
        <p:spPr>
          <a:xfrm>
            <a:off x="693761" y="1981200"/>
            <a:ext cx="10833988" cy="4724400"/>
          </a:xfrm>
        </p:spPr>
        <p:txBody>
          <a:bodyPr/>
          <a:lstStyle/>
          <a:p>
            <a:pPr marR="0">
              <a:lnSpc>
                <a:spcPct val="112000"/>
              </a:lnSpc>
              <a:spcBef>
                <a:spcPts val="0"/>
              </a:spcBef>
              <a:spcAft>
                <a:spcPts val="0"/>
              </a:spcAft>
            </a:pPr>
            <a:r>
              <a:rPr lang="en-US" sz="4200" dirty="0"/>
              <a:t>“Glory to God in the highest heaven, and </a:t>
            </a:r>
          </a:p>
          <a:p>
            <a:pPr marR="0">
              <a:lnSpc>
                <a:spcPct val="112000"/>
              </a:lnSpc>
              <a:spcBef>
                <a:spcPts val="0"/>
              </a:spcBef>
              <a:spcAft>
                <a:spcPts val="0"/>
              </a:spcAft>
            </a:pPr>
            <a:endParaRPr lang="en-US" sz="4200" dirty="0"/>
          </a:p>
          <a:p>
            <a:pPr marR="0">
              <a:lnSpc>
                <a:spcPct val="112000"/>
              </a:lnSpc>
              <a:spcBef>
                <a:spcPts val="0"/>
              </a:spcBef>
              <a:spcAft>
                <a:spcPts val="0"/>
              </a:spcAft>
            </a:pPr>
            <a:r>
              <a:rPr lang="en-US" sz="4200" dirty="0"/>
              <a:t>peace on earth to people he favors!”</a:t>
            </a:r>
          </a:p>
          <a:p>
            <a:pPr marR="0">
              <a:lnSpc>
                <a:spcPct val="112000"/>
              </a:lnSpc>
              <a:spcBef>
                <a:spcPts val="0"/>
              </a:spcBef>
              <a:spcAft>
                <a:spcPts val="0"/>
              </a:spcAft>
            </a:pPr>
            <a:endParaRPr lang="en-US" sz="4200" dirty="0"/>
          </a:p>
          <a:p>
            <a:pPr marR="0">
              <a:lnSpc>
                <a:spcPct val="112000"/>
              </a:lnSpc>
              <a:spcBef>
                <a:spcPts val="0"/>
              </a:spcBef>
              <a:spcAft>
                <a:spcPts val="0"/>
              </a:spcAft>
            </a:pPr>
            <a:r>
              <a:rPr lang="en-US" sz="4200" dirty="0">
                <a:solidFill>
                  <a:srgbClr val="CFBEB2"/>
                </a:solidFill>
              </a:rPr>
              <a:t>→</a:t>
            </a:r>
            <a:endParaRPr lang="en-US" sz="4200" dirty="0"/>
          </a:p>
        </p:txBody>
      </p:sp>
      <p:sp>
        <p:nvSpPr>
          <p:cNvPr id="2" name="Text Placeholder 2">
            <a:extLst>
              <a:ext uri="{FF2B5EF4-FFF2-40B4-BE49-F238E27FC236}">
                <a16:creationId xmlns:a16="http://schemas.microsoft.com/office/drawing/2014/main" id="{3B230D1B-3CF0-3F41-1E5D-CB1F43C9F541}"/>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2:8-20</a:t>
            </a:r>
            <a:endParaRPr lang="en-US" dirty="0"/>
          </a:p>
        </p:txBody>
      </p:sp>
    </p:spTree>
    <p:extLst>
      <p:ext uri="{BB962C8B-B14F-4D97-AF65-F5344CB8AC3E}">
        <p14:creationId xmlns:p14="http://schemas.microsoft.com/office/powerpoint/2010/main" val="105120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0161-1B21-2B55-3FB7-D547B6BAA7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2F70E0-6DD4-8A6D-9F8F-12F1C2DC266A}"/>
              </a:ext>
            </a:extLst>
          </p:cNvPr>
          <p:cNvSpPr>
            <a:spLocks noGrp="1"/>
          </p:cNvSpPr>
          <p:nvPr>
            <p:ph type="body" sz="quarter" idx="23"/>
          </p:nvPr>
        </p:nvSpPr>
        <p:spPr>
          <a:xfrm>
            <a:off x="677418" y="1905000"/>
            <a:ext cx="10833988" cy="4724400"/>
          </a:xfrm>
        </p:spPr>
        <p:txBody>
          <a:bodyPr/>
          <a:lstStyle/>
          <a:p>
            <a:pPr marR="0">
              <a:lnSpc>
                <a:spcPct val="112000"/>
              </a:lnSpc>
              <a:spcBef>
                <a:spcPts val="0"/>
              </a:spcBef>
              <a:spcAft>
                <a:spcPts val="0"/>
              </a:spcAft>
            </a:pPr>
            <a:r>
              <a:rPr lang="en-US" sz="4400" dirty="0"/>
              <a:t>When the angels had left them and returned to heaven, the shepherds said to one another, “Let’s go straight to Bethlehem and see what has happened, which the Lord has made known to us.” </a:t>
            </a:r>
            <a:endParaRPr lang="en-US" sz="4300" dirty="0"/>
          </a:p>
        </p:txBody>
      </p:sp>
      <p:sp>
        <p:nvSpPr>
          <p:cNvPr id="2" name="Text Placeholder 2">
            <a:extLst>
              <a:ext uri="{FF2B5EF4-FFF2-40B4-BE49-F238E27FC236}">
                <a16:creationId xmlns:a16="http://schemas.microsoft.com/office/drawing/2014/main" id="{9D96C79E-0BF8-CD66-47D6-10CDE546E097}"/>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2:8-20</a:t>
            </a:r>
            <a:endParaRPr lang="en-US" dirty="0"/>
          </a:p>
        </p:txBody>
      </p:sp>
    </p:spTree>
    <p:extLst>
      <p:ext uri="{BB962C8B-B14F-4D97-AF65-F5344CB8AC3E}">
        <p14:creationId xmlns:p14="http://schemas.microsoft.com/office/powerpoint/2010/main" val="297156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What surprises you </a:t>
            </a:r>
          </a:p>
          <a:p>
            <a:r>
              <a:rPr lang="en-US" sz="4200" b="1" dirty="0"/>
              <a:t>more about the Christmas story—the humble place of Christ’s birth, or the humble nature of those who first received the good news?</a:t>
            </a:r>
          </a:p>
        </p:txBody>
      </p:sp>
    </p:spTree>
    <p:extLst>
      <p:ext uri="{BB962C8B-B14F-4D97-AF65-F5344CB8AC3E}">
        <p14:creationId xmlns:p14="http://schemas.microsoft.com/office/powerpoint/2010/main" val="146474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can joy be </a:t>
            </a:r>
          </a:p>
          <a:p>
            <a:r>
              <a:rPr lang="en-US" sz="4200" b="1" dirty="0"/>
              <a:t>something we chase </a:t>
            </a:r>
          </a:p>
          <a:p>
            <a:r>
              <a:rPr lang="en-US" sz="4200" b="1" dirty="0"/>
              <a:t>at Christmas but </a:t>
            </a:r>
          </a:p>
          <a:p>
            <a:r>
              <a:rPr lang="en-US" sz="4200" b="1" dirty="0"/>
              <a:t>never find?</a:t>
            </a:r>
          </a:p>
        </p:txBody>
      </p:sp>
    </p:spTree>
    <p:extLst>
      <p:ext uri="{BB962C8B-B14F-4D97-AF65-F5344CB8AC3E}">
        <p14:creationId xmlns:p14="http://schemas.microsoft.com/office/powerpoint/2010/main" val="359010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200" b="1" dirty="0"/>
              <a:t>What does it look like </a:t>
            </a:r>
          </a:p>
          <a:p>
            <a:r>
              <a:rPr lang="en-US" sz="4200" b="1" dirty="0"/>
              <a:t>to make haste to the manger? How can other things get in the way?</a:t>
            </a:r>
          </a:p>
        </p:txBody>
      </p:sp>
    </p:spTree>
    <p:extLst>
      <p:ext uri="{BB962C8B-B14F-4D97-AF65-F5344CB8AC3E}">
        <p14:creationId xmlns:p14="http://schemas.microsoft.com/office/powerpoint/2010/main" val="10365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Joy is the natural </a:t>
            </a:r>
            <a:r>
              <a:rPr lang="en-US" sz="5500" u="sng" dirty="0"/>
              <a:t>response</a:t>
            </a:r>
            <a:r>
              <a:rPr lang="en-US" sz="5500" dirty="0"/>
              <a:t> </a:t>
            </a:r>
            <a:br>
              <a:rPr lang="en-US" sz="5500" dirty="0"/>
            </a:br>
            <a:r>
              <a:rPr lang="en-US" sz="5500" dirty="0"/>
              <a:t>of </a:t>
            </a:r>
            <a:r>
              <a:rPr lang="en-US" sz="5500" u="sng" dirty="0"/>
              <a:t>encountering</a:t>
            </a:r>
            <a:r>
              <a:rPr lang="en-US" sz="5500" dirty="0"/>
              <a:t> Jesus.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“How, then, can they call on him </a:t>
            </a:r>
          </a:p>
          <a:p>
            <a:pPr marR="0">
              <a:lnSpc>
                <a:spcPct val="112000"/>
              </a:lnSpc>
              <a:spcBef>
                <a:spcPts val="0"/>
              </a:spcBef>
              <a:spcAft>
                <a:spcPts val="0"/>
              </a:spcAft>
            </a:pPr>
            <a:r>
              <a:rPr lang="en-US" sz="4300" dirty="0"/>
              <a:t>they have not believed in? And how can they believe without hearing about him? And how can they hear without a preacher? And how can they preach unless they are sent?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10:14-15</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5AFF-CBBF-9C5F-C614-1416EDE93DA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BD1BDE7-935E-F6BE-4745-AFC231B6D494}"/>
              </a:ext>
            </a:extLst>
          </p:cNvPr>
          <p:cNvSpPr>
            <a:spLocks noGrp="1"/>
          </p:cNvSpPr>
          <p:nvPr>
            <p:ph type="body" sz="quarter" idx="23"/>
          </p:nvPr>
        </p:nvSpPr>
        <p:spPr>
          <a:xfrm>
            <a:off x="942741" y="1869278"/>
            <a:ext cx="10270659" cy="4150522"/>
          </a:xfrm>
        </p:spPr>
        <p:txBody>
          <a:bodyPr/>
          <a:lstStyle/>
          <a:p>
            <a:pPr marR="0">
              <a:lnSpc>
                <a:spcPct val="112000"/>
              </a:lnSpc>
              <a:spcBef>
                <a:spcPts val="0"/>
              </a:spcBef>
              <a:spcAft>
                <a:spcPts val="0"/>
              </a:spcAft>
            </a:pPr>
            <a:r>
              <a:rPr lang="en-US" sz="4300" dirty="0"/>
              <a:t>As it is written: How beautiful are the feet of those who bring good news.”</a:t>
            </a:r>
          </a:p>
        </p:txBody>
      </p:sp>
      <p:sp>
        <p:nvSpPr>
          <p:cNvPr id="2" name="Text Placeholder 2">
            <a:extLst>
              <a:ext uri="{FF2B5EF4-FFF2-40B4-BE49-F238E27FC236}">
                <a16:creationId xmlns:a16="http://schemas.microsoft.com/office/drawing/2014/main" id="{86588231-6435-63CE-1F08-E9FF064472E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Romans 10:14-15</a:t>
            </a:r>
            <a:endParaRPr lang="en-US" dirty="0"/>
          </a:p>
        </p:txBody>
      </p:sp>
    </p:spTree>
    <p:extLst>
      <p:ext uri="{BB962C8B-B14F-4D97-AF65-F5344CB8AC3E}">
        <p14:creationId xmlns:p14="http://schemas.microsoft.com/office/powerpoint/2010/main" val="292016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Why is the </a:t>
            </a:r>
          </a:p>
          <a:p>
            <a:r>
              <a:rPr lang="en-US" sz="4400" b="1" dirty="0"/>
              <a:t>Christmas message necessarily tied to the Great Commission?</a:t>
            </a:r>
          </a:p>
        </p:txBody>
      </p:sp>
    </p:spTree>
    <p:extLst>
      <p:ext uri="{BB962C8B-B14F-4D97-AF65-F5344CB8AC3E}">
        <p14:creationId xmlns:p14="http://schemas.microsoft.com/office/powerpoint/2010/main" val="2555783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3900" b="1" dirty="0"/>
              <a:t>How is sharing Jesus </a:t>
            </a:r>
          </a:p>
          <a:p>
            <a:r>
              <a:rPr lang="en-US" sz="3900" b="1" dirty="0"/>
              <a:t>tied to joy in Him? </a:t>
            </a:r>
          </a:p>
        </p:txBody>
      </p:sp>
    </p:spTree>
    <p:extLst>
      <p:ext uri="{BB962C8B-B14F-4D97-AF65-F5344CB8AC3E}">
        <p14:creationId xmlns:p14="http://schemas.microsoft.com/office/powerpoint/2010/main" val="184024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217612" y="2895600"/>
            <a:ext cx="10058402" cy="3200400"/>
          </a:xfrm>
        </p:spPr>
        <p:txBody>
          <a:bodyPr/>
          <a:lstStyle/>
          <a:p>
            <a:r>
              <a:rPr lang="en-US" sz="4400" dirty="0"/>
              <a:t>Joy is abundant gladness rooted in the good news of Jesus’s coming.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6600" dirty="0">
                <a:solidFill>
                  <a:schemeClr val="accent3"/>
                </a:solidFill>
              </a:rPr>
              <a:t>JOY</a:t>
            </a:r>
          </a:p>
          <a:p>
            <a:endParaRPr lang="en-US" dirty="0"/>
          </a:p>
        </p:txBody>
      </p:sp>
    </p:spTree>
    <p:extLst>
      <p:ext uri="{BB962C8B-B14F-4D97-AF65-F5344CB8AC3E}">
        <p14:creationId xmlns:p14="http://schemas.microsoft.com/office/powerpoint/2010/main" val="1631949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is one way you </a:t>
            </a:r>
          </a:p>
          <a:p>
            <a:r>
              <a:rPr lang="en-US" sz="4400" b="1" dirty="0"/>
              <a:t>could be more intentional this Christmas about sharing the joy of Jesus with others?</a:t>
            </a:r>
          </a:p>
        </p:txBody>
      </p:sp>
    </p:spTree>
    <p:extLst>
      <p:ext uri="{BB962C8B-B14F-4D97-AF65-F5344CB8AC3E}">
        <p14:creationId xmlns:p14="http://schemas.microsoft.com/office/powerpoint/2010/main" val="249677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birth brings joy &amp; salvation</a:t>
            </a:r>
            <a:endParaRPr lang="en-US" sz="3900" dirty="0"/>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93122"/>
            <a:ext cx="10940117" cy="3926678"/>
          </a:xfrm>
        </p:spPr>
        <p:txBody>
          <a:bodyPr/>
          <a:lstStyle/>
          <a:p>
            <a:pPr marR="0">
              <a:lnSpc>
                <a:spcPct val="112000"/>
              </a:lnSpc>
              <a:spcBef>
                <a:spcPts val="0"/>
              </a:spcBef>
              <a:spcAft>
                <a:spcPts val="0"/>
              </a:spcAft>
            </a:pPr>
            <a:r>
              <a:rPr lang="en-US" sz="4000" dirty="0"/>
              <a:t>As the angels declared, Jesus’s birth is “good news, of great joy, for all the people.” That includes you. When we place our faith in Christ, we accept not only His birth, but His death and resurrection, paying for our sins and making a way for us to be reconciled to God.</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89EC-BCA3-7BF0-6F7C-DCA9ECD04A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38A1DE1-72CA-E3F6-2BDA-C20BD307AAD2}"/>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birth brings joy &amp; salvation</a:t>
            </a:r>
            <a:endParaRPr lang="en-US" sz="3900" dirty="0"/>
          </a:p>
        </p:txBody>
      </p:sp>
      <p:sp>
        <p:nvSpPr>
          <p:cNvPr id="2" name="Text Placeholder 3">
            <a:extLst>
              <a:ext uri="{FF2B5EF4-FFF2-40B4-BE49-F238E27FC236}">
                <a16:creationId xmlns:a16="http://schemas.microsoft.com/office/drawing/2014/main" id="{77CCB34D-8871-400C-EDAC-B0650A653264}"/>
              </a:ext>
            </a:extLst>
          </p:cNvPr>
          <p:cNvSpPr>
            <a:spLocks noGrp="1"/>
          </p:cNvSpPr>
          <p:nvPr>
            <p:ph type="body" sz="quarter" idx="23"/>
          </p:nvPr>
        </p:nvSpPr>
        <p:spPr>
          <a:xfrm>
            <a:off x="624353" y="2133600"/>
            <a:ext cx="10940117" cy="3926678"/>
          </a:xfrm>
        </p:spPr>
        <p:txBody>
          <a:bodyPr/>
          <a:lstStyle/>
          <a:p>
            <a:pPr marR="0">
              <a:lnSpc>
                <a:spcPct val="112000"/>
              </a:lnSpc>
              <a:spcBef>
                <a:spcPts val="0"/>
              </a:spcBef>
              <a:spcAft>
                <a:spcPts val="0"/>
              </a:spcAft>
            </a:pPr>
            <a:r>
              <a:rPr lang="en-US" sz="4000" dirty="0"/>
              <a:t>If you have never made a decision to follow Jesus, talk to someone about where to begin</a:t>
            </a:r>
          </a:p>
          <a:p>
            <a:pPr marR="0">
              <a:lnSpc>
                <a:spcPct val="112000"/>
              </a:lnSpc>
              <a:spcBef>
                <a:spcPts val="0"/>
              </a:spcBef>
              <a:spcAft>
                <a:spcPts val="0"/>
              </a:spcAft>
            </a:pPr>
            <a:r>
              <a:rPr lang="en-US" sz="4000" dirty="0"/>
              <a:t> in this journey. </a:t>
            </a:r>
          </a:p>
        </p:txBody>
      </p:sp>
    </p:spTree>
    <p:extLst>
      <p:ext uri="{BB962C8B-B14F-4D97-AF65-F5344CB8AC3E}">
        <p14:creationId xmlns:p14="http://schemas.microsoft.com/office/powerpoint/2010/main" val="27853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150" b="1" dirty="0"/>
              <a:t>How do you think Isaiah’s words encouraged the people even though most of them wouldn’t live long enough to see their return from captivity in Babylon? How can we maintain joy in long seasons of waiting?</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295400"/>
            <a:ext cx="7086600" cy="4267200"/>
          </a:xfrm>
        </p:spPr>
        <p:txBody>
          <a:bodyPr anchor="ctr"/>
          <a:lstStyle/>
          <a:p>
            <a:pPr>
              <a:lnSpc>
                <a:spcPct val="100000"/>
              </a:lnSpc>
            </a:pPr>
            <a:r>
              <a:rPr lang="en-US" sz="4200" b="1" dirty="0"/>
              <a:t>Why were the </a:t>
            </a:r>
          </a:p>
          <a:p>
            <a:pPr>
              <a:lnSpc>
                <a:spcPct val="100000"/>
              </a:lnSpc>
            </a:pPr>
            <a:r>
              <a:rPr lang="en-US" sz="4200" b="1" dirty="0"/>
              <a:t>shepherds, though unlikely, but perfect </a:t>
            </a:r>
          </a:p>
          <a:p>
            <a:pPr>
              <a:lnSpc>
                <a:spcPct val="100000"/>
              </a:lnSpc>
            </a:pPr>
            <a:r>
              <a:rPr lang="en-US" sz="4200" b="1" dirty="0"/>
              <a:t>people to first hear </a:t>
            </a:r>
          </a:p>
          <a:p>
            <a:pPr>
              <a:lnSpc>
                <a:spcPct val="100000"/>
              </a:lnSpc>
            </a:pPr>
            <a:r>
              <a:rPr lang="en-US" sz="4200" b="1" dirty="0"/>
              <a:t>about the birth </a:t>
            </a:r>
          </a:p>
          <a:p>
            <a:pPr>
              <a:lnSpc>
                <a:spcPct val="100000"/>
              </a:lnSpc>
            </a:pPr>
            <a:r>
              <a:rPr lang="en-US" sz="4200" b="1" dirty="0"/>
              <a:t>of Jesus?</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Why can we not </a:t>
            </a:r>
          </a:p>
          <a:p>
            <a:pPr>
              <a:lnSpc>
                <a:spcPct val="100000"/>
              </a:lnSpc>
            </a:pPr>
            <a:r>
              <a:rPr lang="en-US" sz="4200" b="1" dirty="0"/>
              <a:t>separate the Christmas </a:t>
            </a:r>
          </a:p>
          <a:p>
            <a:pPr>
              <a:lnSpc>
                <a:spcPct val="100000"/>
              </a:lnSpc>
            </a:pPr>
            <a:r>
              <a:rPr lang="en-US" sz="4200" b="1" dirty="0"/>
              <a:t>story from the Great Commission? How will our celebration fall short </a:t>
            </a:r>
          </a:p>
          <a:p>
            <a:pPr>
              <a:lnSpc>
                <a:spcPct val="100000"/>
              </a:lnSpc>
            </a:pPr>
            <a:r>
              <a:rPr lang="en-US" sz="4200" b="1" dirty="0"/>
              <a:t>if we do?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What needs to change </a:t>
            </a:r>
          </a:p>
          <a:p>
            <a:r>
              <a:rPr lang="en-US" sz="4000" b="1" dirty="0"/>
              <a:t>in your celebration of Christmas to seek joy </a:t>
            </a:r>
          </a:p>
          <a:p>
            <a:r>
              <a:rPr lang="en-US" sz="4000" b="1" dirty="0"/>
              <a:t>in Christ alone? </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514600"/>
            <a:ext cx="9982200" cy="3810000"/>
          </a:xfrm>
        </p:spPr>
        <p:txBody>
          <a:bodyPr/>
          <a:lstStyle/>
          <a:p>
            <a:r>
              <a:rPr lang="en-US" sz="4000" dirty="0"/>
              <a:t>Consider your experience of joy. What specific promises of God provide joy to those who are in Christ?</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What threatens to steal your joy this Christmas? What helps joy in Christ to grow?</a:t>
            </a:r>
          </a:p>
        </p:txBody>
      </p:sp>
    </p:spTree>
    <p:extLst>
      <p:ext uri="{BB962C8B-B14F-4D97-AF65-F5344CB8AC3E}">
        <p14:creationId xmlns:p14="http://schemas.microsoft.com/office/powerpoint/2010/main" val="26770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Joy comes because </a:t>
            </a:r>
            <a:br>
              <a:rPr lang="en-US" sz="5500" dirty="0"/>
            </a:br>
            <a:r>
              <a:rPr lang="en-US" sz="5500" dirty="0"/>
              <a:t>of </a:t>
            </a:r>
            <a:r>
              <a:rPr lang="en-US" sz="5500" u="sng" dirty="0"/>
              <a:t>Jesus’s</a:t>
            </a:r>
            <a:r>
              <a:rPr lang="en-US" sz="5500" dirty="0"/>
              <a:t> </a:t>
            </a:r>
            <a:r>
              <a:rPr lang="en-US" sz="5500" u="sng" dirty="0"/>
              <a:t>arrival</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524000"/>
            <a:ext cx="10270659" cy="3773202"/>
          </a:xfrm>
        </p:spPr>
        <p:txBody>
          <a:bodyPr/>
          <a:lstStyle/>
          <a:p>
            <a:pPr marR="0">
              <a:lnSpc>
                <a:spcPct val="100000"/>
              </a:lnSpc>
              <a:spcBef>
                <a:spcPts val="0"/>
              </a:spcBef>
              <a:spcAft>
                <a:spcPts val="0"/>
              </a:spcAft>
            </a:pPr>
            <a:r>
              <a:rPr lang="en-US" sz="4300" dirty="0"/>
              <a:t>The wilderness and the dry land will </a:t>
            </a:r>
          </a:p>
          <a:p>
            <a:pPr marR="0">
              <a:lnSpc>
                <a:spcPct val="100000"/>
              </a:lnSpc>
              <a:spcBef>
                <a:spcPts val="0"/>
              </a:spcBef>
              <a:spcAft>
                <a:spcPts val="0"/>
              </a:spcAft>
            </a:pPr>
            <a:r>
              <a:rPr lang="en-US" sz="4300" dirty="0"/>
              <a:t>be glad; the desert will rejoice and blossom like a wildflower. It will blossom abundantly and will also rejoice with joy and singing. The glory of Lebanon will </a:t>
            </a:r>
          </a:p>
          <a:p>
            <a:pPr marR="0">
              <a:lnSpc>
                <a:spcPct val="100000"/>
              </a:lnSpc>
              <a:spcBef>
                <a:spcPts val="0"/>
              </a:spcBef>
              <a:spcAft>
                <a:spcPts val="0"/>
              </a:spcAft>
            </a:pPr>
            <a:r>
              <a:rPr lang="en-US" sz="4300" dirty="0"/>
              <a:t>be given to it, the splendor of </a:t>
            </a:r>
          </a:p>
          <a:p>
            <a:pPr marR="0">
              <a:lnSpc>
                <a:spcPct val="100000"/>
              </a:lnSpc>
              <a:spcBef>
                <a:spcPts val="0"/>
              </a:spcBef>
              <a:spcAft>
                <a:spcPts val="0"/>
              </a:spcAft>
            </a:pPr>
            <a:r>
              <a:rPr lang="en-US" sz="4300" dirty="0"/>
              <a:t>Carmel and Sharon.</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7038-AE15-372C-6A14-5608DC5530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C8B901-F37B-2973-F0E0-8640B8B5E04A}"/>
              </a:ext>
            </a:extLst>
          </p:cNvPr>
          <p:cNvSpPr>
            <a:spLocks noGrp="1"/>
          </p:cNvSpPr>
          <p:nvPr>
            <p:ph type="body" sz="quarter" idx="23"/>
          </p:nvPr>
        </p:nvSpPr>
        <p:spPr>
          <a:xfrm>
            <a:off x="942741" y="1524000"/>
            <a:ext cx="10270659" cy="5105400"/>
          </a:xfrm>
        </p:spPr>
        <p:txBody>
          <a:bodyPr/>
          <a:lstStyle/>
          <a:p>
            <a:pPr marR="0">
              <a:lnSpc>
                <a:spcPct val="100000"/>
              </a:lnSpc>
              <a:spcBef>
                <a:spcPts val="0"/>
              </a:spcBef>
              <a:spcAft>
                <a:spcPts val="0"/>
              </a:spcAft>
            </a:pPr>
            <a:r>
              <a:rPr lang="en-US" sz="4300" dirty="0"/>
              <a:t>They will see the glory of the Lord, the splendor of our God. Strengthen the weak hands, steady the shaking knees!</a:t>
            </a:r>
          </a:p>
          <a:p>
            <a:pPr marR="0">
              <a:lnSpc>
                <a:spcPct val="100000"/>
              </a:lnSpc>
              <a:spcBef>
                <a:spcPts val="0"/>
              </a:spcBef>
              <a:spcAft>
                <a:spcPts val="0"/>
              </a:spcAft>
            </a:pPr>
            <a:r>
              <a:rPr lang="en-US" sz="4300" dirty="0"/>
              <a:t>Say to the cowardly: “Be strong; do not fear! Here is your God; vengeance is coming. God’s retribution is coming; he will save you.”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D64D7803-15D6-C465-37EA-01442251EC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2785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46384-3C49-9A0B-E2F4-CB367A2F7BB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B56CAA-9CBB-0185-7D34-2F825C2D1E89}"/>
              </a:ext>
            </a:extLst>
          </p:cNvPr>
          <p:cNvSpPr>
            <a:spLocks noGrp="1"/>
          </p:cNvSpPr>
          <p:nvPr>
            <p:ph type="body" sz="quarter" idx="23"/>
          </p:nvPr>
        </p:nvSpPr>
        <p:spPr>
          <a:xfrm>
            <a:off x="942741" y="1752600"/>
            <a:ext cx="10270659" cy="5105400"/>
          </a:xfrm>
        </p:spPr>
        <p:txBody>
          <a:bodyPr/>
          <a:lstStyle/>
          <a:p>
            <a:pPr marR="0">
              <a:lnSpc>
                <a:spcPct val="100000"/>
              </a:lnSpc>
              <a:spcBef>
                <a:spcPts val="0"/>
              </a:spcBef>
              <a:spcAft>
                <a:spcPts val="0"/>
              </a:spcAft>
            </a:pPr>
            <a:r>
              <a:rPr lang="en-US" sz="4300" dirty="0"/>
              <a:t>Then the eyes of the blind will be opened,</a:t>
            </a:r>
          </a:p>
          <a:p>
            <a:pPr marR="0">
              <a:lnSpc>
                <a:spcPct val="100000"/>
              </a:lnSpc>
              <a:spcBef>
                <a:spcPts val="0"/>
              </a:spcBef>
              <a:spcAft>
                <a:spcPts val="0"/>
              </a:spcAft>
            </a:pPr>
            <a:r>
              <a:rPr lang="en-US" sz="4300" dirty="0"/>
              <a:t>and the ears of the deaf unstopped. Then the lame will leap like a deer, and the tongue of the mute will sing for joy,</a:t>
            </a:r>
          </a:p>
          <a:p>
            <a:pPr marR="0">
              <a:lnSpc>
                <a:spcPct val="100000"/>
              </a:lnSpc>
              <a:spcBef>
                <a:spcPts val="0"/>
              </a:spcBef>
              <a:spcAft>
                <a:spcPts val="0"/>
              </a:spcAft>
            </a:pPr>
            <a:r>
              <a:rPr lang="en-US" sz="4300" dirty="0"/>
              <a:t>for water will gush in the wilderness,</a:t>
            </a:r>
          </a:p>
          <a:p>
            <a:pPr marR="0">
              <a:lnSpc>
                <a:spcPct val="100000"/>
              </a:lnSpc>
              <a:spcBef>
                <a:spcPts val="0"/>
              </a:spcBef>
              <a:spcAft>
                <a:spcPts val="0"/>
              </a:spcAft>
            </a:pPr>
            <a:r>
              <a:rPr lang="en-US" sz="4300" dirty="0"/>
              <a:t>and streams in the desert;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5B7E6E5E-03D7-3B0C-69DD-31FD879D32B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35:1-10 </a:t>
            </a:r>
            <a:endParaRPr lang="en-US" dirty="0"/>
          </a:p>
        </p:txBody>
      </p:sp>
    </p:spTree>
    <p:extLst>
      <p:ext uri="{BB962C8B-B14F-4D97-AF65-F5344CB8AC3E}">
        <p14:creationId xmlns:p14="http://schemas.microsoft.com/office/powerpoint/2010/main" val="878645387"/>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21305</TotalTime>
  <Words>1088</Words>
  <Application>Microsoft Macintosh PowerPoint</Application>
  <PresentationFormat>Custom</PresentationFormat>
  <Paragraphs>120</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PowerPoint Presentation</vt:lpstr>
      <vt:lpstr>Discuss</vt:lpstr>
      <vt:lpstr>1. Joy comes because  of Jesus’s arrival.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Joy often arrives unexpectedly and humbly.</vt:lpstr>
      <vt:lpstr>PowerPoint Presentation</vt:lpstr>
      <vt:lpstr>PowerPoint Presentation</vt:lpstr>
      <vt:lpstr>PowerPoint Presentation</vt:lpstr>
      <vt:lpstr>PowerPoint Presentation</vt:lpstr>
      <vt:lpstr>PowerPoint Presentation</vt:lpstr>
      <vt:lpstr>Discuss</vt:lpstr>
      <vt:lpstr>Discuss</vt:lpstr>
      <vt:lpstr>Discuss</vt:lpstr>
      <vt:lpstr>3. Joy is the natural response  of encountering Jesus. </vt:lpstr>
      <vt:lpstr>PowerPoint Presentation</vt:lpstr>
      <vt:lpstr>PowerPoint Presentation</vt:lpstr>
      <vt:lpstr>Discuss</vt:lpstr>
      <vt:lpstr>Discuss</vt:lpstr>
      <vt:lpstr>Discuss</vt:lpstr>
      <vt:lpstr>PowerPoint Presentation</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90</cp:revision>
  <dcterms:created xsi:type="dcterms:W3CDTF">2023-07-06T02:28:58Z</dcterms:created>
  <dcterms:modified xsi:type="dcterms:W3CDTF">2025-10-21T14:21:17Z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