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567" r:id="rId5"/>
    <p:sldId id="833" r:id="rId6"/>
    <p:sldId id="834" r:id="rId7"/>
    <p:sldId id="577" r:id="rId8"/>
    <p:sldId id="579" r:id="rId9"/>
    <p:sldId id="574" r:id="rId10"/>
    <p:sldId id="869" r:id="rId11"/>
    <p:sldId id="632" r:id="rId12"/>
    <p:sldId id="792" r:id="rId13"/>
    <p:sldId id="839" r:id="rId14"/>
    <p:sldId id="793" r:id="rId15"/>
    <p:sldId id="826" r:id="rId16"/>
    <p:sldId id="865" r:id="rId17"/>
    <p:sldId id="796" r:id="rId18"/>
    <p:sldId id="842" r:id="rId19"/>
    <p:sldId id="843" r:id="rId20"/>
    <p:sldId id="797" r:id="rId21"/>
    <p:sldId id="859" r:id="rId22"/>
    <p:sldId id="814" r:id="rId23"/>
    <p:sldId id="847" r:id="rId24"/>
    <p:sldId id="848" r:id="rId25"/>
    <p:sldId id="866" r:id="rId26"/>
    <p:sldId id="771" r:id="rId27"/>
    <p:sldId id="870" r:id="rId28"/>
    <p:sldId id="871" r:id="rId29"/>
    <p:sldId id="872" r:id="rId30"/>
    <p:sldId id="813" r:id="rId31"/>
    <p:sldId id="851" r:id="rId32"/>
    <p:sldId id="852" r:id="rId33"/>
    <p:sldId id="850" r:id="rId34"/>
    <p:sldId id="818" r:id="rId3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40" autoAdjust="0"/>
    <p:restoredTop sz="96036"/>
  </p:normalViewPr>
  <p:slideViewPr>
    <p:cSldViewPr>
      <p:cViewPr varScale="1">
        <p:scale>
          <a:sx n="108" d="100"/>
          <a:sy n="108" d="100"/>
        </p:scale>
        <p:origin x="216" y="448"/>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9/21/25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9/21/25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27</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28</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F028E-E5B3-68E1-AAF1-A736D245E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0680-2A56-CD95-3824-A4C78DE38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C008D-3469-777E-0526-7D299FBD6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48022B-3D86-D856-8E2B-E910A403D416}"/>
              </a:ext>
            </a:extLst>
          </p:cNvPr>
          <p:cNvSpPr>
            <a:spLocks noGrp="1"/>
          </p:cNvSpPr>
          <p:nvPr>
            <p:ph type="sldNum" sz="quarter" idx="5"/>
          </p:nvPr>
        </p:nvSpPr>
        <p:spPr/>
        <p:txBody>
          <a:bodyPr/>
          <a:lstStyle/>
          <a:p>
            <a:fld id="{B0FCC8D5-6D68-A443-97C0-91AE5977134B}" type="slidenum">
              <a:rPr lang="en-US" smtClean="0"/>
              <a:pPr/>
              <a:t>29</a:t>
            </a:fld>
            <a:endParaRPr lang="en-US" dirty="0"/>
          </a:p>
        </p:txBody>
      </p:sp>
    </p:spTree>
    <p:extLst>
      <p:ext uri="{BB962C8B-B14F-4D97-AF65-F5344CB8AC3E}">
        <p14:creationId xmlns:p14="http://schemas.microsoft.com/office/powerpoint/2010/main" val="110129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30</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67848"/>
            <a:ext cx="4343400"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6479"/>
            <a:ext cx="4267201"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5" y="10830"/>
            <a:ext cx="12153493" cy="6836339"/>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665D-ADD0-1B39-750B-55C05916D7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85F5B1-6160-D739-55E3-2CDA038F4C4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7AD33BB3-04D1-5825-4249-D51EE34AEE63}"/>
              </a:ext>
            </a:extLst>
          </p:cNvPr>
          <p:cNvSpPr>
            <a:spLocks noGrp="1"/>
          </p:cNvSpPr>
          <p:nvPr>
            <p:ph type="body" sz="quarter" idx="19"/>
          </p:nvPr>
        </p:nvSpPr>
        <p:spPr>
          <a:xfrm>
            <a:off x="4037013" y="381000"/>
            <a:ext cx="7391399" cy="5943600"/>
          </a:xfrm>
        </p:spPr>
        <p:txBody>
          <a:bodyPr anchor="ctr"/>
          <a:lstStyle/>
          <a:p>
            <a:r>
              <a:rPr lang="en-US" sz="4400" b="1" dirty="0"/>
              <a:t>How do we go about “renewing our minds” so we can discern God’s will? What spiritual practice has helped you in this area?</a:t>
            </a:r>
          </a:p>
        </p:txBody>
      </p:sp>
    </p:spTree>
    <p:extLst>
      <p:ext uri="{BB962C8B-B14F-4D97-AF65-F5344CB8AC3E}">
        <p14:creationId xmlns:p14="http://schemas.microsoft.com/office/powerpoint/2010/main" val="90564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True discipleship </a:t>
            </a:r>
            <a:br>
              <a:rPr lang="en-US" sz="5500" dirty="0"/>
            </a:br>
            <a:r>
              <a:rPr lang="en-US" sz="5500" dirty="0"/>
              <a:t>means </a:t>
            </a:r>
            <a:r>
              <a:rPr lang="en-US" sz="5500" u="sng" dirty="0"/>
              <a:t>walking</a:t>
            </a:r>
            <a:r>
              <a:rPr lang="en-US" sz="5500" dirty="0"/>
              <a:t> </a:t>
            </a:r>
            <a:r>
              <a:rPr lang="en-US" sz="5500" u="sng" dirty="0"/>
              <a:t>with</a:t>
            </a:r>
            <a:r>
              <a:rPr lang="en-US" sz="5500" dirty="0"/>
              <a:t> </a:t>
            </a:r>
            <a:r>
              <a:rPr lang="en-US" sz="5500" u="sng" dirty="0"/>
              <a:t>God</a:t>
            </a:r>
            <a:r>
              <a:rPr lang="en-US" sz="5500" dirty="0"/>
              <a:t> for </a:t>
            </a:r>
            <a:br>
              <a:rPr lang="en-US" sz="5500" dirty="0"/>
            </a:br>
            <a:r>
              <a:rPr lang="en-US" sz="5500" dirty="0"/>
              <a:t>a lifetime.</a:t>
            </a:r>
          </a:p>
        </p:txBody>
      </p:sp>
    </p:spTree>
    <p:extLst>
      <p:ext uri="{BB962C8B-B14F-4D97-AF65-F5344CB8AC3E}">
        <p14:creationId xmlns:p14="http://schemas.microsoft.com/office/powerpoint/2010/main" val="52439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When the Pharisees heard that he had silenced the Sadducees, they came together. And one of them, an expert in the law, asked a question to test him: “Teacher, which command in the </a:t>
            </a:r>
          </a:p>
          <a:p>
            <a:pPr marR="0">
              <a:lnSpc>
                <a:spcPct val="112000"/>
              </a:lnSpc>
              <a:spcBef>
                <a:spcPts val="0"/>
              </a:spcBef>
              <a:spcAft>
                <a:spcPts val="0"/>
              </a:spcAft>
            </a:pPr>
            <a:r>
              <a:rPr lang="en-US" sz="4300" dirty="0"/>
              <a:t>law is the greatest?”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22:34-38</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D4336-0F18-2965-F9D3-76612814A08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3F9DAEE-76C5-6524-4C71-9A8C63755E7B}"/>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He said to him, “</a:t>
            </a:r>
            <a:r>
              <a:rPr lang="en-US" sz="4300" b="1" dirty="0"/>
              <a:t>Love the Lord your God with all your heart, with all your soul, and with all your mind. </a:t>
            </a:r>
            <a:r>
              <a:rPr lang="en-US" sz="4300" dirty="0"/>
              <a:t>This is the greatest and most important command.”</a:t>
            </a:r>
          </a:p>
        </p:txBody>
      </p:sp>
      <p:sp>
        <p:nvSpPr>
          <p:cNvPr id="2" name="Text Placeholder 2">
            <a:extLst>
              <a:ext uri="{FF2B5EF4-FFF2-40B4-BE49-F238E27FC236}">
                <a16:creationId xmlns:a16="http://schemas.microsoft.com/office/drawing/2014/main" id="{0D6A4DA2-B00F-49F9-2D04-661607383828}"/>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22:34-38</a:t>
            </a:r>
            <a:endParaRPr lang="en-US" dirty="0"/>
          </a:p>
        </p:txBody>
      </p:sp>
    </p:spTree>
    <p:extLst>
      <p:ext uri="{BB962C8B-B14F-4D97-AF65-F5344CB8AC3E}">
        <p14:creationId xmlns:p14="http://schemas.microsoft.com/office/powerpoint/2010/main" val="199848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God’s Word is meant </a:t>
            </a:r>
          </a:p>
          <a:p>
            <a:r>
              <a:rPr lang="en-US" sz="4200" b="1" dirty="0"/>
              <a:t>to guide us but is not merely a book of rules. How can thinking of Scripture in terms of “rules” get us </a:t>
            </a:r>
          </a:p>
          <a:p>
            <a:r>
              <a:rPr lang="en-US" sz="4200" b="1" dirty="0"/>
              <a:t>off course?</a:t>
            </a:r>
          </a:p>
        </p:txBody>
      </p:sp>
    </p:spTree>
    <p:extLst>
      <p:ext uri="{BB962C8B-B14F-4D97-AF65-F5344CB8AC3E}">
        <p14:creationId xmlns:p14="http://schemas.microsoft.com/office/powerpoint/2010/main" val="146474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What has changed for </a:t>
            </a:r>
          </a:p>
          <a:p>
            <a:r>
              <a:rPr lang="en-US" sz="4200" b="1" dirty="0"/>
              <a:t>us since Jesus has fulfilled the law on our behalf? Why is it important to recognize this does not mean God calls for lowered obedience from His people? </a:t>
            </a:r>
          </a:p>
        </p:txBody>
      </p:sp>
    </p:spTree>
    <p:extLst>
      <p:ext uri="{BB962C8B-B14F-4D97-AF65-F5344CB8AC3E}">
        <p14:creationId xmlns:p14="http://schemas.microsoft.com/office/powerpoint/2010/main" val="359010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AB15-67B8-1974-92E1-5A1593CE74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EE2DF1-8541-E3A7-3299-7CD77442818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116B516-6EB4-7E16-5D8D-70C6AD97AEA6}"/>
              </a:ext>
            </a:extLst>
          </p:cNvPr>
          <p:cNvSpPr>
            <a:spLocks noGrp="1"/>
          </p:cNvSpPr>
          <p:nvPr>
            <p:ph type="body" sz="quarter" idx="19"/>
          </p:nvPr>
        </p:nvSpPr>
        <p:spPr>
          <a:xfrm>
            <a:off x="4037013" y="381000"/>
            <a:ext cx="7391399" cy="5943600"/>
          </a:xfrm>
        </p:spPr>
        <p:txBody>
          <a:bodyPr anchor="ctr"/>
          <a:lstStyle/>
          <a:p>
            <a:r>
              <a:rPr lang="en-US" sz="4400" b="1" dirty="0"/>
              <a:t>In our relationship with God, why are love and obedience so closely intertwined?</a:t>
            </a:r>
          </a:p>
        </p:txBody>
      </p:sp>
    </p:spTree>
    <p:extLst>
      <p:ext uri="{BB962C8B-B14F-4D97-AF65-F5344CB8AC3E}">
        <p14:creationId xmlns:p14="http://schemas.microsoft.com/office/powerpoint/2010/main" val="103652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838200"/>
            <a:ext cx="12188825" cy="4419600"/>
          </a:xfrm>
        </p:spPr>
        <p:txBody>
          <a:bodyPr anchor="b">
            <a:noAutofit/>
          </a:bodyPr>
          <a:lstStyle/>
          <a:p>
            <a:pPr marR="0">
              <a:lnSpc>
                <a:spcPct val="150000"/>
              </a:lnSpc>
              <a:spcBef>
                <a:spcPts val="0"/>
              </a:spcBef>
              <a:spcAft>
                <a:spcPts val="0"/>
              </a:spcAft>
            </a:pPr>
            <a:r>
              <a:rPr lang="en-US" sz="5500" dirty="0"/>
              <a:t>3. True discipleship means </a:t>
            </a:r>
            <a:r>
              <a:rPr lang="en-US" sz="5500" u="sng" dirty="0"/>
              <a:t>loving</a:t>
            </a:r>
            <a:r>
              <a:rPr lang="en-US" sz="5500" dirty="0"/>
              <a:t> </a:t>
            </a:r>
            <a:r>
              <a:rPr lang="en-US" sz="5500" u="sng" dirty="0"/>
              <a:t>others</a:t>
            </a:r>
            <a:r>
              <a:rPr lang="en-US" sz="5500" dirty="0"/>
              <a:t> for a lifetime.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AB284-EAC0-C7BD-A623-83EF02B0856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5FF0020-1E4F-C5FB-227B-53775DB3AED6}"/>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The second is like it: </a:t>
            </a:r>
            <a:r>
              <a:rPr lang="en-US" sz="4300" b="1" dirty="0"/>
              <a:t>Love your neighbor as yourself.</a:t>
            </a:r>
            <a:r>
              <a:rPr lang="en-US" sz="4300" dirty="0"/>
              <a:t> All the Law and the Prophets depend on these two commands.”</a:t>
            </a:r>
          </a:p>
        </p:txBody>
      </p:sp>
      <p:sp>
        <p:nvSpPr>
          <p:cNvPr id="2" name="Text Placeholder 2">
            <a:extLst>
              <a:ext uri="{FF2B5EF4-FFF2-40B4-BE49-F238E27FC236}">
                <a16:creationId xmlns:a16="http://schemas.microsoft.com/office/drawing/2014/main" id="{63A73990-9BC3-9A66-A87F-4F3EBF41ADBD}"/>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22:39-40</a:t>
            </a:r>
            <a:endParaRPr lang="en-US" dirty="0"/>
          </a:p>
        </p:txBody>
      </p:sp>
    </p:spTree>
    <p:extLst>
      <p:ext uri="{BB962C8B-B14F-4D97-AF65-F5344CB8AC3E}">
        <p14:creationId xmlns:p14="http://schemas.microsoft.com/office/powerpoint/2010/main" val="3018241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How would seeking to love God but not loving others miss an essential component of the Christian life? </a:t>
            </a:r>
            <a:r>
              <a:rPr lang="en-US" sz="4400" dirty="0">
                <a:solidFill>
                  <a:srgbClr val="CFBEB2"/>
                </a:solidFill>
              </a:rPr>
              <a:t>→</a:t>
            </a:r>
            <a:endParaRPr lang="en-US" sz="4400" b="1" dirty="0"/>
          </a:p>
        </p:txBody>
      </p:sp>
    </p:spTree>
    <p:extLst>
      <p:ext uri="{BB962C8B-B14F-4D97-AF65-F5344CB8AC3E}">
        <p14:creationId xmlns:p14="http://schemas.microsoft.com/office/powerpoint/2010/main" val="255578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219200"/>
            <a:ext cx="10940118" cy="4170218"/>
          </a:xfrm>
        </p:spPr>
        <p:txBody>
          <a:bodyPr/>
          <a:lstStyle/>
          <a:p>
            <a:pPr>
              <a:lnSpc>
                <a:spcPct val="100000"/>
              </a:lnSpc>
            </a:pPr>
            <a:r>
              <a:rPr lang="en-US" sz="4000" b="0" dirty="0">
                <a:solidFill>
                  <a:srgbClr val="867A72"/>
                </a:solidFill>
                <a:latin typeface="Montserrat Light" pitchFamily="2" charset="77"/>
              </a:rPr>
              <a:t>The essentials of</a:t>
            </a:r>
          </a:p>
          <a:p>
            <a:pPr>
              <a:lnSpc>
                <a:spcPct val="100000"/>
              </a:lnSpc>
            </a:pPr>
            <a:r>
              <a:rPr lang="en-US" dirty="0">
                <a:solidFill>
                  <a:srgbClr val="867A72"/>
                </a:solidFill>
              </a:rPr>
              <a:t>Disciple-making</a:t>
            </a:r>
            <a:endParaRPr lang="en-US" dirty="0">
              <a:solidFill>
                <a:schemeClr val="accent4">
                  <a:lumMod val="50000"/>
                </a:schemeClr>
              </a:solidFill>
            </a:endParaRP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50000"/>
              </a:lnSpc>
            </a:pPr>
            <a:r>
              <a:rPr lang="en-US" sz="2800">
                <a:solidFill>
                  <a:schemeClr val="accent3"/>
                </a:solidFill>
                <a:latin typeface="Montserrat ExtraBold" pitchFamily="2" charset="77"/>
              </a:rPr>
              <a:t>Session 4: </a:t>
            </a:r>
            <a:br>
              <a:rPr lang="en-US" sz="4000" b="0" dirty="0">
                <a:solidFill>
                  <a:schemeClr val="accent3"/>
                </a:solidFill>
                <a:latin typeface="Montserrat Light" pitchFamily="2" charset="77"/>
              </a:rPr>
            </a:br>
            <a:r>
              <a:rPr lang="en-US" sz="4000" b="0" dirty="0">
                <a:solidFill>
                  <a:schemeClr val="accent3"/>
                </a:solidFill>
                <a:latin typeface="Montserrat Light" pitchFamily="2" charset="77"/>
              </a:rPr>
              <a:t>LIVING A GOSPEL LIFESTYLE</a:t>
            </a:r>
            <a:endParaRPr lang="en-US" sz="400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p:nvPr/>
        </p:nvCxnSpPr>
        <p:spPr>
          <a:xfrm>
            <a:off x="4189412" y="34290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400" b="1" dirty="0"/>
              <a:t>Conversely, how would seeking to love others without spending time drawing near God miss the mark, too? Which way are you more prone?</a:t>
            </a:r>
          </a:p>
        </p:txBody>
      </p:sp>
    </p:spTree>
    <p:extLst>
      <p:ext uri="{BB962C8B-B14F-4D97-AF65-F5344CB8AC3E}">
        <p14:creationId xmlns:p14="http://schemas.microsoft.com/office/powerpoint/2010/main" val="1840241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400" b="1" dirty="0"/>
              <a:t>Why can you not be a Great Commission Christian without being a Great Commandment Christian? </a:t>
            </a:r>
          </a:p>
        </p:txBody>
      </p:sp>
    </p:spTree>
    <p:extLst>
      <p:ext uri="{BB962C8B-B14F-4D97-AF65-F5344CB8AC3E}">
        <p14:creationId xmlns:p14="http://schemas.microsoft.com/office/powerpoint/2010/main" val="2496776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97CD9-1A8B-0BCD-1A41-6067891E39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38EF763-DE85-59E2-4192-F5AEA6BF668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0654C11-3C0B-5413-39F8-7C1ACC599015}"/>
              </a:ext>
            </a:extLst>
          </p:cNvPr>
          <p:cNvSpPr>
            <a:spLocks noGrp="1"/>
          </p:cNvSpPr>
          <p:nvPr>
            <p:ph type="body" sz="quarter" idx="19"/>
          </p:nvPr>
        </p:nvSpPr>
        <p:spPr>
          <a:xfrm>
            <a:off x="4037013" y="381000"/>
            <a:ext cx="7391399" cy="5943600"/>
          </a:xfrm>
        </p:spPr>
        <p:txBody>
          <a:bodyPr anchor="ctr"/>
          <a:lstStyle/>
          <a:p>
            <a:r>
              <a:rPr lang="en-US" sz="4400" b="1" dirty="0"/>
              <a:t>Why does loving others require more than just evangelism? How can you love others through relationships of ongoing discipleship?</a:t>
            </a:r>
          </a:p>
        </p:txBody>
      </p:sp>
    </p:spTree>
    <p:extLst>
      <p:ext uri="{BB962C8B-B14F-4D97-AF65-F5344CB8AC3E}">
        <p14:creationId xmlns:p14="http://schemas.microsoft.com/office/powerpoint/2010/main" val="661137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600" b="0" dirty="0">
                <a:solidFill>
                  <a:srgbClr val="867A72"/>
                </a:solidFill>
              </a:rPr>
              <a:t>Choose Christ for true, lasting life.</a:t>
            </a: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057400"/>
            <a:ext cx="10940117" cy="3926678"/>
          </a:xfrm>
        </p:spPr>
        <p:txBody>
          <a:bodyPr/>
          <a:lstStyle/>
          <a:p>
            <a:pPr>
              <a:lnSpc>
                <a:spcPct val="112000"/>
              </a:lnSpc>
              <a:spcAft>
                <a:spcPts val="0"/>
              </a:spcAft>
            </a:pPr>
            <a:r>
              <a:rPr lang="en-US" sz="4000" dirty="0"/>
              <a:t>Followers of Christ live in the “already” and the “not yet.” Already we have been justified (forgiven) by Christ, we are in the process of being sanctified (made holy) in Christ, and we are not yet glorified (living in eternity) </a:t>
            </a:r>
          </a:p>
          <a:p>
            <a:pPr>
              <a:lnSpc>
                <a:spcPct val="112000"/>
              </a:lnSpc>
              <a:spcAft>
                <a:spcPts val="0"/>
              </a:spcAft>
            </a:pPr>
            <a:r>
              <a:rPr lang="en-US" sz="4000" dirty="0"/>
              <a:t>with Christ.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D8C1-2F96-50B1-9667-AE0AADAB923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F5D4105-73A9-6B9C-C543-7DD39F207216}"/>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600" b="0" dirty="0">
                <a:solidFill>
                  <a:srgbClr val="867A72"/>
                </a:solidFill>
              </a:rPr>
              <a:t>Choose Christ for true, lasting life.</a:t>
            </a: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D1606624-D29A-AAEE-35DC-99340C30D4D3}"/>
              </a:ext>
            </a:extLst>
          </p:cNvPr>
          <p:cNvSpPr>
            <a:spLocks noGrp="1"/>
          </p:cNvSpPr>
          <p:nvPr>
            <p:ph type="body" sz="quarter" idx="23"/>
          </p:nvPr>
        </p:nvSpPr>
        <p:spPr>
          <a:xfrm>
            <a:off x="624353" y="2057400"/>
            <a:ext cx="10940117" cy="3926678"/>
          </a:xfrm>
        </p:spPr>
        <p:txBody>
          <a:bodyPr/>
          <a:lstStyle/>
          <a:p>
            <a:pPr>
              <a:lnSpc>
                <a:spcPct val="112000"/>
              </a:lnSpc>
              <a:spcAft>
                <a:spcPts val="0"/>
              </a:spcAft>
            </a:pPr>
            <a:r>
              <a:rPr lang="en-US" sz="4000" dirty="0"/>
              <a:t>This space in between meeting Jesus and being with Jesus is where discipleship happens. We will never outgrow the Great Commandment and the Great Commission. </a:t>
            </a:r>
          </a:p>
          <a:p>
            <a:pPr>
              <a:lnSpc>
                <a:spcPct val="112000"/>
              </a:lnSpc>
              <a:spcAft>
                <a:spcPts val="0"/>
              </a:spcAft>
            </a:pPr>
            <a:r>
              <a:rPr lang="en-US" sz="4000" dirty="0"/>
              <a:t>We are called to walk with God and love </a:t>
            </a:r>
          </a:p>
          <a:p>
            <a:pPr>
              <a:lnSpc>
                <a:spcPct val="112000"/>
              </a:lnSpc>
              <a:spcAft>
                <a:spcPts val="0"/>
              </a:spcAft>
            </a:pPr>
            <a:r>
              <a:rPr lang="en-US" sz="4000" dirty="0"/>
              <a:t>others for a lifetime. </a:t>
            </a:r>
            <a:r>
              <a:rPr lang="en-US" sz="4000" dirty="0">
                <a:solidFill>
                  <a:srgbClr val="CFBEB2"/>
                </a:solidFill>
              </a:rPr>
              <a:t>→</a:t>
            </a:r>
            <a:endParaRPr lang="en-US" sz="4000" dirty="0"/>
          </a:p>
        </p:txBody>
      </p:sp>
    </p:spTree>
    <p:extLst>
      <p:ext uri="{BB962C8B-B14F-4D97-AF65-F5344CB8AC3E}">
        <p14:creationId xmlns:p14="http://schemas.microsoft.com/office/powerpoint/2010/main" val="3365292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A2981-44C5-24D6-1A63-AE490A2E477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CEF1FBD-EFD3-7673-2DA9-A745D323815A}"/>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600" b="0" dirty="0">
                <a:solidFill>
                  <a:srgbClr val="867A72"/>
                </a:solidFill>
              </a:rPr>
              <a:t>Choose Christ for true, lasting life.</a:t>
            </a: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FBDEF9C0-8EE0-C03F-70C5-B2BB133E88F1}"/>
              </a:ext>
            </a:extLst>
          </p:cNvPr>
          <p:cNvSpPr>
            <a:spLocks noGrp="1"/>
          </p:cNvSpPr>
          <p:nvPr>
            <p:ph type="body" sz="quarter" idx="23"/>
          </p:nvPr>
        </p:nvSpPr>
        <p:spPr>
          <a:xfrm>
            <a:off x="624353" y="2057400"/>
            <a:ext cx="10940117" cy="3926678"/>
          </a:xfrm>
        </p:spPr>
        <p:txBody>
          <a:bodyPr/>
          <a:lstStyle/>
          <a:p>
            <a:pPr>
              <a:lnSpc>
                <a:spcPct val="112000"/>
              </a:lnSpc>
              <a:spcAft>
                <a:spcPts val="0"/>
              </a:spcAft>
            </a:pPr>
            <a:r>
              <a:rPr lang="en-US" sz="4000" dirty="0"/>
              <a:t>However, there is a starting point for each person. Have you started life with Christ? It begins when we believe by faith that Jesus is God’s Son, that He loved us and gave His perfect life on the cross for our sin, and on the third day rose again. </a:t>
            </a:r>
            <a:r>
              <a:rPr lang="en-US" sz="4000" dirty="0">
                <a:solidFill>
                  <a:srgbClr val="CFBEB2"/>
                </a:solidFill>
              </a:rPr>
              <a:t>→</a:t>
            </a:r>
            <a:endParaRPr lang="en-US" sz="4000" dirty="0"/>
          </a:p>
        </p:txBody>
      </p:sp>
    </p:spTree>
    <p:extLst>
      <p:ext uri="{BB962C8B-B14F-4D97-AF65-F5344CB8AC3E}">
        <p14:creationId xmlns:p14="http://schemas.microsoft.com/office/powerpoint/2010/main" val="3920045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71273-68F8-4590-7C9A-5921B275BCB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141BF74-7725-B841-D0E5-3C560C6D1A70}"/>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600" b="0" dirty="0">
                <a:solidFill>
                  <a:srgbClr val="867A72"/>
                </a:solidFill>
              </a:rPr>
              <a:t>Choose Christ for true, lasting life.</a:t>
            </a: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7C4A682A-40C8-3E11-1922-604BAAAA7F27}"/>
              </a:ext>
            </a:extLst>
          </p:cNvPr>
          <p:cNvSpPr>
            <a:spLocks noGrp="1"/>
          </p:cNvSpPr>
          <p:nvPr>
            <p:ph type="body" sz="quarter" idx="23"/>
          </p:nvPr>
        </p:nvSpPr>
        <p:spPr>
          <a:xfrm>
            <a:off x="624353" y="2057400"/>
            <a:ext cx="10940117" cy="3926678"/>
          </a:xfrm>
        </p:spPr>
        <p:txBody>
          <a:bodyPr/>
          <a:lstStyle/>
          <a:p>
            <a:pPr>
              <a:lnSpc>
                <a:spcPct val="112000"/>
              </a:lnSpc>
              <a:spcAft>
                <a:spcPts val="0"/>
              </a:spcAft>
            </a:pPr>
            <a:r>
              <a:rPr lang="en-US" sz="4000" dirty="0"/>
              <a:t>When we acknowledge our sin and confess our need for Christ and His forgiveness, new life begins. If you’ve never trusted Jesus, talk to a leader, pastor, or mentor about it today. </a:t>
            </a:r>
            <a:r>
              <a:rPr lang="en-US" sz="4000"/>
              <a:t>The invitation to walk with God and love others for a lifetime is for you, too.</a:t>
            </a:r>
            <a:endParaRPr lang="en-US" sz="4000" dirty="0"/>
          </a:p>
        </p:txBody>
      </p:sp>
    </p:spTree>
    <p:extLst>
      <p:ext uri="{BB962C8B-B14F-4D97-AF65-F5344CB8AC3E}">
        <p14:creationId xmlns:p14="http://schemas.microsoft.com/office/powerpoint/2010/main" val="67129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How does God’s mercy draw us into authentic worship?</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912812" y="1676400"/>
            <a:ext cx="7086600" cy="3464721"/>
          </a:xfrm>
        </p:spPr>
        <p:txBody>
          <a:bodyPr anchor="ctr"/>
          <a:lstStyle/>
          <a:p>
            <a:pPr>
              <a:lnSpc>
                <a:spcPct val="100000"/>
              </a:lnSpc>
            </a:pPr>
            <a:r>
              <a:rPr lang="en-US" sz="4200" b="1" dirty="0"/>
              <a:t>Why do we need our minds renewed, and how do we seek this change?</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8F3B-6B93-2BF7-9A09-A2A1825486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9B1149C-890D-D636-8102-28C6ECC0E1C5}"/>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Who do you need to </a:t>
            </a:r>
          </a:p>
          <a:p>
            <a:pPr>
              <a:lnSpc>
                <a:spcPct val="100000"/>
              </a:lnSpc>
            </a:pPr>
            <a:r>
              <a:rPr lang="en-US" sz="4200" b="1" dirty="0"/>
              <a:t>invite into an intentional discipleship relationship? What first steps will </a:t>
            </a:r>
          </a:p>
          <a:p>
            <a:pPr>
              <a:lnSpc>
                <a:spcPct val="100000"/>
              </a:lnSpc>
            </a:pPr>
            <a:r>
              <a:rPr lang="en-US" sz="4200" b="1" dirty="0"/>
              <a:t>you take? </a:t>
            </a:r>
          </a:p>
        </p:txBody>
      </p:sp>
      <p:sp>
        <p:nvSpPr>
          <p:cNvPr id="5" name="Title 4">
            <a:extLst>
              <a:ext uri="{FF2B5EF4-FFF2-40B4-BE49-F238E27FC236}">
                <a16:creationId xmlns:a16="http://schemas.microsoft.com/office/drawing/2014/main" id="{A623ACDA-BD61-E460-6B58-3440B643CF12}"/>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87842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608042" y="2362200"/>
            <a:ext cx="8972740" cy="3810000"/>
          </a:xfrm>
        </p:spPr>
        <p:txBody>
          <a:bodyPr/>
          <a:lstStyle/>
          <a:p>
            <a:pPr>
              <a:lnSpc>
                <a:spcPct val="100000"/>
              </a:lnSpc>
            </a:pPr>
            <a:r>
              <a:rPr lang="en-US" sz="4000" dirty="0"/>
              <a:t>What would you say is your most important role in life? How do your lifestyle, priorities, expenses, and conversations either support or challenge that claim?</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Where is living out your </a:t>
            </a:r>
          </a:p>
          <a:p>
            <a:pPr>
              <a:lnSpc>
                <a:spcPct val="100000"/>
              </a:lnSpc>
            </a:pPr>
            <a:r>
              <a:rPr lang="en-US" sz="4200" b="1" dirty="0"/>
              <a:t>faith challenging right now? What needs to shift in you this week to move in the direction God calls you?</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Second Corinthians 5:14 says, “the love of Christ compels us.” How are you compelled to love God or love others this week? How can you ask another believer for support as you pursue that commitment?</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4037012" y="457200"/>
            <a:ext cx="7391399"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900" b="1" dirty="0"/>
              <a:t>Christians are called to </a:t>
            </a:r>
          </a:p>
          <a:p>
            <a:r>
              <a:rPr lang="en-US" sz="3900" b="1" dirty="0"/>
              <a:t>grow through each season of our lives. How might we measure spiritual growth to determine if our faith is increasing, decreasing, or staying the same? </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True discipleship means </a:t>
            </a:r>
            <a:r>
              <a:rPr lang="en-US" sz="5500" u="sng" dirty="0"/>
              <a:t>gospel</a:t>
            </a:r>
            <a:r>
              <a:rPr lang="en-US" sz="5500" dirty="0"/>
              <a:t> </a:t>
            </a:r>
            <a:r>
              <a:rPr lang="en-US" sz="5500" u="sng" dirty="0"/>
              <a:t>growth</a:t>
            </a:r>
            <a:r>
              <a:rPr lang="en-US" sz="5500" dirty="0"/>
              <a:t> for a lifetime.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779508" y="1676400"/>
            <a:ext cx="10572704" cy="3773202"/>
          </a:xfrm>
        </p:spPr>
        <p:txBody>
          <a:bodyPr/>
          <a:lstStyle/>
          <a:p>
            <a:pPr>
              <a:lnSpc>
                <a:spcPct val="100000"/>
              </a:lnSpc>
              <a:spcAft>
                <a:spcPts val="0"/>
              </a:spcAft>
            </a:pPr>
            <a:r>
              <a:rPr lang="en-US" sz="4300" dirty="0"/>
              <a:t>“Therefore, brothers and sisters, in </a:t>
            </a:r>
          </a:p>
          <a:p>
            <a:pPr>
              <a:lnSpc>
                <a:spcPct val="100000"/>
              </a:lnSpc>
              <a:spcAft>
                <a:spcPts val="0"/>
              </a:spcAft>
            </a:pPr>
            <a:r>
              <a:rPr lang="en-US" sz="4300" dirty="0"/>
              <a:t>view of the mercies of God, I urge you </a:t>
            </a:r>
          </a:p>
          <a:p>
            <a:pPr>
              <a:lnSpc>
                <a:spcPct val="100000"/>
              </a:lnSpc>
              <a:spcAft>
                <a:spcPts val="0"/>
              </a:spcAft>
            </a:pPr>
            <a:r>
              <a:rPr lang="en-US" sz="4300" dirty="0"/>
              <a:t>to present your bodies as a living sacrifice, holy and pleasing to God; this is </a:t>
            </a:r>
          </a:p>
          <a:p>
            <a:pPr>
              <a:lnSpc>
                <a:spcPct val="100000"/>
              </a:lnSpc>
              <a:spcAft>
                <a:spcPts val="0"/>
              </a:spcAft>
            </a:pPr>
            <a:r>
              <a:rPr lang="en-US" sz="4300" dirty="0"/>
              <a:t>your true worship.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Romans 12:1-2</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7B5D7-01C7-FE08-0C82-7194704830F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1239F73-EDC1-E4FF-295F-9F00E46F77F0}"/>
              </a:ext>
            </a:extLst>
          </p:cNvPr>
          <p:cNvSpPr>
            <a:spLocks noGrp="1"/>
          </p:cNvSpPr>
          <p:nvPr>
            <p:ph type="body" sz="quarter" idx="23"/>
          </p:nvPr>
        </p:nvSpPr>
        <p:spPr>
          <a:xfrm>
            <a:off x="779508" y="1676400"/>
            <a:ext cx="10572704" cy="3773202"/>
          </a:xfrm>
        </p:spPr>
        <p:txBody>
          <a:bodyPr/>
          <a:lstStyle/>
          <a:p>
            <a:pPr>
              <a:lnSpc>
                <a:spcPct val="100000"/>
              </a:lnSpc>
              <a:spcAft>
                <a:spcPts val="0"/>
              </a:spcAft>
            </a:pPr>
            <a:r>
              <a:rPr lang="en-US" sz="4300" dirty="0"/>
              <a:t>Do not be conformed to this age, but be transformed by the renewing of your mind, so that you may discern what is the good, pleasing, and perfect will of God.”</a:t>
            </a:r>
          </a:p>
        </p:txBody>
      </p:sp>
      <p:sp>
        <p:nvSpPr>
          <p:cNvPr id="2" name="Text Placeholder 2">
            <a:extLst>
              <a:ext uri="{FF2B5EF4-FFF2-40B4-BE49-F238E27FC236}">
                <a16:creationId xmlns:a16="http://schemas.microsoft.com/office/drawing/2014/main" id="{E7DB915D-793E-D71F-A3B0-082BE6256A4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Romans 12:1-2</a:t>
            </a:r>
            <a:endParaRPr lang="en-US" dirty="0"/>
          </a:p>
        </p:txBody>
      </p:sp>
    </p:spTree>
    <p:extLst>
      <p:ext uri="{BB962C8B-B14F-4D97-AF65-F5344CB8AC3E}">
        <p14:creationId xmlns:p14="http://schemas.microsoft.com/office/powerpoint/2010/main" val="307215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200" b="1" dirty="0"/>
              <a:t>Can you think of a “walking off the field” moment that was particularly poignant in your life (moving away, kids leaving home, retirement, etc.)? How is following Christ different? </a:t>
            </a:r>
          </a:p>
        </p:txBody>
      </p:sp>
    </p:spTree>
    <p:extLst>
      <p:ext uri="{BB962C8B-B14F-4D97-AF65-F5344CB8AC3E}">
        <p14:creationId xmlns:p14="http://schemas.microsoft.com/office/powerpoint/2010/main" val="200887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533A-2DDD-EC76-AA4A-3FCFAF7D17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F61F00-6DF5-EB75-0746-832526781D2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65CFA36-438E-9614-FEA5-842468737F52}"/>
              </a:ext>
            </a:extLst>
          </p:cNvPr>
          <p:cNvSpPr>
            <a:spLocks noGrp="1"/>
          </p:cNvSpPr>
          <p:nvPr>
            <p:ph type="body" sz="quarter" idx="19"/>
          </p:nvPr>
        </p:nvSpPr>
        <p:spPr>
          <a:xfrm>
            <a:off x="4037013" y="381000"/>
            <a:ext cx="7391399" cy="5943600"/>
          </a:xfrm>
        </p:spPr>
        <p:txBody>
          <a:bodyPr anchor="ctr"/>
          <a:lstStyle/>
          <a:p>
            <a:r>
              <a:rPr lang="en-US" sz="4400" b="1" dirty="0"/>
              <a:t>What does the term </a:t>
            </a:r>
          </a:p>
          <a:p>
            <a:r>
              <a:rPr lang="en-US" sz="4400" b="1" dirty="0"/>
              <a:t>“living sacrifice” mean to you? What parts of your life are harder than others to place on God’s altar?</a:t>
            </a:r>
          </a:p>
        </p:txBody>
      </p:sp>
    </p:spTree>
    <p:extLst>
      <p:ext uri="{BB962C8B-B14F-4D97-AF65-F5344CB8AC3E}">
        <p14:creationId xmlns:p14="http://schemas.microsoft.com/office/powerpoint/2010/main" val="1530166124"/>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C807F0C-5BF2-402B-9012-B52128A22A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19869</TotalTime>
  <Words>945</Words>
  <Application>Microsoft Macintosh PowerPoint</Application>
  <PresentationFormat>Custom</PresentationFormat>
  <Paragraphs>103</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HelveticaNeueLT Std Lt</vt:lpstr>
      <vt:lpstr>Montserrat ExtraBold</vt:lpstr>
      <vt:lpstr>Montserrat Light</vt:lpstr>
      <vt:lpstr>Office Theme</vt:lpstr>
      <vt:lpstr>PowerPoint Presentation</vt:lpstr>
      <vt:lpstr>PowerPoint Presentation</vt:lpstr>
      <vt:lpstr>PowerPoint Presentation</vt:lpstr>
      <vt:lpstr>Discuss</vt:lpstr>
      <vt:lpstr>1. True discipleship means gospel growth for a lifetime. </vt:lpstr>
      <vt:lpstr>PowerPoint Presentation</vt:lpstr>
      <vt:lpstr>PowerPoint Presentation</vt:lpstr>
      <vt:lpstr>Discuss</vt:lpstr>
      <vt:lpstr>Discuss</vt:lpstr>
      <vt:lpstr>Discuss</vt:lpstr>
      <vt:lpstr>2. True discipleship  means walking with God for  a lifetime.</vt:lpstr>
      <vt:lpstr>PowerPoint Presentation</vt:lpstr>
      <vt:lpstr>PowerPoint Presentation</vt:lpstr>
      <vt:lpstr>Discuss</vt:lpstr>
      <vt:lpstr>Discuss</vt:lpstr>
      <vt:lpstr>Discuss</vt:lpstr>
      <vt:lpstr>3. True discipleship means loving others for a lifetime. </vt:lpstr>
      <vt:lpstr>PowerPoint Presentation</vt:lpstr>
      <vt:lpstr>Discuss</vt:lpstr>
      <vt:lpstr>Discuss</vt:lpstr>
      <vt:lpstr>Discuss</vt:lpstr>
      <vt:lpstr>Discuss</vt:lpstr>
      <vt:lpstr>PowerPoint Presentation</vt:lpstr>
      <vt:lpstr>PowerPoint Presentation</vt:lpstr>
      <vt:lpstr>PowerPoint Presentation</vt:lpstr>
      <vt:lpstr>PowerPoint Presentation</vt:lpstr>
      <vt:lpstr>Reflect</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Brandon Watson</cp:lastModifiedBy>
  <cp:revision>80</cp:revision>
  <dcterms:created xsi:type="dcterms:W3CDTF">2023-07-06T02:28:58Z</dcterms:created>
  <dcterms:modified xsi:type="dcterms:W3CDTF">2025-09-22T00:57:42Z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