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567" r:id="rId5"/>
    <p:sldId id="833" r:id="rId6"/>
    <p:sldId id="834" r:id="rId7"/>
    <p:sldId id="577" r:id="rId8"/>
    <p:sldId id="579" r:id="rId9"/>
    <p:sldId id="574" r:id="rId10"/>
    <p:sldId id="632" r:id="rId11"/>
    <p:sldId id="792" r:id="rId12"/>
    <p:sldId id="793" r:id="rId13"/>
    <p:sldId id="826" r:id="rId14"/>
    <p:sldId id="876" r:id="rId15"/>
    <p:sldId id="796" r:id="rId16"/>
    <p:sldId id="842" r:id="rId17"/>
    <p:sldId id="843" r:id="rId18"/>
    <p:sldId id="870" r:id="rId19"/>
    <p:sldId id="797" r:id="rId20"/>
    <p:sldId id="859" r:id="rId21"/>
    <p:sldId id="877" r:id="rId22"/>
    <p:sldId id="878" r:id="rId23"/>
    <p:sldId id="879" r:id="rId24"/>
    <p:sldId id="880" r:id="rId25"/>
    <p:sldId id="881" r:id="rId26"/>
    <p:sldId id="814" r:id="rId27"/>
    <p:sldId id="847" r:id="rId28"/>
    <p:sldId id="848" r:id="rId29"/>
    <p:sldId id="866" r:id="rId30"/>
    <p:sldId id="771" r:id="rId31"/>
    <p:sldId id="882" r:id="rId32"/>
    <p:sldId id="883" r:id="rId33"/>
    <p:sldId id="884" r:id="rId34"/>
    <p:sldId id="813" r:id="rId35"/>
    <p:sldId id="851" r:id="rId36"/>
    <p:sldId id="852" r:id="rId37"/>
    <p:sldId id="850" r:id="rId38"/>
    <p:sldId id="818" r:id="rId3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25" autoAdjust="0"/>
    <p:restoredTop sz="96056"/>
  </p:normalViewPr>
  <p:slideViewPr>
    <p:cSldViewPr>
      <p:cViewPr varScale="1">
        <p:scale>
          <a:sx n="73" d="100"/>
          <a:sy n="73" d="100"/>
        </p:scale>
        <p:origin x="43" y="5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9/23/2025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9/23/2025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556326" y="1595251"/>
            <a:ext cx="11108858" cy="4150522"/>
          </a:xfrm>
        </p:spPr>
        <p:txBody>
          <a:bodyPr/>
          <a:lstStyle/>
          <a:p>
            <a:pPr>
              <a:lnSpc>
                <a:spcPct val="112000"/>
              </a:lnSpc>
              <a:spcAft>
                <a:spcPts val="0"/>
              </a:spcAft>
            </a:pPr>
            <a:r>
              <a:rPr lang="en-US" sz="4000" dirty="0"/>
              <a:t>If I speak human or angelic tongues but do not have love, I am a noisy gong or a clanging cymbal. If I have the gift of prophecy and understand all mysteries and all knowledge, and if I have all faith so that I can move mountains but do not have love, I am nothing.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13:1-3</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A0077-DF46-567C-A227-309AD95C3B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5CBF19-6B5E-DE99-6217-EF47793E22FE}"/>
              </a:ext>
            </a:extLst>
          </p:cNvPr>
          <p:cNvSpPr>
            <a:spLocks noGrp="1"/>
          </p:cNvSpPr>
          <p:nvPr>
            <p:ph type="body" sz="quarter" idx="23"/>
          </p:nvPr>
        </p:nvSpPr>
        <p:spPr>
          <a:xfrm>
            <a:off x="556326" y="1595251"/>
            <a:ext cx="11108858" cy="4150522"/>
          </a:xfrm>
        </p:spPr>
        <p:txBody>
          <a:bodyPr/>
          <a:lstStyle/>
          <a:p>
            <a:pPr>
              <a:lnSpc>
                <a:spcPct val="112000"/>
              </a:lnSpc>
              <a:spcAft>
                <a:spcPts val="0"/>
              </a:spcAft>
            </a:pPr>
            <a:r>
              <a:rPr lang="en-US" sz="4000" dirty="0"/>
              <a:t>And if I give away all my possessions, and if I give over my body in order to boast but do not have love, I gain nothing.</a:t>
            </a:r>
          </a:p>
        </p:txBody>
      </p:sp>
      <p:sp>
        <p:nvSpPr>
          <p:cNvPr id="2" name="Text Placeholder 2">
            <a:extLst>
              <a:ext uri="{FF2B5EF4-FFF2-40B4-BE49-F238E27FC236}">
                <a16:creationId xmlns:a16="http://schemas.microsoft.com/office/drawing/2014/main" id="{2270CCDC-AC77-6E08-74F7-9B7BF505359F}"/>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13:1-3</a:t>
            </a:r>
            <a:endParaRPr lang="en-US" dirty="0"/>
          </a:p>
        </p:txBody>
      </p:sp>
    </p:spTree>
    <p:extLst>
      <p:ext uri="{BB962C8B-B14F-4D97-AF65-F5344CB8AC3E}">
        <p14:creationId xmlns:p14="http://schemas.microsoft.com/office/powerpoint/2010/main" val="363627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Have you ever </a:t>
            </a:r>
          </a:p>
          <a:p>
            <a:r>
              <a:rPr lang="en-US" sz="4200" b="1" dirty="0"/>
              <a:t>experienced genuine hospitality in a business or restaurant? Or even in another’s home? How did it affect your desire to return to that place?</a:t>
            </a:r>
          </a:p>
        </p:txBody>
      </p:sp>
    </p:spTree>
    <p:extLst>
      <p:ext uri="{BB962C8B-B14F-4D97-AF65-F5344CB8AC3E}">
        <p14:creationId xmlns:p14="http://schemas.microsoft.com/office/powerpoint/2010/main" val="146474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is it possible </a:t>
            </a:r>
          </a:p>
          <a:p>
            <a:r>
              <a:rPr lang="en-US" sz="4200" b="1" dirty="0"/>
              <a:t>to do the “right things” before God but still be in the wrong?</a:t>
            </a:r>
          </a:p>
        </p:txBody>
      </p:sp>
    </p:spTree>
    <p:extLst>
      <p:ext uri="{BB962C8B-B14F-4D97-AF65-F5344CB8AC3E}">
        <p14:creationId xmlns:p14="http://schemas.microsoft.com/office/powerpoint/2010/main" val="359010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400" b="1" dirty="0"/>
              <a:t>When has another </a:t>
            </a:r>
          </a:p>
          <a:p>
            <a:r>
              <a:rPr lang="en-US" sz="4400" b="1" dirty="0"/>
              <a:t>believer challenged the way you were loving (or not loving) someone else? How did you receive their feedback? </a:t>
            </a:r>
            <a:r>
              <a:rPr lang="en-US" sz="4400" dirty="0">
                <a:solidFill>
                  <a:srgbClr val="CFBEB2"/>
                </a:solidFill>
              </a:rPr>
              <a:t>→</a:t>
            </a:r>
            <a:endParaRPr lang="en-US" sz="4400" b="1" dirty="0"/>
          </a:p>
        </p:txBody>
      </p:sp>
    </p:spTree>
    <p:extLst>
      <p:ext uri="{BB962C8B-B14F-4D97-AF65-F5344CB8AC3E}">
        <p14:creationId xmlns:p14="http://schemas.microsoft.com/office/powerpoint/2010/main" val="10365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ECE02-6621-214A-48E8-C31D0C3AADD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85485E-B76D-BC60-4198-896AF35E2E0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9667A3F-7473-82C9-3423-D9DC99678DBD}"/>
              </a:ext>
            </a:extLst>
          </p:cNvPr>
          <p:cNvSpPr>
            <a:spLocks noGrp="1"/>
          </p:cNvSpPr>
          <p:nvPr>
            <p:ph type="body" sz="quarter" idx="19"/>
          </p:nvPr>
        </p:nvSpPr>
        <p:spPr>
          <a:xfrm>
            <a:off x="4037013" y="381000"/>
            <a:ext cx="7391399" cy="5943600"/>
          </a:xfrm>
        </p:spPr>
        <p:txBody>
          <a:bodyPr anchor="ctr"/>
          <a:lstStyle/>
          <a:p>
            <a:r>
              <a:rPr lang="en-US" sz="4400" b="1" dirty="0"/>
              <a:t>Why is this type </a:t>
            </a:r>
          </a:p>
          <a:p>
            <a:r>
              <a:rPr lang="en-US" sz="4400" b="1" dirty="0"/>
              <a:t>of community vital in the discipleship process?</a:t>
            </a:r>
          </a:p>
        </p:txBody>
      </p:sp>
    </p:spTree>
    <p:extLst>
      <p:ext uri="{BB962C8B-B14F-4D97-AF65-F5344CB8AC3E}">
        <p14:creationId xmlns:p14="http://schemas.microsoft.com/office/powerpoint/2010/main" val="34590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True discipleship </a:t>
            </a:r>
            <a:br>
              <a:rPr lang="en-US" sz="5500" dirty="0"/>
            </a:br>
            <a:r>
              <a:rPr lang="en-US" sz="5500" dirty="0"/>
              <a:t>requires </a:t>
            </a:r>
            <a:r>
              <a:rPr lang="en-US" sz="5500" u="sng" dirty="0"/>
              <a:t>transparent</a:t>
            </a:r>
            <a:r>
              <a:rPr lang="en-US" sz="5500" dirty="0"/>
              <a:t> </a:t>
            </a:r>
            <a:r>
              <a:rPr lang="en-US" sz="5500" u="sng" dirty="0"/>
              <a:t>modeling</a:t>
            </a:r>
            <a:r>
              <a:rPr lang="en-US" sz="5500" dirty="0"/>
              <a:t> of love and obedience.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AB284-EAC0-C7BD-A623-83EF02B085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5FF0020-1E4F-C5FB-227B-53775DB3AED6}"/>
              </a:ext>
            </a:extLst>
          </p:cNvPr>
          <p:cNvSpPr>
            <a:spLocks noGrp="1"/>
          </p:cNvSpPr>
          <p:nvPr>
            <p:ph type="body" sz="quarter" idx="23"/>
          </p:nvPr>
        </p:nvSpPr>
        <p:spPr>
          <a:xfrm>
            <a:off x="942741" y="1600200"/>
            <a:ext cx="10270659" cy="4150522"/>
          </a:xfrm>
        </p:spPr>
        <p:txBody>
          <a:bodyPr/>
          <a:lstStyle/>
          <a:p>
            <a:pPr>
              <a:lnSpc>
                <a:spcPct val="112000"/>
              </a:lnSpc>
              <a:spcAft>
                <a:spcPts val="0"/>
              </a:spcAft>
            </a:pPr>
            <a:r>
              <a:rPr lang="en-US" sz="4200" dirty="0"/>
              <a:t>“Everything is permissible,” but not everything is beneficial. “Everything is permissible,” but not everything builds up. No one is to seek his own good, but the good of the other person.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63A73990-9BC3-9A66-A87F-4F3EBF41ADB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10:23-11:1</a:t>
            </a:r>
            <a:endParaRPr lang="en-US" dirty="0"/>
          </a:p>
        </p:txBody>
      </p:sp>
    </p:spTree>
    <p:extLst>
      <p:ext uri="{BB962C8B-B14F-4D97-AF65-F5344CB8AC3E}">
        <p14:creationId xmlns:p14="http://schemas.microsoft.com/office/powerpoint/2010/main" val="3018241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E891-5984-071C-5734-5DF99E7F6A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8A6DE8-8DD8-49FE-4471-475CBB07E880}"/>
              </a:ext>
            </a:extLst>
          </p:cNvPr>
          <p:cNvSpPr>
            <a:spLocks noGrp="1"/>
          </p:cNvSpPr>
          <p:nvPr>
            <p:ph type="body" sz="quarter" idx="23"/>
          </p:nvPr>
        </p:nvSpPr>
        <p:spPr>
          <a:xfrm>
            <a:off x="942741" y="1600200"/>
            <a:ext cx="10270659" cy="4150522"/>
          </a:xfrm>
        </p:spPr>
        <p:txBody>
          <a:bodyPr/>
          <a:lstStyle/>
          <a:p>
            <a:pPr>
              <a:lnSpc>
                <a:spcPct val="112000"/>
              </a:lnSpc>
              <a:spcAft>
                <a:spcPts val="0"/>
              </a:spcAft>
            </a:pPr>
            <a:r>
              <a:rPr lang="en-US" sz="4200" dirty="0"/>
              <a:t>Eat everything that is sold in the meat market, without raising questions for the sake of conscience, since </a:t>
            </a:r>
            <a:r>
              <a:rPr lang="en-US" sz="4200" b="1" dirty="0"/>
              <a:t>the earth is the Lord’s, and all that is in it</a:t>
            </a:r>
            <a:r>
              <a:rPr lang="en-US" sz="4200" dirty="0"/>
              <a:t>. </a:t>
            </a:r>
          </a:p>
          <a:p>
            <a:pPr>
              <a:lnSpc>
                <a:spcPct val="112000"/>
              </a:lnSpc>
              <a:spcAft>
                <a:spcPts val="0"/>
              </a:spcAft>
            </a:pP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5E2D1CAA-3FE7-711E-7E5B-FEA032DB63D6}"/>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10:23-11:1</a:t>
            </a:r>
            <a:endParaRPr lang="en-US" dirty="0"/>
          </a:p>
        </p:txBody>
      </p:sp>
    </p:spTree>
    <p:extLst>
      <p:ext uri="{BB962C8B-B14F-4D97-AF65-F5344CB8AC3E}">
        <p14:creationId xmlns:p14="http://schemas.microsoft.com/office/powerpoint/2010/main" val="87648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D39C-0DB0-5929-4065-06BAD24C8B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6B7ED55-EBD5-45D0-CC66-338B4219A769}"/>
              </a:ext>
            </a:extLst>
          </p:cNvPr>
          <p:cNvSpPr>
            <a:spLocks noGrp="1"/>
          </p:cNvSpPr>
          <p:nvPr>
            <p:ph type="body" sz="quarter" idx="23"/>
          </p:nvPr>
        </p:nvSpPr>
        <p:spPr>
          <a:xfrm>
            <a:off x="942741" y="1600200"/>
            <a:ext cx="10270659" cy="4150522"/>
          </a:xfrm>
        </p:spPr>
        <p:txBody>
          <a:bodyPr/>
          <a:lstStyle/>
          <a:p>
            <a:pPr>
              <a:lnSpc>
                <a:spcPct val="112000"/>
              </a:lnSpc>
              <a:spcAft>
                <a:spcPts val="0"/>
              </a:spcAft>
            </a:pPr>
            <a:r>
              <a:rPr lang="en-US" sz="4200" dirty="0"/>
              <a:t>If any of the unbelievers invites you over and you want to go, eat everything that is set before you, without raising questions for the sake of conscience.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E845952D-0475-4632-B652-DA7A5F9C6233}"/>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10:23-11:1</a:t>
            </a:r>
            <a:endParaRPr lang="en-US" dirty="0"/>
          </a:p>
        </p:txBody>
      </p:sp>
    </p:spTree>
    <p:extLst>
      <p:ext uri="{BB962C8B-B14F-4D97-AF65-F5344CB8AC3E}">
        <p14:creationId xmlns:p14="http://schemas.microsoft.com/office/powerpoint/2010/main" val="419438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5: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Obedience - The Heart of Discipleship</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17EA8-8D5F-18C2-67B2-543D12D352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A85326D-E3AD-8823-A2DA-DD3460B4DC77}"/>
              </a:ext>
            </a:extLst>
          </p:cNvPr>
          <p:cNvSpPr>
            <a:spLocks noGrp="1"/>
          </p:cNvSpPr>
          <p:nvPr>
            <p:ph type="body" sz="quarter" idx="23"/>
          </p:nvPr>
        </p:nvSpPr>
        <p:spPr>
          <a:xfrm>
            <a:off x="942741" y="1600200"/>
            <a:ext cx="10270659" cy="4150522"/>
          </a:xfrm>
        </p:spPr>
        <p:txBody>
          <a:bodyPr/>
          <a:lstStyle/>
          <a:p>
            <a:pPr>
              <a:lnSpc>
                <a:spcPct val="112000"/>
              </a:lnSpc>
              <a:spcAft>
                <a:spcPts val="0"/>
              </a:spcAft>
            </a:pPr>
            <a:r>
              <a:rPr lang="en-US" sz="4200" dirty="0"/>
              <a:t>But if someone says to you, “This is </a:t>
            </a:r>
          </a:p>
          <a:p>
            <a:pPr>
              <a:lnSpc>
                <a:spcPct val="112000"/>
              </a:lnSpc>
              <a:spcAft>
                <a:spcPts val="0"/>
              </a:spcAft>
            </a:pPr>
            <a:r>
              <a:rPr lang="en-US" sz="4200" dirty="0"/>
              <a:t>food from a sacrifice,” do not eat it, out of consideration for the one who told you, and for the sake of conscience. I do </a:t>
            </a:r>
          </a:p>
          <a:p>
            <a:pPr>
              <a:lnSpc>
                <a:spcPct val="112000"/>
              </a:lnSpc>
              <a:spcAft>
                <a:spcPts val="0"/>
              </a:spcAft>
            </a:pPr>
            <a:r>
              <a:rPr lang="en-US" sz="4200" dirty="0"/>
              <a:t>not mean your own conscience, but </a:t>
            </a:r>
          </a:p>
          <a:p>
            <a:pPr>
              <a:lnSpc>
                <a:spcPct val="112000"/>
              </a:lnSpc>
              <a:spcAft>
                <a:spcPts val="0"/>
              </a:spcAft>
            </a:pPr>
            <a:r>
              <a:rPr lang="en-US" sz="4200" dirty="0"/>
              <a:t>the other person’s.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7C3A50F9-EE1E-553F-ABED-D35577FEA849}"/>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10:23-11:1</a:t>
            </a:r>
            <a:endParaRPr lang="en-US" dirty="0"/>
          </a:p>
        </p:txBody>
      </p:sp>
    </p:spTree>
    <p:extLst>
      <p:ext uri="{BB962C8B-B14F-4D97-AF65-F5344CB8AC3E}">
        <p14:creationId xmlns:p14="http://schemas.microsoft.com/office/powerpoint/2010/main" val="124749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7144-67CD-F478-4480-1F0ACB9089A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AAFA3F4-EF3F-E107-5B98-1AAD3BFBA3AE}"/>
              </a:ext>
            </a:extLst>
          </p:cNvPr>
          <p:cNvSpPr>
            <a:spLocks noGrp="1"/>
          </p:cNvSpPr>
          <p:nvPr>
            <p:ph type="body" sz="quarter" idx="23"/>
          </p:nvPr>
        </p:nvSpPr>
        <p:spPr>
          <a:xfrm>
            <a:off x="942741" y="1600200"/>
            <a:ext cx="10270659" cy="4150522"/>
          </a:xfrm>
        </p:spPr>
        <p:txBody>
          <a:bodyPr/>
          <a:lstStyle/>
          <a:p>
            <a:pPr>
              <a:lnSpc>
                <a:spcPct val="112000"/>
              </a:lnSpc>
              <a:spcAft>
                <a:spcPts val="0"/>
              </a:spcAft>
            </a:pPr>
            <a:r>
              <a:rPr lang="en-US" sz="4200" dirty="0"/>
              <a:t>For why is my freedom judged by another person’s conscience? If I partake with thanksgiving, why am I criticized because of something for which I give thanks? So, whether you eat or drink, or whatever you do, do everything for the glory of God. </a:t>
            </a: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EDA8AD89-BCF3-2491-A1BF-A982AF27EC2F}"/>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10:23-11:1</a:t>
            </a:r>
            <a:endParaRPr lang="en-US" dirty="0"/>
          </a:p>
        </p:txBody>
      </p:sp>
    </p:spTree>
    <p:extLst>
      <p:ext uri="{BB962C8B-B14F-4D97-AF65-F5344CB8AC3E}">
        <p14:creationId xmlns:p14="http://schemas.microsoft.com/office/powerpoint/2010/main" val="288130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B92B-C1B3-A3E3-3B09-4A44377F7EB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2590B1-B5DB-E67B-F9DE-C331CF96FA40}"/>
              </a:ext>
            </a:extLst>
          </p:cNvPr>
          <p:cNvSpPr>
            <a:spLocks noGrp="1"/>
          </p:cNvSpPr>
          <p:nvPr>
            <p:ph type="body" sz="quarter" idx="23"/>
          </p:nvPr>
        </p:nvSpPr>
        <p:spPr>
          <a:xfrm>
            <a:off x="942741" y="1600200"/>
            <a:ext cx="10270659" cy="4150522"/>
          </a:xfrm>
        </p:spPr>
        <p:txBody>
          <a:bodyPr/>
          <a:lstStyle/>
          <a:p>
            <a:pPr>
              <a:lnSpc>
                <a:spcPct val="112000"/>
              </a:lnSpc>
              <a:spcAft>
                <a:spcPts val="0"/>
              </a:spcAft>
            </a:pPr>
            <a:r>
              <a:rPr lang="en-US" sz="4200" dirty="0"/>
              <a:t>Give no offense to Jews or Greeks or the church of God,  just as I also try to please everyone in everything, not seeking my own benefit, but the benefit of many, so that they may be saved. Imitate me, </a:t>
            </a:r>
          </a:p>
          <a:p>
            <a:pPr>
              <a:lnSpc>
                <a:spcPct val="112000"/>
              </a:lnSpc>
              <a:spcAft>
                <a:spcPts val="0"/>
              </a:spcAft>
            </a:pPr>
            <a:r>
              <a:rPr lang="en-US" sz="4200" dirty="0"/>
              <a:t>as I also imitate Christ.</a:t>
            </a:r>
          </a:p>
        </p:txBody>
      </p:sp>
      <p:sp>
        <p:nvSpPr>
          <p:cNvPr id="2" name="Text Placeholder 2">
            <a:extLst>
              <a:ext uri="{FF2B5EF4-FFF2-40B4-BE49-F238E27FC236}">
                <a16:creationId xmlns:a16="http://schemas.microsoft.com/office/drawing/2014/main" id="{21AD09BC-802C-EF07-29D2-847B459300CE}"/>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10:23-11:1</a:t>
            </a:r>
            <a:endParaRPr lang="en-US" dirty="0"/>
          </a:p>
        </p:txBody>
      </p:sp>
    </p:spTree>
    <p:extLst>
      <p:ext uri="{BB962C8B-B14F-4D97-AF65-F5344CB8AC3E}">
        <p14:creationId xmlns:p14="http://schemas.microsoft.com/office/powerpoint/2010/main" val="280243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have you learned what it means to follow Jesus through the example of others?</a:t>
            </a:r>
          </a:p>
        </p:txBody>
      </p:sp>
    </p:spTree>
    <p:extLst>
      <p:ext uri="{BB962C8B-B14F-4D97-AF65-F5344CB8AC3E}">
        <p14:creationId xmlns:p14="http://schemas.microsoft.com/office/powerpoint/2010/main" val="255578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What would be the outcome of someone following your example </a:t>
            </a:r>
          </a:p>
          <a:p>
            <a:r>
              <a:rPr lang="en-US" sz="4400" b="1" dirty="0"/>
              <a:t>of following Jesus?</a:t>
            </a:r>
          </a:p>
          <a:p>
            <a:r>
              <a:rPr lang="en-US" sz="4400" b="1" dirty="0"/>
              <a:t>How is God speaking to you about this?</a:t>
            </a:r>
          </a:p>
        </p:txBody>
      </p:sp>
    </p:spTree>
    <p:extLst>
      <p:ext uri="{BB962C8B-B14F-4D97-AF65-F5344CB8AC3E}">
        <p14:creationId xmlns:p14="http://schemas.microsoft.com/office/powerpoint/2010/main" val="184024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What keeps us from authentically sharing the hard part of our lives with other believers? </a:t>
            </a:r>
            <a:r>
              <a:rPr lang="en-US" sz="4400" dirty="0">
                <a:solidFill>
                  <a:srgbClr val="CFBEB2"/>
                </a:solidFill>
              </a:rPr>
              <a:t>→</a:t>
            </a:r>
            <a:endParaRPr lang="en-US" sz="4400" b="1" dirty="0"/>
          </a:p>
        </p:txBody>
      </p:sp>
    </p:spTree>
    <p:extLst>
      <p:ext uri="{BB962C8B-B14F-4D97-AF65-F5344CB8AC3E}">
        <p14:creationId xmlns:p14="http://schemas.microsoft.com/office/powerpoint/2010/main" val="249677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97CD9-1A8B-0BCD-1A41-6067891E39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8EF763-DE85-59E2-4192-F5AEA6BF668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0654C11-3C0B-5413-39F8-7C1ACC599015}"/>
              </a:ext>
            </a:extLst>
          </p:cNvPr>
          <p:cNvSpPr>
            <a:spLocks noGrp="1"/>
          </p:cNvSpPr>
          <p:nvPr>
            <p:ph type="body" sz="quarter" idx="19"/>
          </p:nvPr>
        </p:nvSpPr>
        <p:spPr>
          <a:xfrm>
            <a:off x="4037013" y="381000"/>
            <a:ext cx="7391399" cy="5943600"/>
          </a:xfrm>
        </p:spPr>
        <p:txBody>
          <a:bodyPr anchor="ctr"/>
          <a:lstStyle/>
          <a:p>
            <a:r>
              <a:rPr lang="en-US" sz="4400" b="1" dirty="0"/>
              <a:t>How can hiding </a:t>
            </a:r>
          </a:p>
          <a:p>
            <a:r>
              <a:rPr lang="en-US" sz="4400" b="1" dirty="0"/>
              <a:t>where we are struggling hurt our influence and the church community we belong to?</a:t>
            </a:r>
          </a:p>
        </p:txBody>
      </p:sp>
    </p:spTree>
    <p:extLst>
      <p:ext uri="{BB962C8B-B14F-4D97-AF65-F5344CB8AC3E}">
        <p14:creationId xmlns:p14="http://schemas.microsoft.com/office/powerpoint/2010/main" val="66113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Obedience flows from Christ-modeled love.</a:t>
            </a: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Christ did not merely call us to obedience motivated by love, he modeled it. Philippians 2:5-8 says, “Adopt the same attitude as that of Christ Jesus, who, existing in the form of God, did not consider equality with God as something to be exploited.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DD13E-C724-8C9B-5BC2-9FF615ECFE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117AD65-E049-7634-08DB-9923DB3B251C}"/>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Obedience flows from Christ-modeled love.</a:t>
            </a: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8A155982-D5E6-664D-CAEB-328BE7297E99}"/>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Instead he emptied himself by assuming the form of a servant, taking on the likeness of humanity. And when he had come as a man, he humbled himself by becoming obedient to the point of death—even to death on a cross.” </a:t>
            </a:r>
            <a:r>
              <a:rPr lang="en-US" sz="4000" dirty="0">
                <a:solidFill>
                  <a:srgbClr val="CFBEB2"/>
                </a:solidFill>
              </a:rPr>
              <a:t>→</a:t>
            </a:r>
            <a:endParaRPr lang="en-US" sz="4000" dirty="0"/>
          </a:p>
        </p:txBody>
      </p:sp>
    </p:spTree>
    <p:extLst>
      <p:ext uri="{BB962C8B-B14F-4D97-AF65-F5344CB8AC3E}">
        <p14:creationId xmlns:p14="http://schemas.microsoft.com/office/powerpoint/2010/main" val="416499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6573-8DBB-60B0-0FC7-1526F6C2029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C58813-4515-EC52-5F0E-1F86256DB5E9}"/>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Obedience flows from Christ-modeled love.</a:t>
            </a: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F35ECF15-B909-4BB9-77C2-2BFB907D18E0}"/>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Jesus obeyed God by giving His life in exchange for ours. His sacrifice made a way for our sins to be forgiven, so that we might love God and others for eternity. When we come to faith in Christ, we are set free from the obligation and punishment of the law. </a:t>
            </a:r>
            <a:r>
              <a:rPr lang="en-US" sz="4000" dirty="0">
                <a:solidFill>
                  <a:srgbClr val="CFBEB2"/>
                </a:solidFill>
              </a:rPr>
              <a:t>→</a:t>
            </a:r>
            <a:endParaRPr lang="en-US" sz="4000" dirty="0"/>
          </a:p>
        </p:txBody>
      </p:sp>
    </p:spTree>
    <p:extLst>
      <p:ext uri="{BB962C8B-B14F-4D97-AF65-F5344CB8AC3E}">
        <p14:creationId xmlns:p14="http://schemas.microsoft.com/office/powerpoint/2010/main" val="189618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pPr>
              <a:lnSpc>
                <a:spcPct val="100000"/>
              </a:lnSpc>
            </a:pPr>
            <a:r>
              <a:rPr lang="en-US" sz="4000" dirty="0"/>
              <a:t>Can I really say I love God if I willingly choose to disobey Him? What needs to shift for me to live authentically in Christ in both love and obedience?</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982B-14C2-9E99-1DBD-F017318859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AFAC280-66A8-C53C-F8C6-6E8D33AAD518}"/>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Obedience flows from Christ-modeled love.</a:t>
            </a: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C5D8958A-FC2C-EA86-DD27-10C30182FF89}"/>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Now, we obey Christ as an expression of our love and gratitude, not to earn His favor. The natural expression of a relationship with God is loving the people He brings into our lives. </a:t>
            </a:r>
          </a:p>
        </p:txBody>
      </p:sp>
    </p:spTree>
    <p:extLst>
      <p:ext uri="{BB962C8B-B14F-4D97-AF65-F5344CB8AC3E}">
        <p14:creationId xmlns:p14="http://schemas.microsoft.com/office/powerpoint/2010/main" val="164254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does the Holy Spirit </a:t>
            </a:r>
          </a:p>
          <a:p>
            <a:pPr>
              <a:lnSpc>
                <a:spcPct val="100000"/>
              </a:lnSpc>
            </a:pPr>
            <a:r>
              <a:rPr lang="en-US" sz="4200" b="1" dirty="0"/>
              <a:t>help us obey Christ? How can we seek to grow in listening to His voice daily?</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Where might you </a:t>
            </a:r>
          </a:p>
          <a:p>
            <a:pPr>
              <a:lnSpc>
                <a:spcPct val="100000"/>
              </a:lnSpc>
            </a:pPr>
            <a:r>
              <a:rPr lang="en-US" sz="4200" b="1" dirty="0"/>
              <a:t>be displaying obedience devoid of love for God and others? What needs </a:t>
            </a:r>
          </a:p>
          <a:p>
            <a:pPr>
              <a:lnSpc>
                <a:spcPct val="100000"/>
              </a:lnSpc>
            </a:pPr>
            <a:r>
              <a:rPr lang="en-US" sz="4200" b="1" dirty="0"/>
              <a:t>to change?</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could Paul say, </a:t>
            </a:r>
          </a:p>
          <a:p>
            <a:pPr>
              <a:lnSpc>
                <a:spcPct val="100000"/>
              </a:lnSpc>
            </a:pPr>
            <a:r>
              <a:rPr lang="en-US" sz="4200" b="1" dirty="0"/>
              <a:t>“Imitate me, as I also imitate Christ”? How can this be true even for new believers? </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3800" b="1" dirty="0"/>
              <a:t>We are called to obey Christ by loving God and loving others. The two cannot be separated. What would obedience without love look like? What about love declared in word but lacking obedience? How do the two inform and support each other?</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Paul said his life in Christ was an example for others to follow. Where is your life worthy of imitation, and where do you need to grow in love and obedience? How does the church encourage honesty and growth in us? </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900" b="1" dirty="0"/>
              <a:t>Can we really love God if we are not obeying Him? Can we really obey Him if we are not loving others? Why do you think Jesus commands us to do both? What is difficult about living this out?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Obedience to Jesus is the ongoing </a:t>
            </a:r>
            <a:r>
              <a:rPr lang="en-US" sz="5500" u="sng" dirty="0"/>
              <a:t>heart</a:t>
            </a:r>
            <a:r>
              <a:rPr lang="en-US" sz="5500" dirty="0"/>
              <a:t> of </a:t>
            </a:r>
            <a:r>
              <a:rPr lang="en-US" sz="5500" u="sng" dirty="0"/>
              <a:t>discipleship</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000" dirty="0"/>
              <a:t>“If you love me, you will keep my commands. And I will ask the Father, and he will give you another Counselor to be with you forever. He is the Spirit of truth. The world is unable to receive him because it doesn’t see him or know him. But you do know him, because he remains with you and will be in you.”</a:t>
            </a:r>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14:15-17</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200" b="1" dirty="0"/>
              <a:t>When was a time you</a:t>
            </a:r>
          </a:p>
          <a:p>
            <a:r>
              <a:rPr lang="en-US" sz="4200" b="1" dirty="0"/>
              <a:t>had to obey a rule you didn’t understand at work or school but later came to see the wisdom of that standard?</a:t>
            </a:r>
          </a:p>
        </p:txBody>
      </p:sp>
    </p:spTree>
    <p:extLst>
      <p:ext uri="{BB962C8B-B14F-4D97-AF65-F5344CB8AC3E}">
        <p14:creationId xmlns:p14="http://schemas.microsoft.com/office/powerpoint/2010/main" val="20088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Why is it incompatible </a:t>
            </a:r>
          </a:p>
          <a:p>
            <a:r>
              <a:rPr lang="en-US" sz="4400" b="1" dirty="0"/>
              <a:t>to love God and maintain a pattern of willful disobedience? Why is</a:t>
            </a:r>
          </a:p>
          <a:p>
            <a:r>
              <a:rPr lang="en-US" sz="4400" b="1" dirty="0"/>
              <a:t>an obedience problem ultimately a love problem?</a:t>
            </a:r>
          </a:p>
        </p:txBody>
      </p:sp>
    </p:spTree>
    <p:extLst>
      <p:ext uri="{BB962C8B-B14F-4D97-AF65-F5344CB8AC3E}">
        <p14:creationId xmlns:p14="http://schemas.microsoft.com/office/powerpoint/2010/main" val="153016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Obedience to Jesus </a:t>
            </a:r>
            <a:br>
              <a:rPr lang="en-US" sz="5500" dirty="0"/>
            </a:br>
            <a:r>
              <a:rPr lang="en-US" sz="5500" dirty="0"/>
              <a:t>is rooted in </a:t>
            </a:r>
            <a:r>
              <a:rPr lang="en-US" sz="5500" u="sng" dirty="0"/>
              <a:t>love</a:t>
            </a:r>
            <a:r>
              <a:rPr lang="en-US" sz="5500" dirty="0"/>
              <a:t> for </a:t>
            </a:r>
            <a:r>
              <a:rPr lang="en-US" sz="5500" u="sng" dirty="0"/>
              <a:t>God</a:t>
            </a:r>
            <a:r>
              <a:rPr lang="en-US" sz="5500" dirty="0"/>
              <a:t> </a:t>
            </a:r>
            <a:br>
              <a:rPr lang="en-US" sz="5500" dirty="0"/>
            </a:br>
            <a:r>
              <a:rPr lang="en-US" sz="5500" dirty="0"/>
              <a:t>and </a:t>
            </a:r>
            <a:r>
              <a:rPr lang="en-US" sz="5500" u="sng" dirty="0"/>
              <a:t>others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21308</TotalTime>
  <Words>1206</Words>
  <Application>Microsoft Office PowerPoint</Application>
  <PresentationFormat>Custom</PresentationFormat>
  <Paragraphs>123</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Obedience to Jesus is the ongoing heart of discipleship. </vt:lpstr>
      <vt:lpstr>PowerPoint Presentation</vt:lpstr>
      <vt:lpstr>Discuss</vt:lpstr>
      <vt:lpstr>Discuss</vt:lpstr>
      <vt:lpstr>2. Obedience to Jesus  is rooted in love for God  and others.</vt:lpstr>
      <vt:lpstr>PowerPoint Presentation</vt:lpstr>
      <vt:lpstr>PowerPoint Presentation</vt:lpstr>
      <vt:lpstr>Discuss</vt:lpstr>
      <vt:lpstr>Discuss</vt:lpstr>
      <vt:lpstr>Discuss</vt:lpstr>
      <vt:lpstr>Discuss</vt:lpstr>
      <vt:lpstr>3. True discipleship  requires transparent modeling of love and obedience. </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Discuss</vt:lpstr>
      <vt:lpstr>PowerPoint Presentation</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Molly Norwood</cp:lastModifiedBy>
  <cp:revision>81</cp:revision>
  <dcterms:created xsi:type="dcterms:W3CDTF">2023-07-06T02:28:58Z</dcterms:created>
  <dcterms:modified xsi:type="dcterms:W3CDTF">2025-09-23T19:57:59Z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