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567" r:id="rId5"/>
    <p:sldId id="833" r:id="rId6"/>
    <p:sldId id="834" r:id="rId7"/>
    <p:sldId id="577" r:id="rId8"/>
    <p:sldId id="579" r:id="rId9"/>
    <p:sldId id="574" r:id="rId10"/>
    <p:sldId id="632" r:id="rId11"/>
    <p:sldId id="792" r:id="rId12"/>
    <p:sldId id="876" r:id="rId13"/>
    <p:sldId id="877" r:id="rId14"/>
    <p:sldId id="793" r:id="rId15"/>
    <p:sldId id="826" r:id="rId16"/>
    <p:sldId id="796" r:id="rId17"/>
    <p:sldId id="842" r:id="rId18"/>
    <p:sldId id="797" r:id="rId19"/>
    <p:sldId id="859" r:id="rId20"/>
    <p:sldId id="814" r:id="rId21"/>
    <p:sldId id="847" r:id="rId22"/>
    <p:sldId id="848" r:id="rId23"/>
    <p:sldId id="771" r:id="rId24"/>
    <p:sldId id="867" r:id="rId25"/>
    <p:sldId id="813" r:id="rId26"/>
    <p:sldId id="851" r:id="rId27"/>
    <p:sldId id="852" r:id="rId28"/>
    <p:sldId id="850" r:id="rId29"/>
    <p:sldId id="818" r:id="rId3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25" autoAdjust="0"/>
    <p:restoredTop sz="96056"/>
  </p:normalViewPr>
  <p:slideViewPr>
    <p:cSldViewPr>
      <p:cViewPr varScale="1">
        <p:scale>
          <a:sx n="105" d="100"/>
          <a:sy n="105" d="100"/>
        </p:scale>
        <p:origin x="200" y="480"/>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8/12/25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8/12/25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22</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6EF7E-297A-E3B7-69B2-F4C2764F5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14085-21D4-BA8E-1C59-706A9B06A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E01F1-9F66-623D-CCBF-F5F605833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3A1A26-8662-8A56-B206-E39ED6AF9260}"/>
              </a:ext>
            </a:extLst>
          </p:cNvPr>
          <p:cNvSpPr>
            <a:spLocks noGrp="1"/>
          </p:cNvSpPr>
          <p:nvPr>
            <p:ph type="sldNum" sz="quarter" idx="5"/>
          </p:nvPr>
        </p:nvSpPr>
        <p:spPr/>
        <p:txBody>
          <a:bodyPr/>
          <a:lstStyle/>
          <a:p>
            <a:fld id="{B0FCC8D5-6D68-A443-97C0-91AE5977134B}" type="slidenum">
              <a:rPr lang="en-US" smtClean="0"/>
              <a:pPr/>
              <a:t>23</a:t>
            </a:fld>
            <a:endParaRPr lang="en-US" dirty="0"/>
          </a:p>
        </p:txBody>
      </p:sp>
    </p:spTree>
    <p:extLst>
      <p:ext uri="{BB962C8B-B14F-4D97-AF65-F5344CB8AC3E}">
        <p14:creationId xmlns:p14="http://schemas.microsoft.com/office/powerpoint/2010/main" val="305960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F028E-E5B3-68E1-AAF1-A736D245E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0680-2A56-CD95-3824-A4C78DE38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C008D-3469-777E-0526-7D299FBD6F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48022B-3D86-D856-8E2B-E910A403D416}"/>
              </a:ext>
            </a:extLst>
          </p:cNvPr>
          <p:cNvSpPr>
            <a:spLocks noGrp="1"/>
          </p:cNvSpPr>
          <p:nvPr>
            <p:ph type="sldNum" sz="quarter" idx="5"/>
          </p:nvPr>
        </p:nvSpPr>
        <p:spPr/>
        <p:txBody>
          <a:bodyPr/>
          <a:lstStyle/>
          <a:p>
            <a:fld id="{B0FCC8D5-6D68-A443-97C0-91AE5977134B}" type="slidenum">
              <a:rPr lang="en-US" smtClean="0"/>
              <a:pPr/>
              <a:t>24</a:t>
            </a:fld>
            <a:endParaRPr lang="en-US" dirty="0"/>
          </a:p>
        </p:txBody>
      </p:sp>
    </p:spTree>
    <p:extLst>
      <p:ext uri="{BB962C8B-B14F-4D97-AF65-F5344CB8AC3E}">
        <p14:creationId xmlns:p14="http://schemas.microsoft.com/office/powerpoint/2010/main" val="110129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25</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67848"/>
            <a:ext cx="4343400" cy="699625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6479"/>
            <a:ext cx="4267201" cy="6873514"/>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5" y="10830"/>
            <a:ext cx="12153493" cy="6836339"/>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926C4-B9AE-6C25-8826-64D8B278070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27EF255-CE38-907C-7064-96E455D73A9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B180283B-764E-8194-015A-CDBFA7DD070B}"/>
              </a:ext>
            </a:extLst>
          </p:cNvPr>
          <p:cNvSpPr>
            <a:spLocks noGrp="1"/>
          </p:cNvSpPr>
          <p:nvPr>
            <p:ph type="body" sz="quarter" idx="19"/>
          </p:nvPr>
        </p:nvSpPr>
        <p:spPr>
          <a:xfrm>
            <a:off x="4037013" y="381000"/>
            <a:ext cx="7391399" cy="5943600"/>
          </a:xfrm>
        </p:spPr>
        <p:txBody>
          <a:bodyPr anchor="ctr"/>
          <a:lstStyle/>
          <a:p>
            <a:r>
              <a:rPr lang="en-US" sz="4200" b="1" dirty="0"/>
              <a:t>How ready would you </a:t>
            </a:r>
          </a:p>
          <a:p>
            <a:r>
              <a:rPr lang="en-US" sz="4200" b="1" dirty="0"/>
              <a:t>be to share your testimony and the plan of salvation spontaneously? What could you do this week to better prepare for when God presents the opportunity?</a:t>
            </a:r>
          </a:p>
        </p:txBody>
      </p:sp>
    </p:spTree>
    <p:extLst>
      <p:ext uri="{BB962C8B-B14F-4D97-AF65-F5344CB8AC3E}">
        <p14:creationId xmlns:p14="http://schemas.microsoft.com/office/powerpoint/2010/main" val="243797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The </a:t>
            </a:r>
            <a:r>
              <a:rPr lang="en-US" sz="5500" u="sng" dirty="0"/>
              <a:t>work</a:t>
            </a:r>
            <a:r>
              <a:rPr lang="en-US" sz="5500" dirty="0"/>
              <a:t> of disciple </a:t>
            </a:r>
            <a:br>
              <a:rPr lang="en-US" sz="5500" dirty="0"/>
            </a:br>
            <a:r>
              <a:rPr lang="en-US" sz="5500" dirty="0"/>
              <a:t>making is our </a:t>
            </a:r>
            <a:r>
              <a:rPr lang="en-US" sz="5500" u="sng" dirty="0"/>
              <a:t>investment</a:t>
            </a:r>
            <a:r>
              <a:rPr lang="en-US" sz="5500" dirty="0"/>
              <a:t> in </a:t>
            </a:r>
            <a:br>
              <a:rPr lang="en-US" sz="5500" dirty="0"/>
            </a:br>
            <a:r>
              <a:rPr lang="en-US" sz="5500" dirty="0"/>
              <a:t>the lives of </a:t>
            </a:r>
            <a:r>
              <a:rPr lang="en-US" sz="5500" u="sng" dirty="0"/>
              <a:t>others</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We cared so much for you that we were pleased to share with you not only the gospel of God but also our own lives, because you had become dear to us. </a:t>
            </a:r>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Thessalonians 2:8</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What are some jobs </a:t>
            </a:r>
          </a:p>
          <a:p>
            <a:r>
              <a:rPr lang="en-US" sz="4200" b="1" dirty="0"/>
              <a:t>that would be impossible </a:t>
            </a:r>
          </a:p>
          <a:p>
            <a:r>
              <a:rPr lang="en-US" sz="4200" b="1" dirty="0"/>
              <a:t>to accomplish without a team? How does our ability to view discipleship as a “team sport” impact the way we think about </a:t>
            </a:r>
          </a:p>
          <a:p>
            <a:r>
              <a:rPr lang="en-US" sz="4200" b="1" dirty="0"/>
              <a:t>church community?</a:t>
            </a:r>
          </a:p>
        </p:txBody>
      </p:sp>
    </p:spTree>
    <p:extLst>
      <p:ext uri="{BB962C8B-B14F-4D97-AF65-F5344CB8AC3E}">
        <p14:creationId xmlns:p14="http://schemas.microsoft.com/office/powerpoint/2010/main" val="1464740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241F-F870-4691-862F-ADBA2705E2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608DD9-25E1-813E-753B-01DF5D719506}"/>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F3082F2-5AC5-B27E-8675-B49CA62673A4}"/>
              </a:ext>
            </a:extLst>
          </p:cNvPr>
          <p:cNvSpPr>
            <a:spLocks noGrp="1"/>
          </p:cNvSpPr>
          <p:nvPr>
            <p:ph type="body" sz="quarter" idx="19"/>
          </p:nvPr>
        </p:nvSpPr>
        <p:spPr>
          <a:xfrm>
            <a:off x="4037013" y="381000"/>
            <a:ext cx="7391399" cy="5943600"/>
          </a:xfrm>
        </p:spPr>
        <p:txBody>
          <a:bodyPr anchor="ctr"/>
          <a:lstStyle/>
          <a:p>
            <a:r>
              <a:rPr lang="en-US" sz="4200" b="1" dirty="0"/>
              <a:t>Have you ever </a:t>
            </a:r>
          </a:p>
          <a:p>
            <a:r>
              <a:rPr lang="en-US" sz="4200" b="1" dirty="0"/>
              <a:t>experienced a leader with a terrible “bedside manner”? How did the person’s attitude toward the rest of the team make following him or her more difficult? </a:t>
            </a:r>
          </a:p>
        </p:txBody>
      </p:sp>
    </p:spTree>
    <p:extLst>
      <p:ext uri="{BB962C8B-B14F-4D97-AF65-F5344CB8AC3E}">
        <p14:creationId xmlns:p14="http://schemas.microsoft.com/office/powerpoint/2010/main" val="3590102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838200"/>
            <a:ext cx="12188825" cy="4419600"/>
          </a:xfrm>
        </p:spPr>
        <p:txBody>
          <a:bodyPr anchor="b">
            <a:noAutofit/>
          </a:bodyPr>
          <a:lstStyle/>
          <a:p>
            <a:pPr marR="0">
              <a:lnSpc>
                <a:spcPct val="150000"/>
              </a:lnSpc>
              <a:spcBef>
                <a:spcPts val="0"/>
              </a:spcBef>
              <a:spcAft>
                <a:spcPts val="0"/>
              </a:spcAft>
            </a:pPr>
            <a:r>
              <a:rPr lang="en-US" sz="5500" dirty="0"/>
              <a:t>3. The </a:t>
            </a:r>
            <a:r>
              <a:rPr lang="en-US" sz="5500" u="sng" dirty="0"/>
              <a:t>discipline</a:t>
            </a:r>
            <a:r>
              <a:rPr lang="en-US" sz="5500" dirty="0"/>
              <a:t> of </a:t>
            </a:r>
            <a:br>
              <a:rPr lang="en-US" sz="5500" dirty="0"/>
            </a:br>
            <a:r>
              <a:rPr lang="en-US" sz="5500" dirty="0"/>
              <a:t>disciple making is a </a:t>
            </a:r>
            <a:r>
              <a:rPr lang="en-US" sz="5500" u="sng" dirty="0"/>
              <a:t>lifelong</a:t>
            </a:r>
            <a:r>
              <a:rPr lang="en-US" sz="5500" dirty="0"/>
              <a:t> commitment to </a:t>
            </a:r>
            <a:r>
              <a:rPr lang="en-US" sz="5500" u="sng" dirty="0"/>
              <a:t>growth</a:t>
            </a:r>
            <a:r>
              <a:rPr lang="en-US" sz="5500" dirty="0"/>
              <a:t>. </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AB284-EAC0-C7BD-A623-83EF02B0856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5FF0020-1E4F-C5FB-227B-53775DB3AED6}"/>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Very early in the morning, while it was still dark, he got up, went out, and made his way to a deserted place; and there he was praying. </a:t>
            </a:r>
          </a:p>
        </p:txBody>
      </p:sp>
      <p:sp>
        <p:nvSpPr>
          <p:cNvPr id="2" name="Text Placeholder 2">
            <a:extLst>
              <a:ext uri="{FF2B5EF4-FFF2-40B4-BE49-F238E27FC236}">
                <a16:creationId xmlns:a16="http://schemas.microsoft.com/office/drawing/2014/main" id="{63A73990-9BC3-9A66-A87F-4F3EBF41ADBD}"/>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Mark 1:35</a:t>
            </a:r>
            <a:endParaRPr lang="en-US" dirty="0"/>
          </a:p>
        </p:txBody>
      </p:sp>
    </p:spTree>
    <p:extLst>
      <p:ext uri="{BB962C8B-B14F-4D97-AF65-F5344CB8AC3E}">
        <p14:creationId xmlns:p14="http://schemas.microsoft.com/office/powerpoint/2010/main" val="3018241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What is the connection between personal devotion to Jesus and capacity to disciple others?</a:t>
            </a:r>
          </a:p>
        </p:txBody>
      </p:sp>
    </p:spTree>
    <p:extLst>
      <p:ext uri="{BB962C8B-B14F-4D97-AF65-F5344CB8AC3E}">
        <p14:creationId xmlns:p14="http://schemas.microsoft.com/office/powerpoint/2010/main" val="2555783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400" b="1" dirty="0"/>
              <a:t>How does a </a:t>
            </a:r>
          </a:p>
          <a:p>
            <a:r>
              <a:rPr lang="en-US" sz="4400" b="1" dirty="0"/>
              <a:t>healthy devotional life </a:t>
            </a:r>
          </a:p>
          <a:p>
            <a:r>
              <a:rPr lang="en-US" sz="4400" b="1" dirty="0"/>
              <a:t>help prevent burnout </a:t>
            </a:r>
          </a:p>
          <a:p>
            <a:r>
              <a:rPr lang="en-US" sz="4400" b="1" dirty="0"/>
              <a:t>in ministry and in </a:t>
            </a:r>
          </a:p>
          <a:p>
            <a:r>
              <a:rPr lang="en-US" sz="4400" b="1" dirty="0"/>
              <a:t>the faith?</a:t>
            </a:r>
          </a:p>
        </p:txBody>
      </p:sp>
    </p:spTree>
    <p:extLst>
      <p:ext uri="{BB962C8B-B14F-4D97-AF65-F5344CB8AC3E}">
        <p14:creationId xmlns:p14="http://schemas.microsoft.com/office/powerpoint/2010/main" val="1840241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381000"/>
            <a:ext cx="7391399" cy="5943600"/>
          </a:xfrm>
        </p:spPr>
        <p:txBody>
          <a:bodyPr anchor="ctr"/>
          <a:lstStyle/>
          <a:p>
            <a:r>
              <a:rPr lang="en-US" sz="4400" b="1" dirty="0"/>
              <a:t>What makes </a:t>
            </a:r>
          </a:p>
          <a:p>
            <a:r>
              <a:rPr lang="en-US" sz="4400" b="1" dirty="0"/>
              <a:t>perseverance challenging? How does belonging to a body of believers make a difference when you are struggling?</a:t>
            </a:r>
          </a:p>
        </p:txBody>
      </p:sp>
    </p:spTree>
    <p:extLst>
      <p:ext uri="{BB962C8B-B14F-4D97-AF65-F5344CB8AC3E}">
        <p14:creationId xmlns:p14="http://schemas.microsoft.com/office/powerpoint/2010/main" val="249677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219200"/>
            <a:ext cx="10940118" cy="4170218"/>
          </a:xfrm>
        </p:spPr>
        <p:txBody>
          <a:bodyPr/>
          <a:lstStyle/>
          <a:p>
            <a:pPr>
              <a:lnSpc>
                <a:spcPct val="100000"/>
              </a:lnSpc>
            </a:pPr>
            <a:r>
              <a:rPr lang="en-US" sz="4000" b="0" dirty="0">
                <a:solidFill>
                  <a:srgbClr val="867A72"/>
                </a:solidFill>
                <a:latin typeface="Montserrat Light" pitchFamily="2" charset="77"/>
              </a:rPr>
              <a:t>The essentials of</a:t>
            </a:r>
          </a:p>
          <a:p>
            <a:pPr>
              <a:lnSpc>
                <a:spcPct val="100000"/>
              </a:lnSpc>
            </a:pPr>
            <a:r>
              <a:rPr lang="en-US" dirty="0">
                <a:solidFill>
                  <a:srgbClr val="867A72"/>
                </a:solidFill>
              </a:rPr>
              <a:t>Disciple-making</a:t>
            </a:r>
            <a:endParaRPr lang="en-US" dirty="0">
              <a:solidFill>
                <a:schemeClr val="accent4">
                  <a:lumMod val="50000"/>
                </a:schemeClr>
              </a:solidFill>
            </a:endParaRP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00000"/>
              </a:lnSpc>
            </a:pPr>
            <a:r>
              <a:rPr lang="en-US" sz="2800" dirty="0">
                <a:solidFill>
                  <a:schemeClr val="accent3"/>
                </a:solidFill>
                <a:latin typeface="Montserrat ExtraBold" pitchFamily="2" charset="77"/>
              </a:rPr>
              <a:t>Session 6: </a:t>
            </a:r>
            <a:br>
              <a:rPr lang="en-US" sz="4000" b="0" dirty="0">
                <a:solidFill>
                  <a:schemeClr val="accent3"/>
                </a:solidFill>
                <a:latin typeface="Montserrat Light" pitchFamily="2" charset="77"/>
              </a:rPr>
            </a:br>
            <a:r>
              <a:rPr lang="en-US" sz="4000" b="0" dirty="0">
                <a:solidFill>
                  <a:schemeClr val="accent3"/>
                </a:solidFill>
                <a:latin typeface="Montserrat Light" pitchFamily="2" charset="77"/>
              </a:rPr>
              <a:t>Ten Qualifications of a </a:t>
            </a:r>
          </a:p>
          <a:p>
            <a:pPr>
              <a:lnSpc>
                <a:spcPct val="100000"/>
              </a:lnSpc>
            </a:pPr>
            <a:r>
              <a:rPr lang="en-US" sz="4000" b="0" dirty="0">
                <a:solidFill>
                  <a:schemeClr val="accent3"/>
                </a:solidFill>
                <a:latin typeface="Montserrat Light" pitchFamily="2" charset="77"/>
              </a:rPr>
              <a:t>Disciple-Maker</a:t>
            </a:r>
            <a:endParaRPr lang="en-US" sz="4000" dirty="0">
              <a:solidFill>
                <a:schemeClr val="accent3"/>
              </a:solidFill>
            </a:endParaRPr>
          </a:p>
        </p:txBody>
      </p:sp>
      <p:cxnSp>
        <p:nvCxnSpPr>
          <p:cNvPr id="5" name="Straight Connector 4">
            <a:extLst>
              <a:ext uri="{FF2B5EF4-FFF2-40B4-BE49-F238E27FC236}">
                <a16:creationId xmlns:a16="http://schemas.microsoft.com/office/drawing/2014/main" id="{D7738542-4503-5D5C-DC62-D91127017379}"/>
              </a:ext>
            </a:extLst>
          </p:cNvPr>
          <p:cNvCxnSpPr/>
          <p:nvPr/>
        </p:nvCxnSpPr>
        <p:spPr>
          <a:xfrm>
            <a:off x="4189412" y="3429000"/>
            <a:ext cx="35814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455612" y="685800"/>
            <a:ext cx="11353800" cy="1483522"/>
          </a:xfrm>
        </p:spPr>
        <p:txBody>
          <a:bodyPr/>
          <a:lstStyle/>
          <a:p>
            <a:r>
              <a:rPr lang="en-US" sz="4800" dirty="0">
                <a:solidFill>
                  <a:srgbClr val="867A72"/>
                </a:solidFill>
              </a:rPr>
              <a:t>GOSPEL FOCUS</a:t>
            </a:r>
          </a:p>
          <a:p>
            <a:r>
              <a:rPr lang="en-US" sz="3600" b="0" dirty="0">
                <a:solidFill>
                  <a:srgbClr val="867A72"/>
                </a:solidFill>
              </a:rPr>
              <a:t>Be a disciple to make disciples.</a:t>
            </a:r>
          </a:p>
          <a:p>
            <a:endParaRPr lang="en-US" sz="3600" b="0" dirty="0">
              <a:solidFill>
                <a:srgbClr val="867A72"/>
              </a:solidFill>
            </a:endParaRPr>
          </a:p>
          <a:p>
            <a:endParaRPr lang="en-US" sz="3600" b="0" dirty="0">
              <a:solidFill>
                <a:srgbClr val="867A72"/>
              </a:solidFill>
            </a:endParaRPr>
          </a:p>
          <a:p>
            <a:endParaRPr lang="en-US" sz="36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624353" y="2057400"/>
            <a:ext cx="10940117" cy="3926678"/>
          </a:xfrm>
        </p:spPr>
        <p:txBody>
          <a:bodyPr/>
          <a:lstStyle/>
          <a:p>
            <a:pPr marR="0">
              <a:lnSpc>
                <a:spcPct val="112000"/>
              </a:lnSpc>
              <a:spcBef>
                <a:spcPts val="0"/>
              </a:spcBef>
              <a:spcAft>
                <a:spcPts val="0"/>
              </a:spcAft>
            </a:pPr>
            <a:r>
              <a:rPr lang="en-US" sz="4000" dirty="0"/>
              <a:t>The first step of becoming a disciple maker is to become a disciple. Knowledge of God is just the beginning. Scripture teaches that we become disciples when we confess our sin and profess Christ as Lord. </a:t>
            </a:r>
            <a:r>
              <a:rPr lang="en-US" sz="4000" dirty="0">
                <a:solidFill>
                  <a:srgbClr val="CFBEB2"/>
                </a:solidFill>
              </a:rPr>
              <a:t>→</a:t>
            </a:r>
            <a:endParaRPr lang="en-US" sz="4000" dirty="0"/>
          </a:p>
        </p:txBody>
      </p:sp>
    </p:spTree>
    <p:extLst>
      <p:ext uri="{BB962C8B-B14F-4D97-AF65-F5344CB8AC3E}">
        <p14:creationId xmlns:p14="http://schemas.microsoft.com/office/powerpoint/2010/main" val="220902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4E223-A44F-229C-EC2C-46AA4421868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4EBDBAB-D619-E5AB-AD8B-89872A63B9DD}"/>
              </a:ext>
            </a:extLst>
          </p:cNvPr>
          <p:cNvSpPr>
            <a:spLocks noGrp="1"/>
          </p:cNvSpPr>
          <p:nvPr>
            <p:ph type="body" sz="quarter" idx="22"/>
          </p:nvPr>
        </p:nvSpPr>
        <p:spPr>
          <a:xfrm>
            <a:off x="455612" y="685800"/>
            <a:ext cx="11353800" cy="1483522"/>
          </a:xfrm>
        </p:spPr>
        <p:txBody>
          <a:bodyPr/>
          <a:lstStyle/>
          <a:p>
            <a:r>
              <a:rPr lang="en-US" sz="4800" dirty="0">
                <a:solidFill>
                  <a:srgbClr val="867A72"/>
                </a:solidFill>
              </a:rPr>
              <a:t>GOSPEL FOCUS</a:t>
            </a: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p:txBody>
      </p:sp>
      <p:sp>
        <p:nvSpPr>
          <p:cNvPr id="2" name="Text Placeholder 3">
            <a:extLst>
              <a:ext uri="{FF2B5EF4-FFF2-40B4-BE49-F238E27FC236}">
                <a16:creationId xmlns:a16="http://schemas.microsoft.com/office/drawing/2014/main" id="{EF7A4481-B1E3-1FF2-A18D-CBEB314D8765}"/>
              </a:ext>
            </a:extLst>
          </p:cNvPr>
          <p:cNvSpPr>
            <a:spLocks noGrp="1"/>
          </p:cNvSpPr>
          <p:nvPr>
            <p:ph type="body" sz="quarter" idx="23"/>
          </p:nvPr>
        </p:nvSpPr>
        <p:spPr>
          <a:xfrm>
            <a:off x="624353" y="1447800"/>
            <a:ext cx="10940117" cy="5226409"/>
          </a:xfrm>
        </p:spPr>
        <p:txBody>
          <a:bodyPr/>
          <a:lstStyle/>
          <a:p>
            <a:pPr marR="0">
              <a:lnSpc>
                <a:spcPct val="112000"/>
              </a:lnSpc>
              <a:spcBef>
                <a:spcPts val="0"/>
              </a:spcBef>
              <a:spcAft>
                <a:spcPts val="0"/>
              </a:spcAft>
            </a:pPr>
            <a:r>
              <a:rPr lang="en-US" sz="4000"/>
              <a:t>If you have been on the outside looking toward a life of faith in Jesus</a:t>
            </a:r>
            <a:r>
              <a:rPr lang="en-US" sz="4000" dirty="0"/>
              <a:t>, what’s preventing you </a:t>
            </a:r>
            <a:r>
              <a:rPr lang="en-US" sz="4000"/>
              <a:t>from starting </a:t>
            </a:r>
            <a:r>
              <a:rPr lang="en-US" sz="4000" dirty="0"/>
              <a:t>today? Talk to your small group leader, pastor, or friend, about how to begin a new life in Christ today. </a:t>
            </a:r>
          </a:p>
        </p:txBody>
      </p:sp>
    </p:spTree>
    <p:extLst>
      <p:ext uri="{BB962C8B-B14F-4D97-AF65-F5344CB8AC3E}">
        <p14:creationId xmlns:p14="http://schemas.microsoft.com/office/powerpoint/2010/main" val="2606436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4200" b="1" dirty="0"/>
              <a:t>How can I grow in my knowledge of and obedience to God and His Word?</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6746-81FC-D3A3-7DD9-17971C9C446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5D88124-A4E9-77C8-8704-C13B096F0FFE}"/>
              </a:ext>
            </a:extLst>
          </p:cNvPr>
          <p:cNvSpPr>
            <a:spLocks noGrp="1"/>
          </p:cNvSpPr>
          <p:nvPr>
            <p:ph type="body" sz="quarter" idx="19"/>
          </p:nvPr>
        </p:nvSpPr>
        <p:spPr>
          <a:xfrm>
            <a:off x="912812" y="1676400"/>
            <a:ext cx="7086600" cy="3464721"/>
          </a:xfrm>
        </p:spPr>
        <p:txBody>
          <a:bodyPr anchor="ctr"/>
          <a:lstStyle/>
          <a:p>
            <a:pPr>
              <a:lnSpc>
                <a:spcPct val="100000"/>
              </a:lnSpc>
            </a:pPr>
            <a:r>
              <a:rPr lang="en-US" sz="4200" b="1" dirty="0"/>
              <a:t>What would it look like </a:t>
            </a:r>
          </a:p>
          <a:p>
            <a:pPr>
              <a:lnSpc>
                <a:spcPct val="100000"/>
              </a:lnSpc>
            </a:pPr>
            <a:r>
              <a:rPr lang="en-US" sz="4200" b="1" dirty="0"/>
              <a:t>for me to share my life and struggles more authentically with other believers? What prevents me from doing so? </a:t>
            </a:r>
          </a:p>
        </p:txBody>
      </p:sp>
      <p:sp>
        <p:nvSpPr>
          <p:cNvPr id="5" name="Title 4">
            <a:extLst>
              <a:ext uri="{FF2B5EF4-FFF2-40B4-BE49-F238E27FC236}">
                <a16:creationId xmlns:a16="http://schemas.microsoft.com/office/drawing/2014/main" id="{F4AD6D44-D77C-5854-71B5-53EB99325744}"/>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305121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88F3B-6B93-2BF7-9A09-A2A1825486B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9B1149C-890D-D636-8102-28C6ECC0E1C5}"/>
              </a:ext>
            </a:extLst>
          </p:cNvPr>
          <p:cNvSpPr>
            <a:spLocks noGrp="1"/>
          </p:cNvSpPr>
          <p:nvPr>
            <p:ph type="body" sz="quarter" idx="19"/>
          </p:nvPr>
        </p:nvSpPr>
        <p:spPr>
          <a:xfrm>
            <a:off x="531812" y="1752600"/>
            <a:ext cx="7888504" cy="3464721"/>
          </a:xfrm>
        </p:spPr>
        <p:txBody>
          <a:bodyPr anchor="ctr"/>
          <a:lstStyle/>
          <a:p>
            <a:pPr>
              <a:lnSpc>
                <a:spcPct val="100000"/>
              </a:lnSpc>
            </a:pPr>
            <a:r>
              <a:rPr lang="en-US" sz="4200" b="1" dirty="0"/>
              <a:t>Would I describe </a:t>
            </a:r>
          </a:p>
          <a:p>
            <a:pPr>
              <a:lnSpc>
                <a:spcPct val="100000"/>
              </a:lnSpc>
            </a:pPr>
            <a:r>
              <a:rPr lang="en-US" sz="4200" b="1" dirty="0"/>
              <a:t>my devotional life as healthy and persevering? What needs to shift in my schedule or priorities to make space </a:t>
            </a:r>
          </a:p>
          <a:p>
            <a:pPr>
              <a:lnSpc>
                <a:spcPct val="100000"/>
              </a:lnSpc>
            </a:pPr>
            <a:r>
              <a:rPr lang="en-US" sz="4200" b="1" dirty="0"/>
              <a:t>to spend time with God </a:t>
            </a:r>
          </a:p>
          <a:p>
            <a:pPr>
              <a:lnSpc>
                <a:spcPct val="100000"/>
              </a:lnSpc>
            </a:pPr>
            <a:r>
              <a:rPr lang="en-US" sz="4200" b="1" dirty="0"/>
              <a:t>every day?</a:t>
            </a:r>
          </a:p>
        </p:txBody>
      </p:sp>
      <p:sp>
        <p:nvSpPr>
          <p:cNvPr id="5" name="Title 4">
            <a:extLst>
              <a:ext uri="{FF2B5EF4-FFF2-40B4-BE49-F238E27FC236}">
                <a16:creationId xmlns:a16="http://schemas.microsoft.com/office/drawing/2014/main" id="{A623ACDA-BD61-E460-6B58-3440B643CF12}"/>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878424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3800" b="1" dirty="0"/>
              <a:t>Why does disciple making require long time commitment and endurance? Why can’t we do it alone? </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4000" b="1" dirty="0"/>
              <a:t>What quality of a disciple maker challenges you most? What can you do to move from where you are to where God is calling you to be?</a:t>
            </a:r>
          </a:p>
        </p:txBody>
      </p:sp>
    </p:spTree>
    <p:extLst>
      <p:ext uri="{BB962C8B-B14F-4D97-AF65-F5344CB8AC3E}">
        <p14:creationId xmlns:p14="http://schemas.microsoft.com/office/powerpoint/2010/main" val="244766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608042" y="2362200"/>
            <a:ext cx="8972740" cy="3810000"/>
          </a:xfrm>
        </p:spPr>
        <p:txBody>
          <a:bodyPr/>
          <a:lstStyle/>
          <a:p>
            <a:pPr>
              <a:lnSpc>
                <a:spcPct val="100000"/>
              </a:lnSpc>
            </a:pPr>
            <a:r>
              <a:rPr lang="en-US" sz="4000" dirty="0"/>
              <a:t>What qualities of a disciple maker are present in my life today, and what is lacking? How can I ask God to help me grow in those ways?</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4037012" y="457200"/>
            <a:ext cx="7391399"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800" b="1" dirty="0"/>
              <a:t>Which is harder for you—growing in the depth of your walk with Christ, or growing in the authenticity and vulnerability of your relationship with others? What would growth in one or both of those areas look like for you? </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762000"/>
            <a:ext cx="12188825" cy="4419600"/>
          </a:xfrm>
        </p:spPr>
        <p:txBody>
          <a:bodyPr anchor="b">
            <a:noAutofit/>
          </a:bodyPr>
          <a:lstStyle/>
          <a:p>
            <a:pPr marR="0">
              <a:lnSpc>
                <a:spcPct val="150000"/>
              </a:lnSpc>
              <a:spcBef>
                <a:spcPts val="0"/>
              </a:spcBef>
              <a:spcAft>
                <a:spcPts val="0"/>
              </a:spcAft>
            </a:pPr>
            <a:r>
              <a:rPr lang="en-US" sz="5500" dirty="0"/>
              <a:t>1. The </a:t>
            </a:r>
            <a:r>
              <a:rPr lang="en-US" sz="5500" u="sng" dirty="0"/>
              <a:t>starting</a:t>
            </a:r>
            <a:r>
              <a:rPr lang="en-US" sz="5500" dirty="0"/>
              <a:t> </a:t>
            </a:r>
            <a:r>
              <a:rPr lang="en-US" sz="5500" u="sng" dirty="0"/>
              <a:t>point </a:t>
            </a:r>
            <a:br>
              <a:rPr lang="en-US" sz="5500" dirty="0"/>
            </a:br>
            <a:r>
              <a:rPr lang="en-US" sz="5500" dirty="0"/>
              <a:t>of disciple making is our relationship with </a:t>
            </a:r>
            <a:r>
              <a:rPr lang="en-US" sz="5500" u="sng" dirty="0"/>
              <a:t>God</a:t>
            </a:r>
            <a:r>
              <a:rPr lang="en-US" sz="5500" dirty="0"/>
              <a:t> </a:t>
            </a:r>
            <a:br>
              <a:rPr lang="en-US" sz="5500" dirty="0"/>
            </a:br>
            <a:r>
              <a:rPr lang="en-US" sz="5500" dirty="0"/>
              <a:t>and His </a:t>
            </a:r>
            <a:r>
              <a:rPr lang="en-US" sz="5500" u="sng" dirty="0"/>
              <a:t>Word</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779508" y="1676400"/>
            <a:ext cx="10572704" cy="3773202"/>
          </a:xfrm>
        </p:spPr>
        <p:txBody>
          <a:bodyPr/>
          <a:lstStyle/>
          <a:p>
            <a:pPr marR="0">
              <a:lnSpc>
                <a:spcPct val="100000"/>
              </a:lnSpc>
              <a:spcBef>
                <a:spcPts val="0"/>
              </a:spcBef>
              <a:spcAft>
                <a:spcPts val="0"/>
              </a:spcAft>
            </a:pPr>
            <a:r>
              <a:rPr lang="en-US" sz="4000" dirty="0"/>
              <a:t>For the love of Christ compels us, since we have reached this conclusion, that one died for all, and therefore all died. And he died for all so that those who live should no longer live for themselves, but for the one who died for them and was raised.</a:t>
            </a:r>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2 Corinthians 5:14-15</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200" b="1" dirty="0"/>
              <a:t>Like preparing to climb a mountain, how does our personal training as students of God’s Word impact our ability to live as disciple makers? </a:t>
            </a:r>
          </a:p>
        </p:txBody>
      </p:sp>
    </p:spTree>
    <p:extLst>
      <p:ext uri="{BB962C8B-B14F-4D97-AF65-F5344CB8AC3E}">
        <p14:creationId xmlns:p14="http://schemas.microsoft.com/office/powerpoint/2010/main" val="200887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D533A-2DDD-EC76-AA4A-3FCFAF7D17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F61F00-6DF5-EB75-0746-832526781D2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65CFA36-438E-9614-FEA5-842468737F52}"/>
              </a:ext>
            </a:extLst>
          </p:cNvPr>
          <p:cNvSpPr>
            <a:spLocks noGrp="1"/>
          </p:cNvSpPr>
          <p:nvPr>
            <p:ph type="body" sz="quarter" idx="19"/>
          </p:nvPr>
        </p:nvSpPr>
        <p:spPr>
          <a:xfrm>
            <a:off x="4037013" y="381000"/>
            <a:ext cx="7391399" cy="5943600"/>
          </a:xfrm>
        </p:spPr>
        <p:txBody>
          <a:bodyPr anchor="ctr"/>
          <a:lstStyle/>
          <a:p>
            <a:r>
              <a:rPr lang="en-US" sz="4400" b="1" dirty="0"/>
              <a:t>Think of a time you </a:t>
            </a:r>
          </a:p>
          <a:p>
            <a:r>
              <a:rPr lang="en-US" sz="4400" b="1" dirty="0"/>
              <a:t>have witnessed or heard about church leaders discrediting themselves for ministry because of a moral failure. How did it impact your faith?</a:t>
            </a:r>
            <a:r>
              <a:rPr lang="en-US" sz="4400" dirty="0">
                <a:solidFill>
                  <a:srgbClr val="CFBEB2"/>
                </a:solidFill>
              </a:rPr>
              <a:t> →</a:t>
            </a:r>
            <a:endParaRPr lang="en-US" sz="4400" b="1" dirty="0"/>
          </a:p>
        </p:txBody>
      </p:sp>
    </p:spTree>
    <p:extLst>
      <p:ext uri="{BB962C8B-B14F-4D97-AF65-F5344CB8AC3E}">
        <p14:creationId xmlns:p14="http://schemas.microsoft.com/office/powerpoint/2010/main" val="1530166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9C1A9-D074-04C7-B6AF-DC18861CE20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2423551-6A1C-A095-4EDC-27B27336223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45A7D206-3D7E-8E53-E56A-A72FA1240861}"/>
              </a:ext>
            </a:extLst>
          </p:cNvPr>
          <p:cNvSpPr>
            <a:spLocks noGrp="1"/>
          </p:cNvSpPr>
          <p:nvPr>
            <p:ph type="body" sz="quarter" idx="19"/>
          </p:nvPr>
        </p:nvSpPr>
        <p:spPr>
          <a:xfrm>
            <a:off x="4037013" y="381000"/>
            <a:ext cx="7391399" cy="5943600"/>
          </a:xfrm>
        </p:spPr>
        <p:txBody>
          <a:bodyPr anchor="ctr"/>
          <a:lstStyle/>
          <a:p>
            <a:r>
              <a:rPr lang="en-US" sz="4400" b="1" dirty="0"/>
              <a:t>Why is the personal walk of a disciple maker so important?</a:t>
            </a:r>
          </a:p>
        </p:txBody>
      </p:sp>
    </p:spTree>
    <p:extLst>
      <p:ext uri="{BB962C8B-B14F-4D97-AF65-F5344CB8AC3E}">
        <p14:creationId xmlns:p14="http://schemas.microsoft.com/office/powerpoint/2010/main" val="1461027107"/>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Props1.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2.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21303</TotalTime>
  <Words>731</Words>
  <Application>Microsoft Macintosh PowerPoint</Application>
  <PresentationFormat>Custom</PresentationFormat>
  <Paragraphs>82</Paragraphs>
  <Slides>26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HelveticaNeueLT Std Lt</vt:lpstr>
      <vt:lpstr>Montserrat ExtraBold</vt:lpstr>
      <vt:lpstr>Montserrat Light</vt:lpstr>
      <vt:lpstr>Office Theme</vt:lpstr>
      <vt:lpstr>PowerPoint Presentation</vt:lpstr>
      <vt:lpstr>PowerPoint Presentation</vt:lpstr>
      <vt:lpstr>PowerPoint Presentation</vt:lpstr>
      <vt:lpstr>Discuss</vt:lpstr>
      <vt:lpstr>1. The starting point  of disciple making is our relationship with God  and His Word.  </vt:lpstr>
      <vt:lpstr>PowerPoint Presentation</vt:lpstr>
      <vt:lpstr>Discuss</vt:lpstr>
      <vt:lpstr>Discuss</vt:lpstr>
      <vt:lpstr>Discuss</vt:lpstr>
      <vt:lpstr>Discuss</vt:lpstr>
      <vt:lpstr>2. The work of disciple  making is our investment in  the lives of others.</vt:lpstr>
      <vt:lpstr>PowerPoint Presentation</vt:lpstr>
      <vt:lpstr>Discuss</vt:lpstr>
      <vt:lpstr>Discuss</vt:lpstr>
      <vt:lpstr>3. The discipline of  disciple making is a lifelong commitment to growth. </vt:lpstr>
      <vt:lpstr>PowerPoint Presentation</vt:lpstr>
      <vt:lpstr>Discuss</vt:lpstr>
      <vt:lpstr>Discuss</vt:lpstr>
      <vt:lpstr>Discuss</vt:lpstr>
      <vt:lpstr>PowerPoint Presentation</vt:lpstr>
      <vt:lpstr>PowerPoint Presentation</vt:lpstr>
      <vt:lpstr>Reflect</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sarah robinson</cp:lastModifiedBy>
  <cp:revision>81</cp:revision>
  <dcterms:created xsi:type="dcterms:W3CDTF">2023-07-06T02:28:58Z</dcterms:created>
  <dcterms:modified xsi:type="dcterms:W3CDTF">2025-08-12T22:01:58Z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