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handoutMasterIdLst>
    <p:handoutMasterId r:id="rId38"/>
  </p:handoutMasterIdLst>
  <p:sldIdLst>
    <p:sldId id="567" r:id="rId5"/>
    <p:sldId id="833" r:id="rId6"/>
    <p:sldId id="834" r:id="rId7"/>
    <p:sldId id="577" r:id="rId8"/>
    <p:sldId id="579" r:id="rId9"/>
    <p:sldId id="574" r:id="rId10"/>
    <p:sldId id="878" r:id="rId11"/>
    <p:sldId id="632" r:id="rId12"/>
    <p:sldId id="792" r:id="rId13"/>
    <p:sldId id="876" r:id="rId14"/>
    <p:sldId id="877" r:id="rId15"/>
    <p:sldId id="793" r:id="rId16"/>
    <p:sldId id="826" r:id="rId17"/>
    <p:sldId id="879" r:id="rId18"/>
    <p:sldId id="796" r:id="rId19"/>
    <p:sldId id="842" r:id="rId20"/>
    <p:sldId id="880" r:id="rId21"/>
    <p:sldId id="797" r:id="rId22"/>
    <p:sldId id="859" r:id="rId23"/>
    <p:sldId id="881" r:id="rId24"/>
    <p:sldId id="882" r:id="rId25"/>
    <p:sldId id="814" r:id="rId26"/>
    <p:sldId id="847" r:id="rId27"/>
    <p:sldId id="848" r:id="rId28"/>
    <p:sldId id="771" r:id="rId29"/>
    <p:sldId id="884" r:id="rId30"/>
    <p:sldId id="885" r:id="rId31"/>
    <p:sldId id="813" r:id="rId32"/>
    <p:sldId id="851" r:id="rId33"/>
    <p:sldId id="852" r:id="rId34"/>
    <p:sldId id="850" r:id="rId35"/>
    <p:sldId id="818" r:id="rId36"/>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6">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7A72"/>
    <a:srgbClr val="BE9080"/>
    <a:srgbClr val="FF7A0F"/>
    <a:srgbClr val="8FB935"/>
    <a:srgbClr val="EFD215"/>
    <a:srgbClr val="ADDCFF"/>
    <a:srgbClr val="002A92"/>
    <a:srgbClr val="75D8E9"/>
    <a:srgbClr val="001A66"/>
    <a:srgbClr val="58A6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25" autoAdjust="0"/>
    <p:restoredTop sz="96056"/>
  </p:normalViewPr>
  <p:slideViewPr>
    <p:cSldViewPr>
      <p:cViewPr varScale="1">
        <p:scale>
          <a:sx n="105" d="100"/>
          <a:sy n="105" d="100"/>
        </p:scale>
        <p:origin x="200" y="480"/>
      </p:cViewPr>
      <p:guideLst>
        <p:guide orient="horz" pos="2176"/>
        <p:guide pos="3839"/>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D1258C-73C3-491F-9EB8-535317784D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DF2AD8F-279A-42DE-A6F5-624D7EFC52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D82F6A-B6D4-4BAF-A720-0B2BD02D258A}" type="datetimeFigureOut">
              <a:rPr lang="en-US" smtClean="0"/>
              <a:t>8/12/25</a:t>
            </a:fld>
            <a:endParaRPr lang="en-US" dirty="0"/>
          </a:p>
        </p:txBody>
      </p:sp>
      <p:sp>
        <p:nvSpPr>
          <p:cNvPr id="4" name="Footer Placeholder 3">
            <a:extLst>
              <a:ext uri="{FF2B5EF4-FFF2-40B4-BE49-F238E27FC236}">
                <a16:creationId xmlns:a16="http://schemas.microsoft.com/office/drawing/2014/main" id="{0BEB6143-B04E-4293-B930-7BAA58E92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7380EB-8097-47C8-AB4A-6EEA9D88D6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70773E-52BF-4D5F-9E36-469C76FF0F40}" type="slidenum">
              <a:rPr lang="en-US" smtClean="0"/>
              <a:t>‹#›</a:t>
            </a:fld>
            <a:endParaRPr lang="en-US" dirty="0"/>
          </a:p>
        </p:txBody>
      </p:sp>
    </p:spTree>
    <p:extLst>
      <p:ext uri="{BB962C8B-B14F-4D97-AF65-F5344CB8AC3E}">
        <p14:creationId xmlns:p14="http://schemas.microsoft.com/office/powerpoint/2010/main" val="2839981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FBD400-178C-4E46-8B1C-98070CB60EB4}" type="datetimeFigureOut">
              <a:rPr lang="en-US" smtClean="0"/>
              <a:pPr/>
              <a:t>8/12/25</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FCC8D5-6D68-A443-97C0-91AE5977134B}" type="slidenum">
              <a:rPr lang="en-US" smtClean="0"/>
              <a:pPr/>
              <a:t>‹#›</a:t>
            </a:fld>
            <a:endParaRPr lang="en-US" dirty="0"/>
          </a:p>
        </p:txBody>
      </p:sp>
    </p:spTree>
    <p:extLst>
      <p:ext uri="{BB962C8B-B14F-4D97-AF65-F5344CB8AC3E}">
        <p14:creationId xmlns:p14="http://schemas.microsoft.com/office/powerpoint/2010/main" val="1621558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FCC8D5-6D68-A443-97C0-91AE5977134B}" type="slidenum">
              <a:rPr lang="en-US" smtClean="0"/>
              <a:pPr/>
              <a:t>28</a:t>
            </a:fld>
            <a:endParaRPr lang="en-US" dirty="0"/>
          </a:p>
        </p:txBody>
      </p:sp>
    </p:spTree>
    <p:extLst>
      <p:ext uri="{BB962C8B-B14F-4D97-AF65-F5344CB8AC3E}">
        <p14:creationId xmlns:p14="http://schemas.microsoft.com/office/powerpoint/2010/main" val="1439590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A6EF7E-297A-E3B7-69B2-F4C2764F59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514085-21D4-BA8E-1C59-706A9B06AC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9E01F1-9F66-623D-CCBF-F5F6058338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3A1A26-8662-8A56-B206-E39ED6AF9260}"/>
              </a:ext>
            </a:extLst>
          </p:cNvPr>
          <p:cNvSpPr>
            <a:spLocks noGrp="1"/>
          </p:cNvSpPr>
          <p:nvPr>
            <p:ph type="sldNum" sz="quarter" idx="5"/>
          </p:nvPr>
        </p:nvSpPr>
        <p:spPr/>
        <p:txBody>
          <a:bodyPr/>
          <a:lstStyle/>
          <a:p>
            <a:fld id="{B0FCC8D5-6D68-A443-97C0-91AE5977134B}" type="slidenum">
              <a:rPr lang="en-US" smtClean="0"/>
              <a:pPr/>
              <a:t>29</a:t>
            </a:fld>
            <a:endParaRPr lang="en-US" dirty="0"/>
          </a:p>
        </p:txBody>
      </p:sp>
    </p:spTree>
    <p:extLst>
      <p:ext uri="{BB962C8B-B14F-4D97-AF65-F5344CB8AC3E}">
        <p14:creationId xmlns:p14="http://schemas.microsoft.com/office/powerpoint/2010/main" val="305960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F028E-E5B3-68E1-AAF1-A736D245EF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E90680-2A56-CD95-3824-A4C78DE38C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BC008D-3469-777E-0526-7D299FBD6F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48022B-3D86-D856-8E2B-E910A403D416}"/>
              </a:ext>
            </a:extLst>
          </p:cNvPr>
          <p:cNvSpPr>
            <a:spLocks noGrp="1"/>
          </p:cNvSpPr>
          <p:nvPr>
            <p:ph type="sldNum" sz="quarter" idx="5"/>
          </p:nvPr>
        </p:nvSpPr>
        <p:spPr/>
        <p:txBody>
          <a:bodyPr/>
          <a:lstStyle/>
          <a:p>
            <a:fld id="{B0FCC8D5-6D68-A443-97C0-91AE5977134B}" type="slidenum">
              <a:rPr lang="en-US" smtClean="0"/>
              <a:pPr/>
              <a:t>30</a:t>
            </a:fld>
            <a:endParaRPr lang="en-US" dirty="0"/>
          </a:p>
        </p:txBody>
      </p:sp>
    </p:spTree>
    <p:extLst>
      <p:ext uri="{BB962C8B-B14F-4D97-AF65-F5344CB8AC3E}">
        <p14:creationId xmlns:p14="http://schemas.microsoft.com/office/powerpoint/2010/main" val="1101294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896A0-A5BD-3BBD-9484-9F8311A966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2F2001-7FEA-06A2-7DA1-DE8ED00172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BFDF95-57B9-71ED-501B-F5521405E2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44372A-DCC1-D3E5-948D-F196668C4973}"/>
              </a:ext>
            </a:extLst>
          </p:cNvPr>
          <p:cNvSpPr>
            <a:spLocks noGrp="1"/>
          </p:cNvSpPr>
          <p:nvPr>
            <p:ph type="sldNum" sz="quarter" idx="5"/>
          </p:nvPr>
        </p:nvSpPr>
        <p:spPr/>
        <p:txBody>
          <a:bodyPr/>
          <a:lstStyle/>
          <a:p>
            <a:fld id="{B0FCC8D5-6D68-A443-97C0-91AE5977134B}" type="slidenum">
              <a:rPr lang="en-US" smtClean="0"/>
              <a:pPr/>
              <a:t>31</a:t>
            </a:fld>
            <a:endParaRPr lang="en-US" dirty="0"/>
          </a:p>
        </p:txBody>
      </p:sp>
    </p:spTree>
    <p:extLst>
      <p:ext uri="{BB962C8B-B14F-4D97-AF65-F5344CB8AC3E}">
        <p14:creationId xmlns:p14="http://schemas.microsoft.com/office/powerpoint/2010/main" val="2642156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99012" y="11044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99012" y="2000302"/>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99012" y="2911264"/>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99012" y="3809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99012" y="47354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7277" y="10782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7277" y="19775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7277" y="2891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7277" y="3806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7277" y="4720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7277" y="562078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4263" y="5666509"/>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187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B6D76A-1554-BB59-77BF-D68B45F8C601}"/>
              </a:ext>
            </a:extLst>
          </p:cNvPr>
          <p:cNvPicPr>
            <a:picLocks noChangeAspect="1"/>
          </p:cNvPicPr>
          <p:nvPr userDrawn="1"/>
        </p:nvPicPr>
        <p:blipFill>
          <a:blip r:embed="rId2"/>
          <a:srcRect/>
          <a:stretch/>
        </p:blipFill>
        <p:spPr>
          <a:xfrm>
            <a:off x="-1068388" y="-67848"/>
            <a:ext cx="4343400" cy="6996254"/>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36560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38846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38846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303212" y="5029200"/>
            <a:ext cx="295608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398185" y="6278880"/>
            <a:ext cx="1352827"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418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FB5F19-141B-56E5-C07C-E06A696772CD}"/>
              </a:ext>
            </a:extLst>
          </p:cNvPr>
          <p:cNvPicPr>
            <a:picLocks noChangeAspect="1"/>
          </p:cNvPicPr>
          <p:nvPr userDrawn="1"/>
        </p:nvPicPr>
        <p:blipFill>
          <a:blip r:embed="rId2"/>
          <a:srcRect/>
          <a:stretch/>
        </p:blipFill>
        <p:spPr>
          <a:xfrm>
            <a:off x="8837612" y="-6479"/>
            <a:ext cx="4267201" cy="6873514"/>
          </a:xfrm>
          <a:prstGeom prst="rect">
            <a:avLst/>
          </a:prstGeom>
        </p:spPr>
      </p:pic>
      <p:sp>
        <p:nvSpPr>
          <p:cNvPr id="4" name="Rounded Rectangle 37">
            <a:extLst>
              <a:ext uri="{FF2B5EF4-FFF2-40B4-BE49-F238E27FC236}">
                <a16:creationId xmlns:a16="http://schemas.microsoft.com/office/drawing/2014/main" id="{60E7CCD4-0B53-118E-C908-DBD2918F42A9}"/>
              </a:ext>
              <a:ext uri="{C183D7F6-B498-43B3-948B-1728B52AA6E4}">
                <adec:decorative xmlns:adec="http://schemas.microsoft.com/office/drawing/2017/decorative" val="1"/>
              </a:ext>
            </a:extLst>
          </p:cNvPr>
          <p:cNvSpPr/>
          <p:nvPr userDrawn="1"/>
        </p:nvSpPr>
        <p:spPr>
          <a:xfrm>
            <a:off x="3794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125">
            <a:extLst>
              <a:ext uri="{FF2B5EF4-FFF2-40B4-BE49-F238E27FC236}">
                <a16:creationId xmlns:a16="http://schemas.microsoft.com/office/drawing/2014/main" id="{D426254D-BC75-9F62-9161-0514F7BDAA00}"/>
              </a:ext>
            </a:extLst>
          </p:cNvPr>
          <p:cNvSpPr>
            <a:spLocks noGrp="1"/>
          </p:cNvSpPr>
          <p:nvPr>
            <p:ph type="body" sz="quarter" idx="19" hasCustomPrompt="1"/>
          </p:nvPr>
        </p:nvSpPr>
        <p:spPr>
          <a:xfrm>
            <a:off x="6080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 name="Text Placeholder 125">
            <a:extLst>
              <a:ext uri="{FF2B5EF4-FFF2-40B4-BE49-F238E27FC236}">
                <a16:creationId xmlns:a16="http://schemas.microsoft.com/office/drawing/2014/main" id="{3F618941-834F-FC67-8ADD-142348299E9A}"/>
              </a:ext>
            </a:extLst>
          </p:cNvPr>
          <p:cNvSpPr>
            <a:spLocks noGrp="1"/>
          </p:cNvSpPr>
          <p:nvPr>
            <p:ph type="body" sz="quarter" idx="22" hasCustomPrompt="1"/>
          </p:nvPr>
        </p:nvSpPr>
        <p:spPr>
          <a:xfrm>
            <a:off x="6080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7" name="Title 4">
            <a:extLst>
              <a:ext uri="{FF2B5EF4-FFF2-40B4-BE49-F238E27FC236}">
                <a16:creationId xmlns:a16="http://schemas.microsoft.com/office/drawing/2014/main" id="{18B02CE1-14B9-A6B8-AEB6-B5CE86A34CAD}"/>
              </a:ext>
            </a:extLst>
          </p:cNvPr>
          <p:cNvSpPr>
            <a:spLocks noGrp="1"/>
          </p:cNvSpPr>
          <p:nvPr>
            <p:ph type="title" hasCustomPrompt="1"/>
          </p:nvPr>
        </p:nvSpPr>
        <p:spPr>
          <a:xfrm>
            <a:off x="9066212" y="5029200"/>
            <a:ext cx="2956082" cy="914400"/>
          </a:xfrm>
          <a:prstGeom prst="rect">
            <a:avLst/>
          </a:prstGeom>
        </p:spPr>
        <p:txBody>
          <a:bodyPr>
            <a:normAutofit fontScale="90000"/>
          </a:bodyPr>
          <a:lstStyle>
            <a:lvl1pPr algn="r">
              <a:defRPr spc="0" baseline="0">
                <a:solidFill>
                  <a:schemeClr val="bg1"/>
                </a:solidFill>
              </a:defRPr>
            </a:lvl1pPr>
          </a:lstStyle>
          <a:p>
            <a:pPr>
              <a:lnSpc>
                <a:spcPct val="150000"/>
              </a:lnSpc>
            </a:pPr>
            <a:r>
              <a:rPr lang="en-US" dirty="0"/>
              <a:t>Text</a:t>
            </a:r>
          </a:p>
        </p:txBody>
      </p:sp>
      <p:cxnSp>
        <p:nvCxnSpPr>
          <p:cNvPr id="8" name="Straight Connector 7">
            <a:extLst>
              <a:ext uri="{FF2B5EF4-FFF2-40B4-BE49-F238E27FC236}">
                <a16:creationId xmlns:a16="http://schemas.microsoft.com/office/drawing/2014/main" id="{3BEEFB95-C49B-8414-E570-618A55EA603F}"/>
              </a:ext>
              <a:ext uri="{C183D7F6-B498-43B3-948B-1728B52AA6E4}">
                <adec:decorative xmlns:adec="http://schemas.microsoft.com/office/drawing/2017/decorative" val="1"/>
              </a:ext>
            </a:extLst>
          </p:cNvPr>
          <p:cNvCxnSpPr>
            <a:cxnSpLocks/>
          </p:cNvCxnSpPr>
          <p:nvPr userDrawn="1"/>
        </p:nvCxnSpPr>
        <p:spPr>
          <a:xfrm>
            <a:off x="10514012" y="6278880"/>
            <a:ext cx="1355882"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516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8"/>
            <a:ext cx="1094011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2241564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9"/>
            <a:ext cx="1094011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694" y="1945478"/>
            <a:ext cx="1094011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799900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0" y="0"/>
            <a:ext cx="1218882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612" y="5562600"/>
            <a:ext cx="103632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150" y="1063862"/>
            <a:ext cx="10363200" cy="3812938"/>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3470706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5046" y="6264275"/>
            <a:ext cx="2844059" cy="365125"/>
          </a:xfrm>
          <a:prstGeom prst="rect">
            <a:avLst/>
          </a:prstGeom>
        </p:spPr>
        <p:txBody>
          <a:bodyPr/>
          <a:lstStyle/>
          <a:p>
            <a:fld id="{7091A9FD-CDA2-4BA5-8C18-59D6F59EB34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9520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12592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299812"/>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461162"/>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3761" y="56498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9258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0315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2804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4578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2026" y="56351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092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864403"/>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20611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562738"/>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952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838200"/>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8334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5434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949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501307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1630288"/>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97806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16040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958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997506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2149264"/>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2129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273847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821" y="427485"/>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2782" y="427485"/>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1756" y="427485"/>
            <a:ext cx="3676611"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438" y="914400"/>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4212" y="914400"/>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7502" y="917510"/>
            <a:ext cx="3315881"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3794591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212" y="539858"/>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5173" y="539858"/>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4829" y="1026773"/>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6603" y="1026773"/>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1128238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1" y="5185518"/>
            <a:ext cx="12188825"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399162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812" y="430857"/>
            <a:ext cx="11201400"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0967" y="1676401"/>
            <a:ext cx="10183091"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0966" y="838200"/>
            <a:ext cx="10183092"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1600049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77" r:id="rId2"/>
    <p:sldLayoutId id="2147483673" r:id="rId3"/>
    <p:sldLayoutId id="2147483671" r:id="rId4"/>
    <p:sldLayoutId id="2147483672" r:id="rId5"/>
    <p:sldLayoutId id="2147483662" r:id="rId6"/>
    <p:sldLayoutId id="2147483676" r:id="rId7"/>
    <p:sldLayoutId id="2147483675" r:id="rId8"/>
    <p:sldLayoutId id="2147483674" r:id="rId9"/>
    <p:sldLayoutId id="2147483664" r:id="rId10"/>
    <p:sldLayoutId id="2147483666" r:id="rId11"/>
    <p:sldLayoutId id="2147483668" r:id="rId12"/>
    <p:sldLayoutId id="2147483669" r:id="rId13"/>
    <p:sldLayoutId id="2147483667" r:id="rId14"/>
    <p:sldLayoutId id="2147483655"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4BA745-1217-4389-9C42-A8D3C103565E}"/>
              </a:ext>
            </a:extLst>
          </p:cNvPr>
          <p:cNvPicPr>
            <a:picLocks noChangeAspect="1"/>
          </p:cNvPicPr>
          <p:nvPr/>
        </p:nvPicPr>
        <p:blipFill>
          <a:blip r:embed="rId2"/>
          <a:srcRect/>
          <a:stretch/>
        </p:blipFill>
        <p:spPr>
          <a:xfrm>
            <a:off x="17665" y="10830"/>
            <a:ext cx="12153493" cy="6836339"/>
          </a:xfrm>
          <a:prstGeom prst="rect">
            <a:avLst/>
          </a:prstGeom>
        </p:spPr>
      </p:pic>
    </p:spTree>
    <p:extLst>
      <p:ext uri="{BB962C8B-B14F-4D97-AF65-F5344CB8AC3E}">
        <p14:creationId xmlns:p14="http://schemas.microsoft.com/office/powerpoint/2010/main" val="356714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9C1A9-D074-04C7-B6AF-DC18861CE20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2423551-6A1C-A095-4EDC-27B273362239}"/>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45A7D206-3D7E-8E53-E56A-A72FA1240861}"/>
              </a:ext>
            </a:extLst>
          </p:cNvPr>
          <p:cNvSpPr>
            <a:spLocks noGrp="1"/>
          </p:cNvSpPr>
          <p:nvPr>
            <p:ph type="body" sz="quarter" idx="19"/>
          </p:nvPr>
        </p:nvSpPr>
        <p:spPr>
          <a:xfrm>
            <a:off x="4037013" y="381000"/>
            <a:ext cx="7391399" cy="5943600"/>
          </a:xfrm>
        </p:spPr>
        <p:txBody>
          <a:bodyPr anchor="ctr"/>
          <a:lstStyle/>
          <a:p>
            <a:r>
              <a:rPr lang="en-US" sz="4400" b="1" dirty="0"/>
              <a:t>Have you ever been in an intentional mentoring /disciple-making relationship? How did it help you grow in </a:t>
            </a:r>
          </a:p>
          <a:p>
            <a:r>
              <a:rPr lang="en-US" sz="4400" b="1" dirty="0"/>
              <a:t>your faith?</a:t>
            </a:r>
          </a:p>
        </p:txBody>
      </p:sp>
    </p:spTree>
    <p:extLst>
      <p:ext uri="{BB962C8B-B14F-4D97-AF65-F5344CB8AC3E}">
        <p14:creationId xmlns:p14="http://schemas.microsoft.com/office/powerpoint/2010/main" val="1461027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926C4-B9AE-6C25-8826-64D8B278070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27EF255-CE38-907C-7064-96E455D73A9D}"/>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B180283B-764E-8194-015A-CDBFA7DD070B}"/>
              </a:ext>
            </a:extLst>
          </p:cNvPr>
          <p:cNvSpPr>
            <a:spLocks noGrp="1"/>
          </p:cNvSpPr>
          <p:nvPr>
            <p:ph type="body" sz="quarter" idx="19"/>
          </p:nvPr>
        </p:nvSpPr>
        <p:spPr>
          <a:xfrm>
            <a:off x="4037013" y="381000"/>
            <a:ext cx="7391399" cy="5943600"/>
          </a:xfrm>
        </p:spPr>
        <p:txBody>
          <a:bodyPr anchor="ctr"/>
          <a:lstStyle/>
          <a:p>
            <a:r>
              <a:rPr lang="en-US" sz="4200" b="1" dirty="0"/>
              <a:t>How ready would you </a:t>
            </a:r>
          </a:p>
          <a:p>
            <a:r>
              <a:rPr lang="en-US" sz="4200" b="1" dirty="0"/>
              <a:t>be to share your testimony and the plan of salvation spontaneously? What could you do this week to better prepare for when God presents the opportunity?</a:t>
            </a:r>
          </a:p>
        </p:txBody>
      </p:sp>
    </p:spTree>
    <p:extLst>
      <p:ext uri="{BB962C8B-B14F-4D97-AF65-F5344CB8AC3E}">
        <p14:creationId xmlns:p14="http://schemas.microsoft.com/office/powerpoint/2010/main" val="243797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661D3-0399-661C-FDAA-B648456C6B70}"/>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87BF9FAE-047B-A842-E7E0-9255E49679F6}"/>
              </a:ext>
            </a:extLst>
          </p:cNvPr>
          <p:cNvSpPr>
            <a:spLocks noGrp="1"/>
          </p:cNvSpPr>
          <p:nvPr>
            <p:ph type="title"/>
          </p:nvPr>
        </p:nvSpPr>
        <p:spPr>
          <a:xfrm>
            <a:off x="-1" y="533400"/>
            <a:ext cx="12188825" cy="4419600"/>
          </a:xfrm>
        </p:spPr>
        <p:txBody>
          <a:bodyPr anchor="b">
            <a:noAutofit/>
          </a:bodyPr>
          <a:lstStyle/>
          <a:p>
            <a:pPr marR="0">
              <a:lnSpc>
                <a:spcPct val="150000"/>
              </a:lnSpc>
              <a:spcBef>
                <a:spcPts val="0"/>
              </a:spcBef>
              <a:spcAft>
                <a:spcPts val="0"/>
              </a:spcAft>
            </a:pPr>
            <a:r>
              <a:rPr lang="en-US" sz="5500" dirty="0"/>
              <a:t>2. Jesus </a:t>
            </a:r>
            <a:r>
              <a:rPr lang="en-US" sz="5500" u="sng" dirty="0"/>
              <a:t>taught</a:t>
            </a:r>
            <a:r>
              <a:rPr lang="en-US" sz="5500" dirty="0"/>
              <a:t> for </a:t>
            </a:r>
            <a:br>
              <a:rPr lang="en-US" sz="5500" dirty="0"/>
            </a:br>
            <a:r>
              <a:rPr lang="en-US" sz="5500" u="sng" dirty="0"/>
              <a:t>life</a:t>
            </a:r>
            <a:r>
              <a:rPr lang="en-US" sz="5500" dirty="0"/>
              <a:t> </a:t>
            </a:r>
            <a:r>
              <a:rPr lang="en-US" sz="5500" u="sng" dirty="0"/>
              <a:t>change</a:t>
            </a:r>
            <a:r>
              <a:rPr lang="en-US" sz="5500" dirty="0"/>
              <a:t>. </a:t>
            </a:r>
          </a:p>
        </p:txBody>
      </p:sp>
    </p:spTree>
    <p:extLst>
      <p:ext uri="{BB962C8B-B14F-4D97-AF65-F5344CB8AC3E}">
        <p14:creationId xmlns:p14="http://schemas.microsoft.com/office/powerpoint/2010/main" val="524395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2C7F4-E000-91E8-F49E-AB4F5470B15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52D98E1-9EFC-8383-BA9D-701A69C1C859}"/>
              </a:ext>
            </a:extLst>
          </p:cNvPr>
          <p:cNvSpPr>
            <a:spLocks noGrp="1"/>
          </p:cNvSpPr>
          <p:nvPr>
            <p:ph type="body" sz="quarter" idx="23"/>
          </p:nvPr>
        </p:nvSpPr>
        <p:spPr>
          <a:xfrm>
            <a:off x="867918" y="1620494"/>
            <a:ext cx="10452988" cy="4150522"/>
          </a:xfrm>
        </p:spPr>
        <p:txBody>
          <a:bodyPr/>
          <a:lstStyle/>
          <a:p>
            <a:pPr marR="0">
              <a:lnSpc>
                <a:spcPct val="112000"/>
              </a:lnSpc>
              <a:spcBef>
                <a:spcPts val="0"/>
              </a:spcBef>
              <a:spcAft>
                <a:spcPts val="0"/>
              </a:spcAft>
            </a:pPr>
            <a:r>
              <a:rPr lang="en-US" sz="4200" dirty="0"/>
              <a:t>Jesus said, “Everyone who drinks from this water will get thirsty again. But whoever drinks from the water that I will give him will never get thirsty again. In fact, the water I will give him will become a well of water springing up in him for eternal life.” </a:t>
            </a:r>
            <a:r>
              <a:rPr lang="en-US" sz="4400" dirty="0">
                <a:solidFill>
                  <a:srgbClr val="CFBEB2"/>
                </a:solidFill>
              </a:rPr>
              <a:t>→</a:t>
            </a:r>
            <a:endParaRPr lang="en-US" sz="4200" dirty="0"/>
          </a:p>
        </p:txBody>
      </p:sp>
      <p:sp>
        <p:nvSpPr>
          <p:cNvPr id="2" name="Text Placeholder 2">
            <a:extLst>
              <a:ext uri="{FF2B5EF4-FFF2-40B4-BE49-F238E27FC236}">
                <a16:creationId xmlns:a16="http://schemas.microsoft.com/office/drawing/2014/main" id="{279EA0F6-C8A5-49DE-5FF0-35321F80B7D2}"/>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4:13-15</a:t>
            </a:r>
            <a:endParaRPr lang="en-US" dirty="0"/>
          </a:p>
        </p:txBody>
      </p:sp>
    </p:spTree>
    <p:extLst>
      <p:ext uri="{BB962C8B-B14F-4D97-AF65-F5344CB8AC3E}">
        <p14:creationId xmlns:p14="http://schemas.microsoft.com/office/powerpoint/2010/main" val="2588853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6A285-DE00-D124-1A8C-D5AD7885A3E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258278E-698B-D940-FB05-36D7284AB50D}"/>
              </a:ext>
            </a:extLst>
          </p:cNvPr>
          <p:cNvSpPr>
            <a:spLocks noGrp="1"/>
          </p:cNvSpPr>
          <p:nvPr>
            <p:ph type="body" sz="quarter" idx="23"/>
          </p:nvPr>
        </p:nvSpPr>
        <p:spPr>
          <a:xfrm>
            <a:off x="867918" y="1620494"/>
            <a:ext cx="10452988" cy="4150522"/>
          </a:xfrm>
        </p:spPr>
        <p:txBody>
          <a:bodyPr/>
          <a:lstStyle/>
          <a:p>
            <a:pPr marR="0">
              <a:lnSpc>
                <a:spcPct val="112000"/>
              </a:lnSpc>
              <a:spcBef>
                <a:spcPts val="0"/>
              </a:spcBef>
              <a:spcAft>
                <a:spcPts val="0"/>
              </a:spcAft>
            </a:pPr>
            <a:r>
              <a:rPr lang="en-US" sz="4200" dirty="0"/>
              <a:t>“Sir,” the woman said to him, “give me this water so that I won’t get thirsty and come here to draw water.”</a:t>
            </a:r>
          </a:p>
        </p:txBody>
      </p:sp>
      <p:sp>
        <p:nvSpPr>
          <p:cNvPr id="2" name="Text Placeholder 2">
            <a:extLst>
              <a:ext uri="{FF2B5EF4-FFF2-40B4-BE49-F238E27FC236}">
                <a16:creationId xmlns:a16="http://schemas.microsoft.com/office/drawing/2014/main" id="{28A6412C-3B39-D42F-0FA5-90C272B20675}"/>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4:13-15</a:t>
            </a:r>
            <a:endParaRPr lang="en-US" dirty="0"/>
          </a:p>
        </p:txBody>
      </p:sp>
    </p:spTree>
    <p:extLst>
      <p:ext uri="{BB962C8B-B14F-4D97-AF65-F5344CB8AC3E}">
        <p14:creationId xmlns:p14="http://schemas.microsoft.com/office/powerpoint/2010/main" val="4003753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083C9-FE99-2579-8A37-C743BE964E2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5DB4606-CCE1-6150-EA0B-E990A29EF23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AD339BEC-27F5-7078-E088-FBE5C10BEE3D}"/>
              </a:ext>
            </a:extLst>
          </p:cNvPr>
          <p:cNvSpPr>
            <a:spLocks noGrp="1"/>
          </p:cNvSpPr>
          <p:nvPr>
            <p:ph type="body" sz="quarter" idx="19"/>
          </p:nvPr>
        </p:nvSpPr>
        <p:spPr>
          <a:xfrm>
            <a:off x="4037013" y="381000"/>
            <a:ext cx="7391399" cy="5943600"/>
          </a:xfrm>
        </p:spPr>
        <p:txBody>
          <a:bodyPr anchor="ctr"/>
          <a:lstStyle/>
          <a:p>
            <a:r>
              <a:rPr lang="en-US" sz="4200" b="1" dirty="0"/>
              <a:t>Why is it significant that Jesus chose to reveal Himself to the Samaritan woman? How did this conversation impact more than just her?</a:t>
            </a:r>
          </a:p>
        </p:txBody>
      </p:sp>
    </p:spTree>
    <p:extLst>
      <p:ext uri="{BB962C8B-B14F-4D97-AF65-F5344CB8AC3E}">
        <p14:creationId xmlns:p14="http://schemas.microsoft.com/office/powerpoint/2010/main" val="1464740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0241F-F870-4691-862F-ADBA2705E2A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4608DD9-25E1-813E-753B-01DF5D719506}"/>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AF3082F2-5AC5-B27E-8675-B49CA62673A4}"/>
              </a:ext>
            </a:extLst>
          </p:cNvPr>
          <p:cNvSpPr>
            <a:spLocks noGrp="1"/>
          </p:cNvSpPr>
          <p:nvPr>
            <p:ph type="body" sz="quarter" idx="19"/>
          </p:nvPr>
        </p:nvSpPr>
        <p:spPr>
          <a:xfrm>
            <a:off x="4037013" y="381000"/>
            <a:ext cx="7391399" cy="5943600"/>
          </a:xfrm>
        </p:spPr>
        <p:txBody>
          <a:bodyPr anchor="ctr"/>
          <a:lstStyle/>
          <a:p>
            <a:r>
              <a:rPr lang="en-US" sz="4200" b="1" dirty="0"/>
              <a:t>What is the point of disciple-making? How can we get this wrong sometimes?</a:t>
            </a:r>
          </a:p>
        </p:txBody>
      </p:sp>
    </p:spTree>
    <p:extLst>
      <p:ext uri="{BB962C8B-B14F-4D97-AF65-F5344CB8AC3E}">
        <p14:creationId xmlns:p14="http://schemas.microsoft.com/office/powerpoint/2010/main" val="3590102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E423C-AD49-C61B-9D61-12524C0DCEB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F51AF9A-C3CA-3140-CC95-5E3EBB5944E0}"/>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6A5CE43B-6410-15E5-7141-CFAD77FD3413}"/>
              </a:ext>
            </a:extLst>
          </p:cNvPr>
          <p:cNvSpPr>
            <a:spLocks noGrp="1"/>
          </p:cNvSpPr>
          <p:nvPr>
            <p:ph type="body" sz="quarter" idx="19"/>
          </p:nvPr>
        </p:nvSpPr>
        <p:spPr>
          <a:xfrm>
            <a:off x="4037013" y="381000"/>
            <a:ext cx="7391399" cy="5943600"/>
          </a:xfrm>
        </p:spPr>
        <p:txBody>
          <a:bodyPr anchor="ctr"/>
          <a:lstStyle/>
          <a:p>
            <a:r>
              <a:rPr lang="en-US" sz="4200" b="1" dirty="0"/>
              <a:t>What might prevent </a:t>
            </a:r>
          </a:p>
          <a:p>
            <a:r>
              <a:rPr lang="en-US" sz="4200" b="1" dirty="0"/>
              <a:t>you from seeing yourself as a disciple-maker? What could help you overcome that objection? </a:t>
            </a:r>
          </a:p>
        </p:txBody>
      </p:sp>
    </p:spTree>
    <p:extLst>
      <p:ext uri="{BB962C8B-B14F-4D97-AF65-F5344CB8AC3E}">
        <p14:creationId xmlns:p14="http://schemas.microsoft.com/office/powerpoint/2010/main" val="2579294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036B0-5D1E-5793-7F5D-7BB0EEDCF5C9}"/>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6D20ACF4-DBC6-0A5D-FFBB-114BE814346A}"/>
              </a:ext>
            </a:extLst>
          </p:cNvPr>
          <p:cNvSpPr>
            <a:spLocks noGrp="1"/>
          </p:cNvSpPr>
          <p:nvPr>
            <p:ph type="title"/>
          </p:nvPr>
        </p:nvSpPr>
        <p:spPr>
          <a:xfrm>
            <a:off x="-1" y="838200"/>
            <a:ext cx="12188825" cy="4419600"/>
          </a:xfrm>
        </p:spPr>
        <p:txBody>
          <a:bodyPr anchor="b">
            <a:noAutofit/>
          </a:bodyPr>
          <a:lstStyle/>
          <a:p>
            <a:pPr marR="0">
              <a:lnSpc>
                <a:spcPct val="150000"/>
              </a:lnSpc>
              <a:spcBef>
                <a:spcPts val="0"/>
              </a:spcBef>
              <a:spcAft>
                <a:spcPts val="0"/>
              </a:spcAft>
            </a:pPr>
            <a:r>
              <a:rPr lang="en-US" sz="5500" dirty="0"/>
              <a:t>3. Jesus developed </a:t>
            </a:r>
            <a:r>
              <a:rPr lang="en-US" sz="5500" u="sng" dirty="0"/>
              <a:t>future</a:t>
            </a:r>
            <a:r>
              <a:rPr lang="en-US" sz="5500" dirty="0"/>
              <a:t> </a:t>
            </a:r>
            <a:r>
              <a:rPr lang="en-US" sz="5500" u="sng" dirty="0"/>
              <a:t>leaders</a:t>
            </a:r>
            <a:r>
              <a:rPr lang="en-US" sz="5500" dirty="0"/>
              <a:t> and empowered </a:t>
            </a:r>
            <a:br>
              <a:rPr lang="en-US" sz="5500" dirty="0"/>
            </a:br>
            <a:r>
              <a:rPr lang="en-US" sz="5500" dirty="0"/>
              <a:t>them to </a:t>
            </a:r>
            <a:r>
              <a:rPr lang="en-US" sz="5500" u="sng" dirty="0"/>
              <a:t>serve</a:t>
            </a:r>
            <a:r>
              <a:rPr lang="en-US" sz="5500" dirty="0"/>
              <a:t>. </a:t>
            </a:r>
            <a:endParaRPr lang="en-US" sz="4500" dirty="0"/>
          </a:p>
        </p:txBody>
      </p:sp>
    </p:spTree>
    <p:extLst>
      <p:ext uri="{BB962C8B-B14F-4D97-AF65-F5344CB8AC3E}">
        <p14:creationId xmlns:p14="http://schemas.microsoft.com/office/powerpoint/2010/main" val="3631798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AB284-EAC0-C7BD-A623-83EF02B0856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5FF0020-1E4F-C5FB-227B-53775DB3AED6}"/>
              </a:ext>
            </a:extLst>
          </p:cNvPr>
          <p:cNvSpPr>
            <a:spLocks noGrp="1"/>
          </p:cNvSpPr>
          <p:nvPr>
            <p:ph type="body" sz="quarter" idx="23"/>
          </p:nvPr>
        </p:nvSpPr>
        <p:spPr>
          <a:xfrm>
            <a:off x="942741" y="1600200"/>
            <a:ext cx="10270659" cy="4150522"/>
          </a:xfrm>
        </p:spPr>
        <p:txBody>
          <a:bodyPr/>
          <a:lstStyle/>
          <a:p>
            <a:pPr marR="0">
              <a:lnSpc>
                <a:spcPct val="112000"/>
              </a:lnSpc>
              <a:spcBef>
                <a:spcPts val="0"/>
              </a:spcBef>
              <a:spcAft>
                <a:spcPts val="0"/>
              </a:spcAft>
            </a:pPr>
            <a:r>
              <a:rPr lang="en-US" sz="4300" dirty="0"/>
              <a:t>Summoning the Twelve, he gave them power and authority over all the demons and to heal diseases. Then he sent them to proclaim the kingdom of God and to heal the sick.</a:t>
            </a:r>
          </a:p>
          <a:p>
            <a:pPr marR="0">
              <a:lnSpc>
                <a:spcPct val="112000"/>
              </a:lnSpc>
              <a:spcBef>
                <a:spcPts val="0"/>
              </a:spcBef>
              <a:spcAft>
                <a:spcPts val="0"/>
              </a:spcAft>
            </a:pPr>
            <a:r>
              <a:rPr lang="en-US" sz="4000" dirty="0">
                <a:solidFill>
                  <a:srgbClr val="CFBEB2"/>
                </a:solidFill>
              </a:rPr>
              <a:t>→</a:t>
            </a:r>
            <a:endParaRPr lang="en-US" sz="4300" dirty="0"/>
          </a:p>
        </p:txBody>
      </p:sp>
      <p:sp>
        <p:nvSpPr>
          <p:cNvPr id="2" name="Text Placeholder 2">
            <a:extLst>
              <a:ext uri="{FF2B5EF4-FFF2-40B4-BE49-F238E27FC236}">
                <a16:creationId xmlns:a16="http://schemas.microsoft.com/office/drawing/2014/main" id="{63A73990-9BC3-9A66-A87F-4F3EBF41ADBD}"/>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Luke 9:1-6</a:t>
            </a:r>
            <a:endParaRPr lang="en-US" dirty="0"/>
          </a:p>
        </p:txBody>
      </p:sp>
    </p:spTree>
    <p:extLst>
      <p:ext uri="{BB962C8B-B14F-4D97-AF65-F5344CB8AC3E}">
        <p14:creationId xmlns:p14="http://schemas.microsoft.com/office/powerpoint/2010/main" val="30182410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2F9D12-CFA0-414B-8F88-8388FB784678}"/>
              </a:ext>
            </a:extLst>
          </p:cNvPr>
          <p:cNvSpPr>
            <a:spLocks noGrp="1"/>
          </p:cNvSpPr>
          <p:nvPr>
            <p:ph type="body" sz="quarter" idx="22"/>
          </p:nvPr>
        </p:nvSpPr>
        <p:spPr>
          <a:xfrm>
            <a:off x="624353" y="1219200"/>
            <a:ext cx="10940118" cy="4170218"/>
          </a:xfrm>
        </p:spPr>
        <p:txBody>
          <a:bodyPr/>
          <a:lstStyle/>
          <a:p>
            <a:pPr>
              <a:lnSpc>
                <a:spcPct val="100000"/>
              </a:lnSpc>
            </a:pPr>
            <a:r>
              <a:rPr lang="en-US" sz="4000" b="0" dirty="0">
                <a:solidFill>
                  <a:srgbClr val="867A72"/>
                </a:solidFill>
                <a:latin typeface="Montserrat Light" pitchFamily="2" charset="77"/>
              </a:rPr>
              <a:t>The essentials of</a:t>
            </a:r>
          </a:p>
          <a:p>
            <a:pPr>
              <a:lnSpc>
                <a:spcPct val="100000"/>
              </a:lnSpc>
            </a:pPr>
            <a:r>
              <a:rPr lang="en-US" dirty="0">
                <a:solidFill>
                  <a:srgbClr val="867A72"/>
                </a:solidFill>
              </a:rPr>
              <a:t>Disciple-making</a:t>
            </a:r>
            <a:endParaRPr lang="en-US" dirty="0">
              <a:solidFill>
                <a:schemeClr val="accent4">
                  <a:lumMod val="50000"/>
                </a:schemeClr>
              </a:solidFill>
            </a:endParaRPr>
          </a:p>
          <a:p>
            <a:endParaRPr lang="en-US" sz="4000" b="0" dirty="0">
              <a:solidFill>
                <a:schemeClr val="accent3"/>
              </a:solidFill>
              <a:latin typeface="Montserrat Light" pitchFamily="2" charset="77"/>
            </a:endParaRPr>
          </a:p>
          <a:p>
            <a:endParaRPr lang="en-US" sz="2800" dirty="0">
              <a:solidFill>
                <a:schemeClr val="accent3"/>
              </a:solidFill>
              <a:latin typeface="Montserrat Light" pitchFamily="2" charset="77"/>
            </a:endParaRPr>
          </a:p>
          <a:p>
            <a:pPr>
              <a:lnSpc>
                <a:spcPct val="150000"/>
              </a:lnSpc>
            </a:pPr>
            <a:r>
              <a:rPr lang="en-US" sz="2800" dirty="0">
                <a:solidFill>
                  <a:schemeClr val="accent3"/>
                </a:solidFill>
                <a:latin typeface="Montserrat ExtraBold" pitchFamily="2" charset="77"/>
              </a:rPr>
              <a:t>Session 7: </a:t>
            </a:r>
            <a:br>
              <a:rPr lang="en-US" sz="4000" b="0" dirty="0">
                <a:solidFill>
                  <a:schemeClr val="accent3"/>
                </a:solidFill>
                <a:latin typeface="Montserrat Light" pitchFamily="2" charset="77"/>
              </a:rPr>
            </a:br>
            <a:r>
              <a:rPr lang="en-US" sz="4000" b="0" dirty="0">
                <a:solidFill>
                  <a:schemeClr val="accent3"/>
                </a:solidFill>
                <a:latin typeface="Montserrat Light" pitchFamily="2" charset="77"/>
              </a:rPr>
              <a:t>The How-</a:t>
            </a:r>
            <a:r>
              <a:rPr lang="en-US" sz="4000" b="0" dirty="0" err="1">
                <a:solidFill>
                  <a:schemeClr val="accent3"/>
                </a:solidFill>
                <a:latin typeface="Montserrat Light" pitchFamily="2" charset="77"/>
              </a:rPr>
              <a:t>Tos</a:t>
            </a:r>
            <a:r>
              <a:rPr lang="en-US" sz="4000" b="0" dirty="0">
                <a:solidFill>
                  <a:schemeClr val="accent3"/>
                </a:solidFill>
                <a:latin typeface="Montserrat Light" pitchFamily="2" charset="77"/>
              </a:rPr>
              <a:t> of Disciple-Making</a:t>
            </a:r>
            <a:endParaRPr lang="en-US" sz="4000" dirty="0">
              <a:solidFill>
                <a:schemeClr val="accent3"/>
              </a:solidFill>
            </a:endParaRPr>
          </a:p>
        </p:txBody>
      </p:sp>
      <p:cxnSp>
        <p:nvCxnSpPr>
          <p:cNvPr id="5" name="Straight Connector 4">
            <a:extLst>
              <a:ext uri="{FF2B5EF4-FFF2-40B4-BE49-F238E27FC236}">
                <a16:creationId xmlns:a16="http://schemas.microsoft.com/office/drawing/2014/main" id="{D7738542-4503-5D5C-DC62-D91127017379}"/>
              </a:ext>
            </a:extLst>
          </p:cNvPr>
          <p:cNvCxnSpPr/>
          <p:nvPr/>
        </p:nvCxnSpPr>
        <p:spPr>
          <a:xfrm>
            <a:off x="4189412" y="3429000"/>
            <a:ext cx="3581400"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121027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5568B-6645-B84D-0391-E201F22824C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8F11390-A4E8-F847-5D5E-AEFCEDA2AE9D}"/>
              </a:ext>
            </a:extLst>
          </p:cNvPr>
          <p:cNvSpPr>
            <a:spLocks noGrp="1"/>
          </p:cNvSpPr>
          <p:nvPr>
            <p:ph type="body" sz="quarter" idx="23"/>
          </p:nvPr>
        </p:nvSpPr>
        <p:spPr>
          <a:xfrm>
            <a:off x="942741" y="1600200"/>
            <a:ext cx="10270659" cy="4150522"/>
          </a:xfrm>
        </p:spPr>
        <p:txBody>
          <a:bodyPr/>
          <a:lstStyle/>
          <a:p>
            <a:pPr marR="0">
              <a:lnSpc>
                <a:spcPct val="112000"/>
              </a:lnSpc>
              <a:spcBef>
                <a:spcPts val="0"/>
              </a:spcBef>
              <a:spcAft>
                <a:spcPts val="0"/>
              </a:spcAft>
            </a:pPr>
            <a:r>
              <a:rPr lang="en-US" sz="4300" dirty="0"/>
              <a:t>“Take nothing for the road,” he told them, “no staff, no traveling bag, no bread, no money; and don’t take an extra shirt. Whatever house you enter, stay there, and leave from there. </a:t>
            </a:r>
            <a:r>
              <a:rPr lang="en-US" sz="4000" dirty="0">
                <a:solidFill>
                  <a:srgbClr val="CFBEB2"/>
                </a:solidFill>
              </a:rPr>
              <a:t>→</a:t>
            </a:r>
            <a:endParaRPr lang="en-US" sz="4300" dirty="0"/>
          </a:p>
        </p:txBody>
      </p:sp>
      <p:sp>
        <p:nvSpPr>
          <p:cNvPr id="2" name="Text Placeholder 2">
            <a:extLst>
              <a:ext uri="{FF2B5EF4-FFF2-40B4-BE49-F238E27FC236}">
                <a16:creationId xmlns:a16="http://schemas.microsoft.com/office/drawing/2014/main" id="{B395BCCD-13D5-A660-F8B5-ED81E8108C56}"/>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Luke 9:1-6</a:t>
            </a:r>
            <a:endParaRPr lang="en-US" dirty="0"/>
          </a:p>
        </p:txBody>
      </p:sp>
    </p:spTree>
    <p:extLst>
      <p:ext uri="{BB962C8B-B14F-4D97-AF65-F5344CB8AC3E}">
        <p14:creationId xmlns:p14="http://schemas.microsoft.com/office/powerpoint/2010/main" val="3164527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F496F-DD4C-8666-CC99-E30B89DEA62F}"/>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70F5F68E-F7D2-4F3B-0294-02CA426CDDBA}"/>
              </a:ext>
            </a:extLst>
          </p:cNvPr>
          <p:cNvSpPr>
            <a:spLocks noGrp="1"/>
          </p:cNvSpPr>
          <p:nvPr>
            <p:ph type="body" sz="quarter" idx="23"/>
          </p:nvPr>
        </p:nvSpPr>
        <p:spPr>
          <a:xfrm>
            <a:off x="942741" y="1600200"/>
            <a:ext cx="10270659" cy="4150522"/>
          </a:xfrm>
        </p:spPr>
        <p:txBody>
          <a:bodyPr/>
          <a:lstStyle/>
          <a:p>
            <a:pPr marR="0">
              <a:lnSpc>
                <a:spcPct val="112000"/>
              </a:lnSpc>
              <a:spcBef>
                <a:spcPts val="0"/>
              </a:spcBef>
              <a:spcAft>
                <a:spcPts val="0"/>
              </a:spcAft>
            </a:pPr>
            <a:r>
              <a:rPr lang="en-US" sz="4300" dirty="0"/>
              <a:t>If they do not welcome you, when you leave that town, shake off the dust from your feet as a testimony against them.” So they went out and traveled from village to village, proclaiming the good news and healing everywhere.</a:t>
            </a:r>
          </a:p>
        </p:txBody>
      </p:sp>
      <p:sp>
        <p:nvSpPr>
          <p:cNvPr id="2" name="Text Placeholder 2">
            <a:extLst>
              <a:ext uri="{FF2B5EF4-FFF2-40B4-BE49-F238E27FC236}">
                <a16:creationId xmlns:a16="http://schemas.microsoft.com/office/drawing/2014/main" id="{0FDF2058-ACA5-613D-0A3D-A3B46BBDA74B}"/>
              </a:ext>
            </a:extLst>
          </p:cNvPr>
          <p:cNvSpPr txBox="1">
            <a:spLocks/>
          </p:cNvSpPr>
          <p:nvPr/>
        </p:nvSpPr>
        <p:spPr>
          <a:xfrm>
            <a:off x="640696" y="7620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Luke 9:1-6</a:t>
            </a:r>
            <a:endParaRPr lang="en-US" dirty="0"/>
          </a:p>
        </p:txBody>
      </p:sp>
    </p:spTree>
    <p:extLst>
      <p:ext uri="{BB962C8B-B14F-4D97-AF65-F5344CB8AC3E}">
        <p14:creationId xmlns:p14="http://schemas.microsoft.com/office/powerpoint/2010/main" val="3538934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E3462-2A9D-6E91-36B7-B68A99EEB7E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42B420F-35F8-2D8C-26D8-A5FB897970DD}"/>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9A9EF651-F9EA-40D7-2C35-39AD90FE3DFF}"/>
              </a:ext>
            </a:extLst>
          </p:cNvPr>
          <p:cNvSpPr>
            <a:spLocks noGrp="1"/>
          </p:cNvSpPr>
          <p:nvPr>
            <p:ph type="body" sz="quarter" idx="19"/>
          </p:nvPr>
        </p:nvSpPr>
        <p:spPr>
          <a:xfrm>
            <a:off x="4037013" y="381000"/>
            <a:ext cx="7391399" cy="5943600"/>
          </a:xfrm>
        </p:spPr>
        <p:txBody>
          <a:bodyPr anchor="ctr"/>
          <a:lstStyle/>
          <a:p>
            <a:r>
              <a:rPr lang="en-US" sz="4400" b="1" dirty="0"/>
              <a:t>How did Jesus sending out the disciples prepare them for the larger calling He had in their lives?</a:t>
            </a:r>
          </a:p>
        </p:txBody>
      </p:sp>
    </p:spTree>
    <p:extLst>
      <p:ext uri="{BB962C8B-B14F-4D97-AF65-F5344CB8AC3E}">
        <p14:creationId xmlns:p14="http://schemas.microsoft.com/office/powerpoint/2010/main" val="2555783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20CA0-4935-9356-896E-D7074BBE452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99E921F-C7B2-58EE-B6C9-408419335687}"/>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124006D8-4C1B-B366-88A1-2AD8C7AAFB8E}"/>
              </a:ext>
            </a:extLst>
          </p:cNvPr>
          <p:cNvSpPr>
            <a:spLocks noGrp="1"/>
          </p:cNvSpPr>
          <p:nvPr>
            <p:ph type="body" sz="quarter" idx="19"/>
          </p:nvPr>
        </p:nvSpPr>
        <p:spPr>
          <a:xfrm>
            <a:off x="4037013" y="381000"/>
            <a:ext cx="7391399" cy="5943600"/>
          </a:xfrm>
        </p:spPr>
        <p:txBody>
          <a:bodyPr anchor="ctr"/>
          <a:lstStyle/>
          <a:p>
            <a:r>
              <a:rPr lang="en-US" sz="4400" b="1" dirty="0"/>
              <a:t>What is the difference between studying the Bible for knowledge versus studying for </a:t>
            </a:r>
          </a:p>
          <a:p>
            <a:r>
              <a:rPr lang="en-US" sz="4400" b="1" dirty="0"/>
              <a:t>life-change? How can we confuse the two? </a:t>
            </a:r>
          </a:p>
        </p:txBody>
      </p:sp>
    </p:spTree>
    <p:extLst>
      <p:ext uri="{BB962C8B-B14F-4D97-AF65-F5344CB8AC3E}">
        <p14:creationId xmlns:p14="http://schemas.microsoft.com/office/powerpoint/2010/main" val="1840241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3C714-31A6-095B-7817-2C8D5B520CB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1DC1156-6E19-B000-565E-ABD9517F9F9E}"/>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DE0ACF0D-234B-B576-9E4F-8615DB594970}"/>
              </a:ext>
            </a:extLst>
          </p:cNvPr>
          <p:cNvSpPr>
            <a:spLocks noGrp="1"/>
          </p:cNvSpPr>
          <p:nvPr>
            <p:ph type="body" sz="quarter" idx="19"/>
          </p:nvPr>
        </p:nvSpPr>
        <p:spPr>
          <a:xfrm>
            <a:off x="4037013" y="381000"/>
            <a:ext cx="7391399" cy="5943600"/>
          </a:xfrm>
        </p:spPr>
        <p:txBody>
          <a:bodyPr anchor="ctr"/>
          <a:lstStyle/>
          <a:p>
            <a:r>
              <a:rPr lang="en-US" sz="4100" b="1" dirty="0"/>
              <a:t>How do you respond when someone in your small group or Bible Study feels called to leave to serve somewhere else? How can jealousy or fear prevent us from being mission-minded?</a:t>
            </a:r>
          </a:p>
        </p:txBody>
      </p:sp>
    </p:spTree>
    <p:extLst>
      <p:ext uri="{BB962C8B-B14F-4D97-AF65-F5344CB8AC3E}">
        <p14:creationId xmlns:p14="http://schemas.microsoft.com/office/powerpoint/2010/main" val="2496776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300B9-1AFF-9B66-99D2-06EF5DBC6E4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85B7B4F-FE3B-2C04-8AE5-859B60008CE5}"/>
              </a:ext>
            </a:extLst>
          </p:cNvPr>
          <p:cNvSpPr>
            <a:spLocks noGrp="1"/>
          </p:cNvSpPr>
          <p:nvPr>
            <p:ph type="body" sz="quarter" idx="22"/>
          </p:nvPr>
        </p:nvSpPr>
        <p:spPr>
          <a:xfrm>
            <a:off x="455612" y="685800"/>
            <a:ext cx="11353800" cy="1483522"/>
          </a:xfrm>
        </p:spPr>
        <p:txBody>
          <a:bodyPr/>
          <a:lstStyle/>
          <a:p>
            <a:r>
              <a:rPr lang="en-US" sz="4800" dirty="0">
                <a:solidFill>
                  <a:srgbClr val="867A72"/>
                </a:solidFill>
              </a:rPr>
              <a:t>GOSPEL FOCUS</a:t>
            </a:r>
          </a:p>
          <a:p>
            <a:r>
              <a:rPr lang="en-US" sz="3000" b="0" dirty="0">
                <a:solidFill>
                  <a:srgbClr val="867A72"/>
                </a:solidFill>
              </a:rPr>
              <a:t>All Christians are called to disciple-making</a:t>
            </a:r>
            <a:endParaRPr lang="en-US" sz="3600" b="0" dirty="0">
              <a:solidFill>
                <a:srgbClr val="867A72"/>
              </a:solidFill>
            </a:endParaRPr>
          </a:p>
          <a:p>
            <a:endParaRPr lang="en-US" sz="3600" b="0" dirty="0">
              <a:solidFill>
                <a:srgbClr val="867A72"/>
              </a:solidFill>
            </a:endParaRP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p:txBody>
      </p:sp>
      <p:sp>
        <p:nvSpPr>
          <p:cNvPr id="2" name="Text Placeholder 3">
            <a:extLst>
              <a:ext uri="{FF2B5EF4-FFF2-40B4-BE49-F238E27FC236}">
                <a16:creationId xmlns:a16="http://schemas.microsoft.com/office/drawing/2014/main" id="{B26A58BC-C2DD-9A80-B70C-F163406B67EC}"/>
              </a:ext>
            </a:extLst>
          </p:cNvPr>
          <p:cNvSpPr>
            <a:spLocks noGrp="1"/>
          </p:cNvSpPr>
          <p:nvPr>
            <p:ph type="body" sz="quarter" idx="23"/>
          </p:nvPr>
        </p:nvSpPr>
        <p:spPr>
          <a:xfrm>
            <a:off x="806683" y="2057400"/>
            <a:ext cx="10575458" cy="3926678"/>
          </a:xfrm>
        </p:spPr>
        <p:txBody>
          <a:bodyPr/>
          <a:lstStyle/>
          <a:p>
            <a:pPr marR="0">
              <a:lnSpc>
                <a:spcPct val="112000"/>
              </a:lnSpc>
              <a:spcBef>
                <a:spcPts val="0"/>
              </a:spcBef>
              <a:spcAft>
                <a:spcPts val="0"/>
              </a:spcAft>
            </a:pPr>
            <a:r>
              <a:rPr lang="en-US" sz="4000" dirty="0"/>
              <a:t>Disciple-making is the responsibility and the privilege of all Christians. A disciple is someone who, like Peter, Andrew, James, and John, has responded to Christ’s command to “follow me.” </a:t>
            </a:r>
            <a:r>
              <a:rPr lang="en-US" sz="4000" dirty="0">
                <a:solidFill>
                  <a:srgbClr val="CFBEB2"/>
                </a:solidFill>
              </a:rPr>
              <a:t>→</a:t>
            </a:r>
            <a:endParaRPr lang="en-US" sz="4000" dirty="0"/>
          </a:p>
        </p:txBody>
      </p:sp>
    </p:spTree>
    <p:extLst>
      <p:ext uri="{BB962C8B-B14F-4D97-AF65-F5344CB8AC3E}">
        <p14:creationId xmlns:p14="http://schemas.microsoft.com/office/powerpoint/2010/main" val="220902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31A9B1-8026-4857-591B-61BD939BA41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7F22F37-FE55-510C-3E6D-17EBAC092EC0}"/>
              </a:ext>
            </a:extLst>
          </p:cNvPr>
          <p:cNvSpPr>
            <a:spLocks noGrp="1"/>
          </p:cNvSpPr>
          <p:nvPr>
            <p:ph type="body" sz="quarter" idx="22"/>
          </p:nvPr>
        </p:nvSpPr>
        <p:spPr>
          <a:xfrm>
            <a:off x="455612" y="685800"/>
            <a:ext cx="11353800" cy="1483522"/>
          </a:xfrm>
        </p:spPr>
        <p:txBody>
          <a:bodyPr/>
          <a:lstStyle/>
          <a:p>
            <a:r>
              <a:rPr lang="en-US" sz="4800" dirty="0">
                <a:solidFill>
                  <a:srgbClr val="867A72"/>
                </a:solidFill>
              </a:rPr>
              <a:t>GOSPEL FOCUS</a:t>
            </a:r>
          </a:p>
          <a:p>
            <a:r>
              <a:rPr lang="en-US" sz="3000" b="0" dirty="0">
                <a:solidFill>
                  <a:srgbClr val="867A72"/>
                </a:solidFill>
              </a:rPr>
              <a:t>All Christians are called to disciple-making</a:t>
            </a:r>
            <a:endParaRPr lang="en-US" sz="3600" b="0" dirty="0">
              <a:solidFill>
                <a:srgbClr val="867A72"/>
              </a:solidFill>
            </a:endParaRPr>
          </a:p>
          <a:p>
            <a:endParaRPr lang="en-US" sz="3600" b="0" dirty="0">
              <a:solidFill>
                <a:srgbClr val="867A72"/>
              </a:solidFill>
            </a:endParaRP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p:txBody>
      </p:sp>
      <p:sp>
        <p:nvSpPr>
          <p:cNvPr id="2" name="Text Placeholder 3">
            <a:extLst>
              <a:ext uri="{FF2B5EF4-FFF2-40B4-BE49-F238E27FC236}">
                <a16:creationId xmlns:a16="http://schemas.microsoft.com/office/drawing/2014/main" id="{875227C3-C3E7-60BC-ABCD-C1BE7E010537}"/>
              </a:ext>
            </a:extLst>
          </p:cNvPr>
          <p:cNvSpPr>
            <a:spLocks noGrp="1"/>
          </p:cNvSpPr>
          <p:nvPr>
            <p:ph type="body" sz="quarter" idx="23"/>
          </p:nvPr>
        </p:nvSpPr>
        <p:spPr>
          <a:xfrm>
            <a:off x="624353" y="2057400"/>
            <a:ext cx="10940117" cy="3926678"/>
          </a:xfrm>
        </p:spPr>
        <p:txBody>
          <a:bodyPr/>
          <a:lstStyle/>
          <a:p>
            <a:pPr>
              <a:lnSpc>
                <a:spcPct val="112000"/>
              </a:lnSpc>
              <a:spcAft>
                <a:spcPts val="0"/>
              </a:spcAft>
            </a:pPr>
            <a:r>
              <a:rPr lang="en-US" sz="4000" dirty="0"/>
              <a:t>We become disciples when we, by faith, confess our sin, trust in Jesus’s death, burial, and resurrection to pay for our sin, and commit ourselves fully to Him. Scripture says that “everyone who calls on the name of the Lord will be saved” (Romans 10:13). </a:t>
            </a:r>
            <a:r>
              <a:rPr lang="en-US" sz="4000" dirty="0">
                <a:solidFill>
                  <a:srgbClr val="CFBEB2"/>
                </a:solidFill>
              </a:rPr>
              <a:t>→</a:t>
            </a:r>
            <a:endParaRPr lang="en-US" sz="4000" dirty="0"/>
          </a:p>
        </p:txBody>
      </p:sp>
    </p:spTree>
    <p:extLst>
      <p:ext uri="{BB962C8B-B14F-4D97-AF65-F5344CB8AC3E}">
        <p14:creationId xmlns:p14="http://schemas.microsoft.com/office/powerpoint/2010/main" val="3337635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E1258-D3C4-DBD3-B75B-D7BC5421E41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B5780B4-B2DA-5784-4F31-324D7A08B8EF}"/>
              </a:ext>
            </a:extLst>
          </p:cNvPr>
          <p:cNvSpPr>
            <a:spLocks noGrp="1"/>
          </p:cNvSpPr>
          <p:nvPr>
            <p:ph type="body" sz="quarter" idx="22"/>
          </p:nvPr>
        </p:nvSpPr>
        <p:spPr>
          <a:xfrm>
            <a:off x="455612" y="685800"/>
            <a:ext cx="11353800" cy="1483522"/>
          </a:xfrm>
        </p:spPr>
        <p:txBody>
          <a:bodyPr/>
          <a:lstStyle/>
          <a:p>
            <a:r>
              <a:rPr lang="en-US" sz="4800" dirty="0">
                <a:solidFill>
                  <a:srgbClr val="867A72"/>
                </a:solidFill>
              </a:rPr>
              <a:t>GOSPEL FOCUS</a:t>
            </a:r>
          </a:p>
          <a:p>
            <a:r>
              <a:rPr lang="en-US" sz="3000" b="0" dirty="0">
                <a:solidFill>
                  <a:srgbClr val="867A72"/>
                </a:solidFill>
              </a:rPr>
              <a:t>All Christians are called to disciple-making</a:t>
            </a:r>
            <a:endParaRPr lang="en-US" sz="3600" b="0" dirty="0">
              <a:solidFill>
                <a:srgbClr val="867A72"/>
              </a:solidFill>
            </a:endParaRPr>
          </a:p>
          <a:p>
            <a:endParaRPr lang="en-US" sz="3600" b="0" dirty="0">
              <a:solidFill>
                <a:srgbClr val="867A72"/>
              </a:solidFill>
            </a:endParaRP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a:p>
            <a:endParaRPr lang="en-US" sz="3900" b="0" dirty="0">
              <a:solidFill>
                <a:srgbClr val="867A72"/>
              </a:solidFill>
            </a:endParaRPr>
          </a:p>
        </p:txBody>
      </p:sp>
      <p:sp>
        <p:nvSpPr>
          <p:cNvPr id="2" name="Text Placeholder 3">
            <a:extLst>
              <a:ext uri="{FF2B5EF4-FFF2-40B4-BE49-F238E27FC236}">
                <a16:creationId xmlns:a16="http://schemas.microsoft.com/office/drawing/2014/main" id="{C5E58C79-0784-B673-105C-7404FE3148B6}"/>
              </a:ext>
            </a:extLst>
          </p:cNvPr>
          <p:cNvSpPr>
            <a:spLocks noGrp="1"/>
          </p:cNvSpPr>
          <p:nvPr>
            <p:ph type="body" sz="quarter" idx="23"/>
          </p:nvPr>
        </p:nvSpPr>
        <p:spPr>
          <a:xfrm>
            <a:off x="624353" y="2057400"/>
            <a:ext cx="10940117" cy="3926678"/>
          </a:xfrm>
        </p:spPr>
        <p:txBody>
          <a:bodyPr/>
          <a:lstStyle/>
          <a:p>
            <a:pPr>
              <a:lnSpc>
                <a:spcPct val="112000"/>
              </a:lnSpc>
              <a:spcAft>
                <a:spcPts val="0"/>
              </a:spcAft>
            </a:pPr>
            <a:r>
              <a:rPr lang="en-US" sz="4000" dirty="0"/>
              <a:t>If you have never put your faith in Jesus, </a:t>
            </a:r>
          </a:p>
          <a:p>
            <a:pPr>
              <a:lnSpc>
                <a:spcPct val="112000"/>
              </a:lnSpc>
              <a:spcAft>
                <a:spcPts val="0"/>
              </a:spcAft>
            </a:pPr>
            <a:r>
              <a:rPr lang="en-US" sz="4000" dirty="0"/>
              <a:t>why not do that today? There are people in our church or small group who would love to talk to you about this and walk with you through </a:t>
            </a:r>
          </a:p>
          <a:p>
            <a:pPr>
              <a:lnSpc>
                <a:spcPct val="112000"/>
              </a:lnSpc>
              <a:spcAft>
                <a:spcPts val="0"/>
              </a:spcAft>
            </a:pPr>
            <a:r>
              <a:rPr lang="en-US" sz="4000" dirty="0"/>
              <a:t>your first steps of faith. </a:t>
            </a:r>
          </a:p>
          <a:p>
            <a:pPr>
              <a:lnSpc>
                <a:spcPct val="112000"/>
              </a:lnSpc>
              <a:spcAft>
                <a:spcPts val="0"/>
              </a:spcAft>
            </a:pPr>
            <a:endParaRPr lang="en-US" sz="4000" dirty="0"/>
          </a:p>
        </p:txBody>
      </p:sp>
    </p:spTree>
    <p:extLst>
      <p:ext uri="{BB962C8B-B14F-4D97-AF65-F5344CB8AC3E}">
        <p14:creationId xmlns:p14="http://schemas.microsoft.com/office/powerpoint/2010/main" val="1270012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F1C3D-7304-72CC-577F-5832838DBFC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9453A36-19F8-75DF-4C1F-53BED96BC04D}"/>
              </a:ext>
            </a:extLst>
          </p:cNvPr>
          <p:cNvSpPr>
            <a:spLocks noGrp="1"/>
          </p:cNvSpPr>
          <p:nvPr>
            <p:ph type="body" sz="quarter" idx="19"/>
          </p:nvPr>
        </p:nvSpPr>
        <p:spPr>
          <a:xfrm>
            <a:off x="531812" y="1752600"/>
            <a:ext cx="7888504" cy="3464721"/>
          </a:xfrm>
        </p:spPr>
        <p:txBody>
          <a:bodyPr anchor="ctr"/>
          <a:lstStyle/>
          <a:p>
            <a:pPr>
              <a:lnSpc>
                <a:spcPct val="100000"/>
              </a:lnSpc>
            </a:pPr>
            <a:r>
              <a:rPr lang="en-US" sz="4200" b="1" dirty="0"/>
              <a:t>How seriously have I </a:t>
            </a:r>
          </a:p>
          <a:p>
            <a:pPr>
              <a:lnSpc>
                <a:spcPct val="100000"/>
              </a:lnSpc>
            </a:pPr>
            <a:r>
              <a:rPr lang="en-US" sz="4200" b="1" dirty="0"/>
              <a:t>taken the call to be a </a:t>
            </a:r>
          </a:p>
          <a:p>
            <a:pPr>
              <a:lnSpc>
                <a:spcPct val="100000"/>
              </a:lnSpc>
            </a:pPr>
            <a:r>
              <a:rPr lang="en-US" sz="4200" b="1" dirty="0"/>
              <a:t>disciple-maker? </a:t>
            </a:r>
          </a:p>
        </p:txBody>
      </p:sp>
      <p:sp>
        <p:nvSpPr>
          <p:cNvPr id="5" name="Title 4">
            <a:extLst>
              <a:ext uri="{FF2B5EF4-FFF2-40B4-BE49-F238E27FC236}">
                <a16:creationId xmlns:a16="http://schemas.microsoft.com/office/drawing/2014/main" id="{DF0C0418-3852-5DCF-64A8-78F406C4A421}"/>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1965259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46746-81FC-D3A3-7DD9-17971C9C4466}"/>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A5D88124-A4E9-77C8-8704-C13B096F0FFE}"/>
              </a:ext>
            </a:extLst>
          </p:cNvPr>
          <p:cNvSpPr>
            <a:spLocks noGrp="1"/>
          </p:cNvSpPr>
          <p:nvPr>
            <p:ph type="body" sz="quarter" idx="19"/>
          </p:nvPr>
        </p:nvSpPr>
        <p:spPr>
          <a:xfrm>
            <a:off x="912812" y="1676400"/>
            <a:ext cx="7086600" cy="3464721"/>
          </a:xfrm>
        </p:spPr>
        <p:txBody>
          <a:bodyPr anchor="ctr"/>
          <a:lstStyle/>
          <a:p>
            <a:pPr>
              <a:lnSpc>
                <a:spcPct val="100000"/>
              </a:lnSpc>
            </a:pPr>
            <a:r>
              <a:rPr lang="en-US" sz="4200" b="1" dirty="0"/>
              <a:t>How are we qualified for mission in the same way the disciples were?</a:t>
            </a:r>
          </a:p>
        </p:txBody>
      </p:sp>
      <p:sp>
        <p:nvSpPr>
          <p:cNvPr id="5" name="Title 4">
            <a:extLst>
              <a:ext uri="{FF2B5EF4-FFF2-40B4-BE49-F238E27FC236}">
                <a16:creationId xmlns:a16="http://schemas.microsoft.com/office/drawing/2014/main" id="{F4AD6D44-D77C-5854-71B5-53EB99325744}"/>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3305121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1608042" y="2362200"/>
            <a:ext cx="8972740" cy="3810000"/>
          </a:xfrm>
        </p:spPr>
        <p:txBody>
          <a:bodyPr/>
          <a:lstStyle/>
          <a:p>
            <a:pPr>
              <a:lnSpc>
                <a:spcPct val="100000"/>
              </a:lnSpc>
            </a:pPr>
            <a:r>
              <a:rPr lang="en-US" sz="4000" dirty="0"/>
              <a:t>Are all Christians called to be disciple-makers? What keeps us from investing</a:t>
            </a:r>
          </a:p>
          <a:p>
            <a:pPr>
              <a:lnSpc>
                <a:spcPct val="100000"/>
              </a:lnSpc>
            </a:pPr>
            <a:r>
              <a:rPr lang="en-US" sz="4000" dirty="0"/>
              <a:t>in the discipleship process of others?</a:t>
            </a:r>
          </a:p>
        </p:txBody>
      </p:sp>
      <p:sp>
        <p:nvSpPr>
          <p:cNvPr id="3" name="Text Placeholder 2">
            <a:extLst>
              <a:ext uri="{FF2B5EF4-FFF2-40B4-BE49-F238E27FC236}">
                <a16:creationId xmlns:a16="http://schemas.microsoft.com/office/drawing/2014/main" id="{DD94803D-9139-4565-8B23-41D5B43B9051}"/>
              </a:ext>
            </a:extLst>
          </p:cNvPr>
          <p:cNvSpPr>
            <a:spLocks noGrp="1"/>
          </p:cNvSpPr>
          <p:nvPr>
            <p:ph type="body" sz="quarter" idx="22"/>
          </p:nvPr>
        </p:nvSpPr>
        <p:spPr/>
        <p:txBody>
          <a:bodyPr/>
          <a:lstStyle/>
          <a:p>
            <a:r>
              <a:rPr lang="en-US" sz="4800" dirty="0">
                <a:solidFill>
                  <a:srgbClr val="867A72"/>
                </a:solidFill>
              </a:rPr>
              <a:t>THINK ABOUT THIS…</a:t>
            </a:r>
          </a:p>
          <a:p>
            <a:endParaRPr lang="en-US" dirty="0"/>
          </a:p>
        </p:txBody>
      </p:sp>
    </p:spTree>
    <p:extLst>
      <p:ext uri="{BB962C8B-B14F-4D97-AF65-F5344CB8AC3E}">
        <p14:creationId xmlns:p14="http://schemas.microsoft.com/office/powerpoint/2010/main" val="1430275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88F3B-6B93-2BF7-9A09-A2A1825486BA}"/>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99B1149C-890D-D636-8102-28C6ECC0E1C5}"/>
              </a:ext>
            </a:extLst>
          </p:cNvPr>
          <p:cNvSpPr>
            <a:spLocks noGrp="1"/>
          </p:cNvSpPr>
          <p:nvPr>
            <p:ph type="body" sz="quarter" idx="19"/>
          </p:nvPr>
        </p:nvSpPr>
        <p:spPr>
          <a:xfrm>
            <a:off x="531812" y="1752600"/>
            <a:ext cx="7888504" cy="3464721"/>
          </a:xfrm>
        </p:spPr>
        <p:txBody>
          <a:bodyPr anchor="ctr"/>
          <a:lstStyle/>
          <a:p>
            <a:pPr>
              <a:lnSpc>
                <a:spcPct val="100000"/>
              </a:lnSpc>
            </a:pPr>
            <a:r>
              <a:rPr lang="en-US" sz="4200" b="1" dirty="0"/>
              <a:t>When I think about </a:t>
            </a:r>
          </a:p>
          <a:p>
            <a:pPr>
              <a:lnSpc>
                <a:spcPct val="100000"/>
              </a:lnSpc>
            </a:pPr>
            <a:r>
              <a:rPr lang="en-US" sz="4200" b="1" dirty="0"/>
              <a:t>discipling someone else, </a:t>
            </a:r>
          </a:p>
          <a:p>
            <a:pPr>
              <a:lnSpc>
                <a:spcPct val="100000"/>
              </a:lnSpc>
            </a:pPr>
            <a:r>
              <a:rPr lang="en-US" sz="4200" b="1" dirty="0"/>
              <a:t>what hesitations or fears </a:t>
            </a:r>
          </a:p>
          <a:p>
            <a:pPr>
              <a:lnSpc>
                <a:spcPct val="100000"/>
              </a:lnSpc>
            </a:pPr>
            <a:r>
              <a:rPr lang="en-US" sz="4200" b="1" dirty="0"/>
              <a:t>get in the way?</a:t>
            </a:r>
          </a:p>
        </p:txBody>
      </p:sp>
      <p:sp>
        <p:nvSpPr>
          <p:cNvPr id="5" name="Title 4">
            <a:extLst>
              <a:ext uri="{FF2B5EF4-FFF2-40B4-BE49-F238E27FC236}">
                <a16:creationId xmlns:a16="http://schemas.microsoft.com/office/drawing/2014/main" id="{A623ACDA-BD61-E460-6B58-3440B643CF12}"/>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3878424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A50A0-F266-FEB9-01A0-F98D2F7EB4F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A6D1484-4D60-A82B-78F8-EED88DFFFF8D}"/>
              </a:ext>
            </a:extLst>
          </p:cNvPr>
          <p:cNvSpPr>
            <a:spLocks noGrp="1"/>
          </p:cNvSpPr>
          <p:nvPr>
            <p:ph type="body" sz="quarter" idx="19"/>
          </p:nvPr>
        </p:nvSpPr>
        <p:spPr>
          <a:xfrm>
            <a:off x="608012" y="609600"/>
            <a:ext cx="7659904" cy="5791199"/>
          </a:xfrm>
        </p:spPr>
        <p:txBody>
          <a:bodyPr anchor="ctr"/>
          <a:lstStyle/>
          <a:p>
            <a:pPr>
              <a:lnSpc>
                <a:spcPct val="100000"/>
              </a:lnSpc>
            </a:pPr>
            <a:r>
              <a:rPr lang="en-US" sz="4200" b="1" dirty="0"/>
              <a:t>How did Jesus perfectly model disciple-making? What can we learn from today’s text about how the church should develop and raise new leaders?</a:t>
            </a:r>
          </a:p>
        </p:txBody>
      </p:sp>
      <p:sp>
        <p:nvSpPr>
          <p:cNvPr id="5" name="Title 4">
            <a:extLst>
              <a:ext uri="{FF2B5EF4-FFF2-40B4-BE49-F238E27FC236}">
                <a16:creationId xmlns:a16="http://schemas.microsoft.com/office/drawing/2014/main" id="{4504B1C8-E921-0E7A-A37F-A1C295EEA864}"/>
              </a:ext>
            </a:extLst>
          </p:cNvPr>
          <p:cNvSpPr>
            <a:spLocks noGrp="1"/>
          </p:cNvSpPr>
          <p:nvPr>
            <p:ph type="title"/>
          </p:nvPr>
        </p:nvSpPr>
        <p:spPr>
          <a:xfrm>
            <a:off x="9066212" y="5029200"/>
            <a:ext cx="2956082" cy="914400"/>
          </a:xfrm>
        </p:spPr>
        <p:txBody>
          <a:bodyPr>
            <a:noAutofit/>
          </a:bodyPr>
          <a:lstStyle/>
          <a:p>
            <a:pPr>
              <a:lnSpc>
                <a:spcPct val="150000"/>
              </a:lnSpc>
            </a:pPr>
            <a:r>
              <a:rPr lang="en-US" sz="4500" dirty="0"/>
              <a:t>Respond</a:t>
            </a:r>
          </a:p>
        </p:txBody>
      </p:sp>
    </p:spTree>
    <p:extLst>
      <p:ext uri="{BB962C8B-B14F-4D97-AF65-F5344CB8AC3E}">
        <p14:creationId xmlns:p14="http://schemas.microsoft.com/office/powerpoint/2010/main" val="4166722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C2ED8-F969-A35F-9E88-B0E89AB8FA7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3224E4-2A74-7FA6-E603-02170D4E94AF}"/>
              </a:ext>
            </a:extLst>
          </p:cNvPr>
          <p:cNvSpPr>
            <a:spLocks noGrp="1"/>
          </p:cNvSpPr>
          <p:nvPr>
            <p:ph type="title"/>
          </p:nvPr>
        </p:nvSpPr>
        <p:spPr/>
        <p:txBody>
          <a:bodyPr>
            <a:normAutofit fontScale="90000"/>
          </a:bodyPr>
          <a:lstStyle/>
          <a:p>
            <a:pPr>
              <a:lnSpc>
                <a:spcPct val="150000"/>
              </a:lnSpc>
            </a:pPr>
            <a:r>
              <a:rPr lang="en-US" dirty="0"/>
              <a:t>Apply</a:t>
            </a:r>
          </a:p>
        </p:txBody>
      </p:sp>
      <p:sp>
        <p:nvSpPr>
          <p:cNvPr id="6" name="Text Placeholder 5">
            <a:extLst>
              <a:ext uri="{FF2B5EF4-FFF2-40B4-BE49-F238E27FC236}">
                <a16:creationId xmlns:a16="http://schemas.microsoft.com/office/drawing/2014/main" id="{830659B6-17E7-C8C8-2F0F-6A6A6AE9B04C}"/>
              </a:ext>
            </a:extLst>
          </p:cNvPr>
          <p:cNvSpPr>
            <a:spLocks noGrp="1"/>
          </p:cNvSpPr>
          <p:nvPr>
            <p:ph type="body" sz="quarter" idx="19"/>
          </p:nvPr>
        </p:nvSpPr>
        <p:spPr>
          <a:xfrm>
            <a:off x="4037013" y="381000"/>
            <a:ext cx="7391399" cy="5943600"/>
          </a:xfrm>
        </p:spPr>
        <p:txBody>
          <a:bodyPr anchor="ctr"/>
          <a:lstStyle/>
          <a:p>
            <a:r>
              <a:rPr lang="en-US" sz="4000" b="1" dirty="0"/>
              <a:t>How do I need to respond </a:t>
            </a:r>
          </a:p>
          <a:p>
            <a:r>
              <a:rPr lang="en-US" sz="4000" b="1" dirty="0"/>
              <a:t>to the call to be a </a:t>
            </a:r>
          </a:p>
          <a:p>
            <a:r>
              <a:rPr lang="en-US" sz="4000" b="1" dirty="0"/>
              <a:t>disciple-maker? What would </a:t>
            </a:r>
          </a:p>
          <a:p>
            <a:r>
              <a:rPr lang="en-US" sz="4000" b="1" dirty="0"/>
              <a:t>I need to know to say “yes” to discipling or mentoring another believer?</a:t>
            </a:r>
          </a:p>
        </p:txBody>
      </p:sp>
    </p:spTree>
    <p:extLst>
      <p:ext uri="{BB962C8B-B14F-4D97-AF65-F5344CB8AC3E}">
        <p14:creationId xmlns:p14="http://schemas.microsoft.com/office/powerpoint/2010/main" val="2447665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2" name="Text Placeholder 5">
            <a:extLst>
              <a:ext uri="{FF2B5EF4-FFF2-40B4-BE49-F238E27FC236}">
                <a16:creationId xmlns:a16="http://schemas.microsoft.com/office/drawing/2014/main" id="{93EF8413-A1C0-13D2-1B54-D97D0FCF1E14}"/>
              </a:ext>
            </a:extLst>
          </p:cNvPr>
          <p:cNvSpPr txBox="1">
            <a:spLocks/>
          </p:cNvSpPr>
          <p:nvPr/>
        </p:nvSpPr>
        <p:spPr>
          <a:xfrm>
            <a:off x="4037012" y="457200"/>
            <a:ext cx="7391399" cy="5943600"/>
          </a:xfrm>
          <a:prstGeom prst="rect">
            <a:avLst/>
          </a:prstGeom>
        </p:spPr>
        <p:txBody>
          <a:bodyPr anchor="ctr">
            <a:noAutofit/>
          </a:bodyPr>
          <a:lstStyle>
            <a:lvl1pPr marL="0" indent="0" algn="ctr" defTabSz="1218987" rtl="0" eaLnBrk="1" latinLnBrk="0" hangingPunct="1">
              <a:lnSpc>
                <a:spcPct val="110000"/>
              </a:lnSpc>
              <a:spcBef>
                <a:spcPts val="0"/>
              </a:spcBef>
              <a:spcAft>
                <a:spcPts val="0"/>
              </a:spcAft>
              <a:buFont typeface="Arial" pitchFamily="34" charset="0"/>
              <a:buNone/>
              <a:defRPr sz="2800" b="0" kern="1200" spc="0" baseline="0">
                <a:solidFill>
                  <a:schemeClr val="tx2"/>
                </a:solidFill>
                <a:latin typeface="HelveticaNeueLT Std Lt" panose="020B0403020202020204" pitchFamily="34" charset="0"/>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3800" b="1" dirty="0"/>
              <a:t>What does it mean to be a disciple-maker? Is that role reserved only for charismatic leaders with lots of influence? Is disciple-making the responsibility of all followers of Jesus, or just a select few?</a:t>
            </a:r>
          </a:p>
        </p:txBody>
      </p:sp>
    </p:spTree>
    <p:extLst>
      <p:ext uri="{BB962C8B-B14F-4D97-AF65-F5344CB8AC3E}">
        <p14:creationId xmlns:p14="http://schemas.microsoft.com/office/powerpoint/2010/main" val="2677075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EA4C66-6679-4315-B40C-8776805B8815}"/>
              </a:ext>
            </a:extLst>
          </p:cNvPr>
          <p:cNvSpPr>
            <a:spLocks noGrp="1"/>
          </p:cNvSpPr>
          <p:nvPr>
            <p:ph type="title"/>
          </p:nvPr>
        </p:nvSpPr>
        <p:spPr>
          <a:xfrm>
            <a:off x="-1" y="762000"/>
            <a:ext cx="12188825" cy="4419600"/>
          </a:xfrm>
        </p:spPr>
        <p:txBody>
          <a:bodyPr anchor="b">
            <a:noAutofit/>
          </a:bodyPr>
          <a:lstStyle/>
          <a:p>
            <a:pPr marR="0">
              <a:lnSpc>
                <a:spcPct val="150000"/>
              </a:lnSpc>
              <a:spcBef>
                <a:spcPts val="0"/>
              </a:spcBef>
              <a:spcAft>
                <a:spcPts val="0"/>
              </a:spcAft>
            </a:pPr>
            <a:r>
              <a:rPr lang="en-US" sz="5500" dirty="0"/>
              <a:t>1. Jesus </a:t>
            </a:r>
            <a:r>
              <a:rPr lang="en-US" sz="5500" u="sng" dirty="0"/>
              <a:t>met</a:t>
            </a:r>
            <a:r>
              <a:rPr lang="en-US" sz="5500" dirty="0"/>
              <a:t> </a:t>
            </a:r>
            <a:r>
              <a:rPr lang="en-US" sz="5500" u="sng" dirty="0"/>
              <a:t>people</a:t>
            </a:r>
            <a:r>
              <a:rPr lang="en-US" sz="5500" dirty="0"/>
              <a:t> </a:t>
            </a:r>
            <a:br>
              <a:rPr lang="en-US" sz="5500" dirty="0"/>
            </a:br>
            <a:r>
              <a:rPr lang="en-US" sz="5500" dirty="0"/>
              <a:t>where they were.  </a:t>
            </a:r>
            <a:endParaRPr lang="en-US" sz="4500" dirty="0"/>
          </a:p>
        </p:txBody>
      </p:sp>
    </p:spTree>
    <p:extLst>
      <p:ext uri="{BB962C8B-B14F-4D97-AF65-F5344CB8AC3E}">
        <p14:creationId xmlns:p14="http://schemas.microsoft.com/office/powerpoint/2010/main" val="1132803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779508" y="1676400"/>
            <a:ext cx="10572704" cy="3773202"/>
          </a:xfrm>
        </p:spPr>
        <p:txBody>
          <a:bodyPr/>
          <a:lstStyle/>
          <a:p>
            <a:pPr marR="0">
              <a:lnSpc>
                <a:spcPct val="100000"/>
              </a:lnSpc>
              <a:spcBef>
                <a:spcPts val="0"/>
              </a:spcBef>
              <a:spcAft>
                <a:spcPts val="0"/>
              </a:spcAft>
            </a:pPr>
            <a:r>
              <a:rPr lang="en-US" sz="4000" dirty="0"/>
              <a:t>As he was walking along the Sea of Galilee, he saw two brothers, Simon (who is called Peter), and his brother Andrew. They were casting a net into the sea—for they were fishermen. “Follow me,” he told them, “and I will make you fish for people.” Immediately they left their nets and followed him. </a:t>
            </a:r>
            <a:r>
              <a:rPr lang="en-US" sz="4000" dirty="0">
                <a:solidFill>
                  <a:srgbClr val="CFBEB2"/>
                </a:solidFill>
              </a:rPr>
              <a:t>→</a:t>
            </a:r>
            <a:endParaRPr lang="en-US" sz="4000" dirty="0"/>
          </a:p>
        </p:txBody>
      </p:sp>
      <p:sp>
        <p:nvSpPr>
          <p:cNvPr id="2" name="Text Placeholder 2">
            <a:extLst>
              <a:ext uri="{FF2B5EF4-FFF2-40B4-BE49-F238E27FC236}">
                <a16:creationId xmlns:a16="http://schemas.microsoft.com/office/drawing/2014/main" id="{46D195C1-0062-1A83-745B-71F586C07973}"/>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Matthew 4:18-22</a:t>
            </a:r>
            <a:endParaRPr lang="en-US" dirty="0"/>
          </a:p>
        </p:txBody>
      </p:sp>
    </p:spTree>
    <p:extLst>
      <p:ext uri="{BB962C8B-B14F-4D97-AF65-F5344CB8AC3E}">
        <p14:creationId xmlns:p14="http://schemas.microsoft.com/office/powerpoint/2010/main" val="4078571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7BA39-0BBB-8548-7582-9971BE551D3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8CCE6E1-A481-1AB0-3A5C-2A7C6E747660}"/>
              </a:ext>
            </a:extLst>
          </p:cNvPr>
          <p:cNvSpPr>
            <a:spLocks noGrp="1"/>
          </p:cNvSpPr>
          <p:nvPr>
            <p:ph type="body" sz="quarter" idx="23"/>
          </p:nvPr>
        </p:nvSpPr>
        <p:spPr>
          <a:xfrm>
            <a:off x="779508" y="1676400"/>
            <a:ext cx="10572704" cy="3773202"/>
          </a:xfrm>
        </p:spPr>
        <p:txBody>
          <a:bodyPr/>
          <a:lstStyle/>
          <a:p>
            <a:pPr marR="0">
              <a:lnSpc>
                <a:spcPct val="100000"/>
              </a:lnSpc>
              <a:spcBef>
                <a:spcPts val="0"/>
              </a:spcBef>
              <a:spcAft>
                <a:spcPts val="0"/>
              </a:spcAft>
            </a:pPr>
            <a:r>
              <a:rPr lang="en-US" sz="4000" dirty="0"/>
              <a:t>Going on from there, he saw two other brothers, James the son of Zebedee, and his brother John. They were in a boat with Zebedee their father, preparing their nets, and he called them. Immediately they left the boat and their father and followed him.</a:t>
            </a:r>
          </a:p>
        </p:txBody>
      </p:sp>
      <p:sp>
        <p:nvSpPr>
          <p:cNvPr id="2" name="Text Placeholder 2">
            <a:extLst>
              <a:ext uri="{FF2B5EF4-FFF2-40B4-BE49-F238E27FC236}">
                <a16:creationId xmlns:a16="http://schemas.microsoft.com/office/drawing/2014/main" id="{C5716471-5965-453A-3EC4-1E39D50C4C21}"/>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Matthew 4:18-22</a:t>
            </a:r>
            <a:endParaRPr lang="en-US" dirty="0"/>
          </a:p>
        </p:txBody>
      </p:sp>
    </p:spTree>
    <p:extLst>
      <p:ext uri="{BB962C8B-B14F-4D97-AF65-F5344CB8AC3E}">
        <p14:creationId xmlns:p14="http://schemas.microsoft.com/office/powerpoint/2010/main" val="4203853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F6A9C28A-9A31-4FE7-BA02-DEA49D7120ED}"/>
              </a:ext>
            </a:extLst>
          </p:cNvPr>
          <p:cNvSpPr>
            <a:spLocks noGrp="1"/>
          </p:cNvSpPr>
          <p:nvPr>
            <p:ph type="body" sz="quarter" idx="19"/>
          </p:nvPr>
        </p:nvSpPr>
        <p:spPr>
          <a:xfrm>
            <a:off x="4037013" y="457200"/>
            <a:ext cx="7391399" cy="5943600"/>
          </a:xfrm>
        </p:spPr>
        <p:txBody>
          <a:bodyPr anchor="ctr"/>
          <a:lstStyle/>
          <a:p>
            <a:r>
              <a:rPr lang="en-US" sz="4200" b="1" dirty="0"/>
              <a:t>What was Jesus’s first </a:t>
            </a:r>
          </a:p>
          <a:p>
            <a:r>
              <a:rPr lang="en-US" sz="4200" b="1" dirty="0"/>
              <a:t>ask of Peter, Andrew, James, and John? Why is </a:t>
            </a:r>
          </a:p>
          <a:p>
            <a:r>
              <a:rPr lang="en-US" sz="4200" b="1" dirty="0"/>
              <a:t>it important that relationship comes first in disciple-making?</a:t>
            </a:r>
          </a:p>
        </p:txBody>
      </p:sp>
    </p:spTree>
    <p:extLst>
      <p:ext uri="{BB962C8B-B14F-4D97-AF65-F5344CB8AC3E}">
        <p14:creationId xmlns:p14="http://schemas.microsoft.com/office/powerpoint/2010/main" val="2008875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D533A-2DDD-EC76-AA4A-3FCFAF7D179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6F61F00-6DF5-EB75-0746-832526781D24}"/>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965CFA36-438E-9614-FEA5-842468737F52}"/>
              </a:ext>
            </a:extLst>
          </p:cNvPr>
          <p:cNvSpPr>
            <a:spLocks noGrp="1"/>
          </p:cNvSpPr>
          <p:nvPr>
            <p:ph type="body" sz="quarter" idx="19"/>
          </p:nvPr>
        </p:nvSpPr>
        <p:spPr>
          <a:xfrm>
            <a:off x="4037013" y="381000"/>
            <a:ext cx="7391399" cy="5943600"/>
          </a:xfrm>
        </p:spPr>
        <p:txBody>
          <a:bodyPr anchor="ctr"/>
          <a:lstStyle/>
          <a:p>
            <a:r>
              <a:rPr lang="en-US" sz="4400" b="1" dirty="0"/>
              <a:t>What are some barriers to meeting regularly with others for discipleship and accountability? How can the story of Philip and Nathanael encourage you to take the first step?</a:t>
            </a:r>
          </a:p>
        </p:txBody>
      </p:sp>
    </p:spTree>
    <p:extLst>
      <p:ext uri="{BB962C8B-B14F-4D97-AF65-F5344CB8AC3E}">
        <p14:creationId xmlns:p14="http://schemas.microsoft.com/office/powerpoint/2010/main" val="1530166124"/>
      </p:ext>
    </p:extLst>
  </p:cSld>
  <p:clrMapOvr>
    <a:masterClrMapping/>
  </p:clrMapOvr>
</p:sld>
</file>

<file path=ppt/theme/theme1.xml><?xml version="1.0" encoding="utf-8"?>
<a:theme xmlns:a="http://schemas.openxmlformats.org/drawingml/2006/main" name="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3019C673F1BC0478D0E1D634A78DE4B" ma:contentTypeVersion="16" ma:contentTypeDescription="Create a new document." ma:contentTypeScope="" ma:versionID="ee5bfe728ce02222411040cac98bc3cf">
  <xsd:schema xmlns:xsd="http://www.w3.org/2001/XMLSchema" xmlns:xs="http://www.w3.org/2001/XMLSchema" xmlns:p="http://schemas.microsoft.com/office/2006/metadata/properties" xmlns:ns3="5669f83f-94c4-4738-ac01-53d397b463f8" xmlns:ns4="fcdf84ff-77a2-4967-b02d-5f1ff922afa3" targetNamespace="http://schemas.microsoft.com/office/2006/metadata/properties" ma:root="true" ma:fieldsID="16ad7545c2c92bd1adeb93bc3a61d33e" ns3:_="" ns4:_="">
    <xsd:import namespace="5669f83f-94c4-4738-ac01-53d397b463f8"/>
    <xsd:import namespace="fcdf84ff-77a2-4967-b02d-5f1ff922afa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SearchProperties" minOccurs="0"/>
                <xsd:element ref="ns4:_activity"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69f83f-94c4-4738-ac01-53d397b463f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df84ff-77a2-4967-b02d-5f1ff922afa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_activity" ma:index="21" nillable="true" ma:displayName="_activity" ma:hidden="true" ma:internalName="_activity">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fcdf84ff-77a2-4967-b02d-5f1ff922afa3" xsi:nil="true"/>
    <_activity xmlns="fcdf84ff-77a2-4967-b02d-5f1ff922afa3" xsi:nil="true"/>
  </documentManagement>
</p:properties>
</file>

<file path=customXml/itemProps1.xml><?xml version="1.0" encoding="utf-8"?>
<ds:datastoreItem xmlns:ds="http://schemas.openxmlformats.org/officeDocument/2006/customXml" ds:itemID="{8C807F0C-5BF2-402B-9012-B52128A22ACF}">
  <ds:schemaRefs>
    <ds:schemaRef ds:uri="http://schemas.microsoft.com/sharepoint/v3/contenttype/forms"/>
  </ds:schemaRefs>
</ds:datastoreItem>
</file>

<file path=customXml/itemProps2.xml><?xml version="1.0" encoding="utf-8"?>
<ds:datastoreItem xmlns:ds="http://schemas.openxmlformats.org/officeDocument/2006/customXml" ds:itemID="{C8ED1C54-E2A2-471E-B01D-DCE5D51097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69f83f-94c4-4738-ac01-53d397b463f8"/>
    <ds:schemaRef ds:uri="fcdf84ff-77a2-4967-b02d-5f1ff922af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6253339-64B8-4F01-9860-5B5097E99386}">
  <ds:schemaRefs>
    <ds:schemaRef ds:uri="5669f83f-94c4-4738-ac01-53d397b463f8"/>
    <ds:schemaRef ds:uri="http://www.w3.org/XML/1998/namespace"/>
    <ds:schemaRef ds:uri="http://purl.org/dc/elements/1.1/"/>
    <ds:schemaRef ds:uri="http://schemas.microsoft.com/office/2006/metadata/properties"/>
    <ds:schemaRef ds:uri="fcdf84ff-77a2-4967-b02d-5f1ff922afa3"/>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te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21315</TotalTime>
  <Words>979</Words>
  <Application>Microsoft Macintosh PowerPoint</Application>
  <PresentationFormat>Custom</PresentationFormat>
  <Paragraphs>99</Paragraphs>
  <Slides>32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HelveticaNeueLT Std Lt</vt:lpstr>
      <vt:lpstr>Montserrat ExtraBold</vt:lpstr>
      <vt:lpstr>Montserrat Light</vt:lpstr>
      <vt:lpstr>Office Theme</vt:lpstr>
      <vt:lpstr>PowerPoint Presentation</vt:lpstr>
      <vt:lpstr>PowerPoint Presentation</vt:lpstr>
      <vt:lpstr>PowerPoint Presentation</vt:lpstr>
      <vt:lpstr>Discuss</vt:lpstr>
      <vt:lpstr>1. Jesus met people  where they were.  </vt:lpstr>
      <vt:lpstr>PowerPoint Presentation</vt:lpstr>
      <vt:lpstr>PowerPoint Presentation</vt:lpstr>
      <vt:lpstr>Discuss</vt:lpstr>
      <vt:lpstr>Discuss</vt:lpstr>
      <vt:lpstr>Discuss</vt:lpstr>
      <vt:lpstr>Discuss</vt:lpstr>
      <vt:lpstr>2. Jesus taught for  life change. </vt:lpstr>
      <vt:lpstr>PowerPoint Presentation</vt:lpstr>
      <vt:lpstr>PowerPoint Presentation</vt:lpstr>
      <vt:lpstr>Discuss</vt:lpstr>
      <vt:lpstr>Discuss</vt:lpstr>
      <vt:lpstr>Discuss</vt:lpstr>
      <vt:lpstr>3. Jesus developed future leaders and empowered  them to serve. </vt:lpstr>
      <vt:lpstr>PowerPoint Presentation</vt:lpstr>
      <vt:lpstr>PowerPoint Presentation</vt:lpstr>
      <vt:lpstr>PowerPoint Presentation</vt:lpstr>
      <vt:lpstr>Discuss</vt:lpstr>
      <vt:lpstr>Discuss</vt:lpstr>
      <vt:lpstr>Discuss</vt:lpstr>
      <vt:lpstr>PowerPoint Presentation</vt:lpstr>
      <vt:lpstr>PowerPoint Presentation</vt:lpstr>
      <vt:lpstr>PowerPoint Presentation</vt:lpstr>
      <vt:lpstr>Reflect</vt:lpstr>
      <vt:lpstr>Reflect</vt:lpstr>
      <vt:lpstr>Reflect</vt:lpstr>
      <vt:lpstr>Respond</vt:lpstr>
      <vt:lpstr>Apply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process tools experience</dc:title>
  <dc:subject/>
  <dc:creator>Alyssa Rummel</dc:creator>
  <cp:keywords/>
  <dc:description/>
  <cp:lastModifiedBy>sarah robinson</cp:lastModifiedBy>
  <cp:revision>83</cp:revision>
  <dcterms:created xsi:type="dcterms:W3CDTF">2023-07-06T02:28:58Z</dcterms:created>
  <dcterms:modified xsi:type="dcterms:W3CDTF">2025-08-12T22:03:53Z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0x010100F3019C673F1BC0478D0E1D634A78DE4B</vt:lpwstr>
  </property>
</Properties>
</file>