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56" r:id="rId5"/>
    <p:sldId id="359" r:id="rId6"/>
    <p:sldId id="366" r:id="rId7"/>
    <p:sldId id="361" r:id="rId8"/>
    <p:sldId id="367" r:id="rId9"/>
    <p:sldId id="364" r:id="rId10"/>
    <p:sldId id="261" r:id="rId11"/>
    <p:sldId id="257" r:id="rId12"/>
    <p:sldId id="267" r:id="rId13"/>
    <p:sldId id="368" r:id="rId14"/>
    <p:sldId id="315" r:id="rId15"/>
    <p:sldId id="275" r:id="rId16"/>
    <p:sldId id="276" r:id="rId17"/>
    <p:sldId id="284" r:id="rId18"/>
    <p:sldId id="322" r:id="rId19"/>
    <p:sldId id="350" r:id="rId20"/>
    <p:sldId id="323" r:id="rId21"/>
    <p:sldId id="370" r:id="rId22"/>
    <p:sldId id="369" r:id="rId23"/>
    <p:sldId id="324" r:id="rId24"/>
    <p:sldId id="351" r:id="rId25"/>
    <p:sldId id="329" r:id="rId26"/>
    <p:sldId id="265" r:id="rId27"/>
    <p:sldId id="332" r:id="rId28"/>
    <p:sldId id="341" r:id="rId29"/>
    <p:sldId id="331" r:id="rId30"/>
    <p:sldId id="338" r:id="rId31"/>
    <p:sldId id="339" r:id="rId32"/>
    <p:sldId id="330" r:id="rId33"/>
    <p:sldId id="349" r:id="rId34"/>
    <p:sldId id="310" r:id="rId35"/>
    <p:sldId id="342" r:id="rId36"/>
    <p:sldId id="371" r:id="rId37"/>
    <p:sldId id="372" r:id="rId38"/>
    <p:sldId id="325" r:id="rId39"/>
    <p:sldId id="343" r:id="rId40"/>
    <p:sldId id="336" r:id="rId41"/>
    <p:sldId id="373" r:id="rId42"/>
    <p:sldId id="328" r:id="rId43"/>
    <p:sldId id="345" r:id="rId44"/>
    <p:sldId id="318" r:id="rId45"/>
    <p:sldId id="348" r:id="rId46"/>
    <p:sldId id="346" r:id="rId47"/>
    <p:sldId id="335" r:id="rId48"/>
    <p:sldId id="352" r:id="rId49"/>
    <p:sldId id="334" r:id="rId50"/>
    <p:sldId id="337" r:id="rId51"/>
    <p:sldId id="354" r:id="rId52"/>
    <p:sldId id="268" r:id="rId5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82B"/>
    <a:srgbClr val="5A6690"/>
    <a:srgbClr val="D96E43"/>
    <a:srgbClr val="C2CDE1"/>
    <a:srgbClr val="7A81FF"/>
    <a:srgbClr val="9BA46B"/>
    <a:srgbClr val="F69988"/>
    <a:srgbClr val="F7D37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4D1AFB-731B-F1E0-F7B9-9C06EBDF3AFD}" v="11" dt="2025-10-27T17:31:58.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8D06B22-8939-43BB-9263-2E4C9AA910E0}" type="datetimeFigureOut">
              <a:rPr lang="en-US" smtClean="0"/>
              <a:t>10/27/2025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20F427A-B9FB-4021-80BA-27E05932D657}" type="slidenum">
              <a:rPr lang="en-US" smtClean="0"/>
              <a:t>‹#›</a:t>
            </a:fld>
            <a:endParaRPr lang="en-US"/>
          </a:p>
        </p:txBody>
      </p:sp>
    </p:spTree>
    <p:extLst>
      <p:ext uri="{BB962C8B-B14F-4D97-AF65-F5344CB8AC3E}">
        <p14:creationId xmlns:p14="http://schemas.microsoft.com/office/powerpoint/2010/main" val="166327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a:t>
            </a:fld>
            <a:endParaRPr lang="en-US"/>
          </a:p>
        </p:txBody>
      </p:sp>
    </p:spTree>
    <p:extLst>
      <p:ext uri="{BB962C8B-B14F-4D97-AF65-F5344CB8AC3E}">
        <p14:creationId xmlns:p14="http://schemas.microsoft.com/office/powerpoint/2010/main" val="66542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F427A-B9FB-4021-80BA-27E05932D657}" type="slidenum">
              <a:rPr lang="en-US" smtClean="0"/>
              <a:t>31</a:t>
            </a:fld>
            <a:endParaRPr lang="en-US"/>
          </a:p>
        </p:txBody>
      </p:sp>
    </p:spTree>
    <p:extLst>
      <p:ext uri="{BB962C8B-B14F-4D97-AF65-F5344CB8AC3E}">
        <p14:creationId xmlns:p14="http://schemas.microsoft.com/office/powerpoint/2010/main" val="138942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E979-C9C9-9287-5E4C-D5886F9506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8AB707-A2A3-AFEF-E488-615569923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97188-9687-0AD3-5262-B87183C76AA3}"/>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5" name="Footer Placeholder 4">
            <a:extLst>
              <a:ext uri="{FF2B5EF4-FFF2-40B4-BE49-F238E27FC236}">
                <a16:creationId xmlns:a16="http://schemas.microsoft.com/office/drawing/2014/main" id="{CC5BB13F-AB60-3373-FDDB-F4035DE81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CC127-2B57-7DDF-609E-8AD1409526E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18785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455E-4C84-DB86-A1F8-2962F9FCCD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BB268-F193-F07F-A7C5-8CBA782CE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42C97-AD5E-4346-0234-E63444143C46}"/>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5" name="Footer Placeholder 4">
            <a:extLst>
              <a:ext uri="{FF2B5EF4-FFF2-40B4-BE49-F238E27FC236}">
                <a16:creationId xmlns:a16="http://schemas.microsoft.com/office/drawing/2014/main" id="{81BDCF6D-F17E-4447-DFCA-6A43E91CA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193DD-089F-584F-B5AE-194F77CCBCFF}"/>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997857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4B753-2A15-299D-D55F-9306F055F0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5F4F79-C7D3-5BB9-1ACE-6C8030DCD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EDDBF-722E-6286-CCDA-64900E1DF2CE}"/>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5" name="Footer Placeholder 4">
            <a:extLst>
              <a:ext uri="{FF2B5EF4-FFF2-40B4-BE49-F238E27FC236}">
                <a16:creationId xmlns:a16="http://schemas.microsoft.com/office/drawing/2014/main" id="{C7096265-3ADC-088C-227A-4FA049060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86C30-F3DD-8350-1026-2AAE26D4E25D}"/>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34356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5655-1534-0F15-BEE5-62CFFC786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4FBC4-9AFF-7E34-1340-7A5D4751D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AB221-74E1-891C-0C7D-155CDA45BA22}"/>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5" name="Footer Placeholder 4">
            <a:extLst>
              <a:ext uri="{FF2B5EF4-FFF2-40B4-BE49-F238E27FC236}">
                <a16:creationId xmlns:a16="http://schemas.microsoft.com/office/drawing/2014/main" id="{8609EDFA-59FD-6396-62E9-0A7BCDF9D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CD74-7A2D-DEDF-0B55-66B4D56263B9}"/>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2059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AF0B-E81D-D502-FFC8-8A6F2AF1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051EF-1467-FDFB-CBDA-817F5D0C00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0B2705-FF78-3700-F215-67B3C165B327}"/>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5" name="Footer Placeholder 4">
            <a:extLst>
              <a:ext uri="{FF2B5EF4-FFF2-40B4-BE49-F238E27FC236}">
                <a16:creationId xmlns:a16="http://schemas.microsoft.com/office/drawing/2014/main" id="{294E0ABD-0301-2E4E-8F86-ED2406D47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4A7DE-6ACA-C582-AA3A-CD82FCF265D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28540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15EB-6367-CB72-07F1-7D1A8434D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D73D8-4A4B-B776-F9A9-48EF81AB4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4D9ECF-E220-AEE2-D721-FA65AED5D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B33A0A-5B70-CAED-3B2D-90FEEBBA7E67}"/>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6" name="Footer Placeholder 5">
            <a:extLst>
              <a:ext uri="{FF2B5EF4-FFF2-40B4-BE49-F238E27FC236}">
                <a16:creationId xmlns:a16="http://schemas.microsoft.com/office/drawing/2014/main" id="{65386247-2A1F-1BF1-CA67-E8A70D425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E41C3-A554-AA3A-7D64-AD56D5390AE0}"/>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88349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3981-6DD7-8935-F8B5-1076189A05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68D3B-51AD-524D-E6AB-9431B642D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A1B86C-17B8-691A-7D56-7C22E3C718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A2991C-43E1-A1EA-E49E-A14976C4D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1902A0-2774-D04B-98D6-326F8A310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AF65E-012A-5514-D68F-A59F37E24EA5}"/>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8" name="Footer Placeholder 7">
            <a:extLst>
              <a:ext uri="{FF2B5EF4-FFF2-40B4-BE49-F238E27FC236}">
                <a16:creationId xmlns:a16="http://schemas.microsoft.com/office/drawing/2014/main" id="{F385B196-0136-7C7D-8AF0-C0A850B8B9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35449-49B0-C1B5-5F38-7B5D7CF4255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18743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7C78-D61F-96F6-479E-6FF8CAF0E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DFDE3-51EE-AFE5-2F3C-A837B94ED15D}"/>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4" name="Footer Placeholder 3">
            <a:extLst>
              <a:ext uri="{FF2B5EF4-FFF2-40B4-BE49-F238E27FC236}">
                <a16:creationId xmlns:a16="http://schemas.microsoft.com/office/drawing/2014/main" id="{F5E5CC37-D166-99DA-0A37-1AE38F046C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5DFAA-8978-C871-D236-D74C585F5D7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61735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9A0A8-16C9-1F58-C9DC-873F898DFDF4}"/>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3" name="Footer Placeholder 2">
            <a:extLst>
              <a:ext uri="{FF2B5EF4-FFF2-40B4-BE49-F238E27FC236}">
                <a16:creationId xmlns:a16="http://schemas.microsoft.com/office/drawing/2014/main" id="{BD054D20-A0DB-6F12-E2A3-D769B3CF7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C593E3-8804-F9F7-76B0-449464FE2A88}"/>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4251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19B-EEF6-69BC-3A42-EAAF0B01B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E6A2C-7601-0965-F196-95E728BD9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4C77AC-A457-95C3-6C20-6FE18E43F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1D4B4-A64A-5F57-05F3-A4A0D78B38CB}"/>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6" name="Footer Placeholder 5">
            <a:extLst>
              <a:ext uri="{FF2B5EF4-FFF2-40B4-BE49-F238E27FC236}">
                <a16:creationId xmlns:a16="http://schemas.microsoft.com/office/drawing/2014/main" id="{E605C961-F947-D712-E534-B0D101C11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8EDA4-7784-63B4-C70D-B494F2DF913E}"/>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5755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91DA-D556-30A2-CF57-5965F4D4A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BF5C5-53F6-9B7D-DAD9-BE8301538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01683D-FC8B-659D-7651-F5D780A4A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4EB8D-6304-DE7D-C050-4D08B3F47138}"/>
              </a:ext>
            </a:extLst>
          </p:cNvPr>
          <p:cNvSpPr>
            <a:spLocks noGrp="1"/>
          </p:cNvSpPr>
          <p:nvPr>
            <p:ph type="dt" sz="half" idx="10"/>
          </p:nvPr>
        </p:nvSpPr>
        <p:spPr/>
        <p:txBody>
          <a:bodyPr/>
          <a:lstStyle/>
          <a:p>
            <a:fld id="{4F7455A3-2C1A-43A1-91E5-F1AD842F7AA2}" type="datetimeFigureOut">
              <a:rPr lang="en-US" smtClean="0"/>
              <a:t>10/27/2025</a:t>
            </a:fld>
            <a:endParaRPr lang="en-US"/>
          </a:p>
        </p:txBody>
      </p:sp>
      <p:sp>
        <p:nvSpPr>
          <p:cNvPr id="6" name="Footer Placeholder 5">
            <a:extLst>
              <a:ext uri="{FF2B5EF4-FFF2-40B4-BE49-F238E27FC236}">
                <a16:creationId xmlns:a16="http://schemas.microsoft.com/office/drawing/2014/main" id="{A8F47AE6-E0D3-E444-632D-A2F6895D2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8FDE0-C9C5-7873-D2A3-7F1E92E1B6EF}"/>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42504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9EA7F-558A-DBCA-B572-4EDDC639A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95195-5883-CDBE-193F-1EEDEEDFD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D51F7-662B-8E6A-055C-9C592B2F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7455A3-2C1A-43A1-91E5-F1AD842F7AA2}" type="datetimeFigureOut">
              <a:rPr lang="en-US" smtClean="0"/>
              <a:t>10/27/2025</a:t>
            </a:fld>
            <a:endParaRPr lang="en-US"/>
          </a:p>
        </p:txBody>
      </p:sp>
      <p:sp>
        <p:nvSpPr>
          <p:cNvPr id="5" name="Footer Placeholder 4">
            <a:extLst>
              <a:ext uri="{FF2B5EF4-FFF2-40B4-BE49-F238E27FC236}">
                <a16:creationId xmlns:a16="http://schemas.microsoft.com/office/drawing/2014/main" id="{34E14454-3045-1534-E7B5-B659C20A7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383C06-A9D1-0D48-1A78-1A6C9275C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216907-DAFC-4D57-92EF-5BD648EAFB26}" type="slidenum">
              <a:rPr lang="en-US" smtClean="0"/>
              <a:t>‹#›</a:t>
            </a:fld>
            <a:endParaRPr lang="en-US"/>
          </a:p>
        </p:txBody>
      </p:sp>
    </p:spTree>
    <p:extLst>
      <p:ext uri="{BB962C8B-B14F-4D97-AF65-F5344CB8AC3E}">
        <p14:creationId xmlns:p14="http://schemas.microsoft.com/office/powerpoint/2010/main" val="73179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54A1518-ED80-B304-DCF2-6EAD3A3278F3}"/>
              </a:ext>
            </a:extLst>
          </p:cNvPr>
          <p:cNvSpPr>
            <a:spLocks noGrp="1"/>
          </p:cNvSpPr>
          <p:nvPr>
            <p:ph type="subTitle" idx="1"/>
          </p:nvPr>
        </p:nvSpPr>
        <p:spPr>
          <a:xfrm>
            <a:off x="1671150" y="3249305"/>
            <a:ext cx="5896070" cy="985922"/>
          </a:xfrm>
        </p:spPr>
        <p:txBody>
          <a:bodyPr>
            <a:normAutofit/>
          </a:bodyPr>
          <a:lstStyle/>
          <a:p>
            <a:r>
              <a:rPr lang="en-US" sz="4800">
                <a:latin typeface="Paperlane"/>
              </a:rPr>
              <a:t> </a:t>
            </a:r>
            <a:endParaRPr lang="en-US" sz="8000">
              <a:solidFill>
                <a:schemeClr val="accent1">
                  <a:lumMod val="75000"/>
                </a:schemeClr>
              </a:solidFill>
              <a:latin typeface="Montserrat" panose="00000500000000000000" pitchFamily="2" charset="0"/>
            </a:endParaRPr>
          </a:p>
        </p:txBody>
      </p:sp>
    </p:spTree>
    <p:extLst>
      <p:ext uri="{BB962C8B-B14F-4D97-AF65-F5344CB8AC3E}">
        <p14:creationId xmlns:p14="http://schemas.microsoft.com/office/powerpoint/2010/main" val="3603427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CCE5F4-F668-26D5-AF78-F0A3238E8888}"/>
              </a:ext>
            </a:extLst>
          </p:cNvPr>
          <p:cNvSpPr/>
          <p:nvPr/>
        </p:nvSpPr>
        <p:spPr>
          <a:xfrm>
            <a:off x="517559" y="2225276"/>
            <a:ext cx="7579708" cy="2215991"/>
          </a:xfrm>
          <a:prstGeom prst="rect">
            <a:avLst/>
          </a:prstGeom>
          <a:noFill/>
        </p:spPr>
        <p:txBody>
          <a:bodyPr wrap="square" lIns="91440" tIns="45720" rIns="91440" bIns="45720">
            <a:spAutoFit/>
          </a:bodyPr>
          <a:lstStyle/>
          <a:p>
            <a:pPr algn="ctr"/>
            <a:r>
              <a:rPr lang="en-US" sz="13800" b="1" dirty="0">
                <a:ln w="9525">
                  <a:solidFill>
                    <a:schemeClr val="bg1"/>
                  </a:solidFill>
                  <a:prstDash val="solid"/>
                </a:ln>
                <a:solidFill>
                  <a:srgbClr val="E5582B"/>
                </a:solidFill>
                <a:effectLst>
                  <a:outerShdw blurRad="12700" dist="38100" dir="2700000" algn="tl" rotWithShape="0">
                    <a:schemeClr val="accent5">
                      <a:lumMod val="60000"/>
                      <a:lumOff val="40000"/>
                    </a:schemeClr>
                  </a:outerShdw>
                </a:effectLst>
                <a:latin typeface="Georgia Pro Black" panose="02040A02050405020203" pitchFamily="18" charset="0"/>
              </a:rPr>
              <a:t>HOPE</a:t>
            </a:r>
            <a:endParaRPr lang="en-US" sz="13800" b="1" cap="none" spc="0" dirty="0">
              <a:ln w="9525">
                <a:solidFill>
                  <a:schemeClr val="bg1"/>
                </a:solidFill>
                <a:prstDash val="solid"/>
              </a:ln>
              <a:solidFill>
                <a:srgbClr val="E5582B"/>
              </a:solidFill>
              <a:effectLst>
                <a:outerShdw blurRad="12700" dist="38100" dir="2700000" algn="tl" rotWithShape="0">
                  <a:schemeClr val="accent5">
                    <a:lumMod val="60000"/>
                    <a:lumOff val="40000"/>
                  </a:schemeClr>
                </a:outerShdw>
              </a:effectLst>
              <a:latin typeface="Georgia Pro Black" panose="02040A02050405020203" pitchFamily="18" charset="0"/>
            </a:endParaRPr>
          </a:p>
        </p:txBody>
      </p:sp>
    </p:spTree>
    <p:extLst>
      <p:ext uri="{BB962C8B-B14F-4D97-AF65-F5344CB8AC3E}">
        <p14:creationId xmlns:p14="http://schemas.microsoft.com/office/powerpoint/2010/main" val="149170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0583-5194-8FA9-3B5F-0CFC4D7375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C14391-A954-945F-9C2C-E22E5132E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3429000" cy="3429000"/>
          </a:xfrm>
          <a:prstGeom prst="rect">
            <a:avLst/>
          </a:prstGeom>
        </p:spPr>
      </p:pic>
      <p:pic>
        <p:nvPicPr>
          <p:cNvPr id="6" name="Picture 5">
            <a:extLst>
              <a:ext uri="{FF2B5EF4-FFF2-40B4-BE49-F238E27FC236}">
                <a16:creationId xmlns:a16="http://schemas.microsoft.com/office/drawing/2014/main" id="{E50DEDD1-A09D-8C98-E102-697DCB483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38" y="2850589"/>
            <a:ext cx="3904343" cy="2928257"/>
          </a:xfrm>
          <a:prstGeom prst="rect">
            <a:avLst/>
          </a:prstGeom>
        </p:spPr>
      </p:pic>
      <p:pic>
        <p:nvPicPr>
          <p:cNvPr id="8" name="Picture 7">
            <a:extLst>
              <a:ext uri="{FF2B5EF4-FFF2-40B4-BE49-F238E27FC236}">
                <a16:creationId xmlns:a16="http://schemas.microsoft.com/office/drawing/2014/main" id="{642813B4-8511-F1BB-62D0-F9F94384B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475" y="2476500"/>
            <a:ext cx="2896541" cy="2659418"/>
          </a:xfrm>
          <a:prstGeom prst="rect">
            <a:avLst/>
          </a:prstGeom>
        </p:spPr>
      </p:pic>
      <p:pic>
        <p:nvPicPr>
          <p:cNvPr id="10" name="Picture 9">
            <a:extLst>
              <a:ext uri="{FF2B5EF4-FFF2-40B4-BE49-F238E27FC236}">
                <a16:creationId xmlns:a16="http://schemas.microsoft.com/office/drawing/2014/main" id="{12C91BA1-6EB6-FD7E-2490-5EE735DCEEA5}"/>
              </a:ext>
            </a:extLst>
          </p:cNvPr>
          <p:cNvPicPr>
            <a:picLocks noChangeAspect="1"/>
          </p:cNvPicPr>
          <p:nvPr/>
        </p:nvPicPr>
        <p:blipFill>
          <a:blip r:embed="rId5">
            <a:extLst>
              <a:ext uri="{28A0092B-C50C-407E-A947-70E740481C1C}">
                <a14:useLocalDpi xmlns:a14="http://schemas.microsoft.com/office/drawing/2010/main" val="0"/>
              </a:ext>
            </a:extLst>
          </a:blip>
          <a:srcRect l="21513" t="16032" r="21512" b="8731"/>
          <a:stretch>
            <a:fillRect/>
          </a:stretch>
        </p:blipFill>
        <p:spPr>
          <a:xfrm>
            <a:off x="4634000" y="776859"/>
            <a:ext cx="2836257" cy="3537858"/>
          </a:xfrm>
          <a:prstGeom prst="rect">
            <a:avLst/>
          </a:prstGeom>
        </p:spPr>
      </p:pic>
      <p:pic>
        <p:nvPicPr>
          <p:cNvPr id="12" name="Picture 11">
            <a:extLst>
              <a:ext uri="{FF2B5EF4-FFF2-40B4-BE49-F238E27FC236}">
                <a16:creationId xmlns:a16="http://schemas.microsoft.com/office/drawing/2014/main" id="{22628A16-8122-0817-8C2F-A27DED6A12F9}"/>
              </a:ext>
            </a:extLst>
          </p:cNvPr>
          <p:cNvPicPr>
            <a:picLocks noChangeAspect="1"/>
          </p:cNvPicPr>
          <p:nvPr/>
        </p:nvPicPr>
        <p:blipFill>
          <a:blip r:embed="rId6">
            <a:extLst>
              <a:ext uri="{28A0092B-C50C-407E-A947-70E740481C1C}">
                <a14:useLocalDpi xmlns:a14="http://schemas.microsoft.com/office/drawing/2010/main" val="0"/>
              </a:ext>
            </a:extLst>
          </a:blip>
          <a:srcRect l="17017" t="11111" r="14155" b="11111"/>
          <a:stretch>
            <a:fillRect/>
          </a:stretch>
        </p:blipFill>
        <p:spPr>
          <a:xfrm>
            <a:off x="4232579" y="3864845"/>
            <a:ext cx="3423792" cy="2584990"/>
          </a:xfrm>
          <a:prstGeom prst="rect">
            <a:avLst/>
          </a:prstGeom>
        </p:spPr>
      </p:pic>
      <p:pic>
        <p:nvPicPr>
          <p:cNvPr id="16" name="Picture 15">
            <a:extLst>
              <a:ext uri="{FF2B5EF4-FFF2-40B4-BE49-F238E27FC236}">
                <a16:creationId xmlns:a16="http://schemas.microsoft.com/office/drawing/2014/main" id="{35BC1AAC-6C5D-0FEA-3AE7-24A0BA62E313}"/>
              </a:ext>
            </a:extLst>
          </p:cNvPr>
          <p:cNvPicPr>
            <a:picLocks noChangeAspect="1"/>
          </p:cNvPicPr>
          <p:nvPr/>
        </p:nvPicPr>
        <p:blipFill>
          <a:blip r:embed="rId7">
            <a:extLst>
              <a:ext uri="{28A0092B-C50C-407E-A947-70E740481C1C}">
                <a14:useLocalDpi xmlns:a14="http://schemas.microsoft.com/office/drawing/2010/main" val="0"/>
              </a:ext>
            </a:extLst>
          </a:blip>
          <a:srcRect t="24286" b="28730"/>
          <a:stretch>
            <a:fillRect/>
          </a:stretch>
        </p:blipFill>
        <p:spPr>
          <a:xfrm>
            <a:off x="8381343" y="670861"/>
            <a:ext cx="3118874" cy="1951681"/>
          </a:xfrm>
          <a:prstGeom prst="rect">
            <a:avLst/>
          </a:prstGeom>
        </p:spPr>
      </p:pic>
      <p:pic>
        <p:nvPicPr>
          <p:cNvPr id="18" name="Picture 17">
            <a:extLst>
              <a:ext uri="{FF2B5EF4-FFF2-40B4-BE49-F238E27FC236}">
                <a16:creationId xmlns:a16="http://schemas.microsoft.com/office/drawing/2014/main" id="{50622B66-0971-54F6-F1A7-DFFDE531E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544" y="1902644"/>
            <a:ext cx="2616268" cy="1962201"/>
          </a:xfrm>
          <a:prstGeom prst="rect">
            <a:avLst/>
          </a:prstGeom>
        </p:spPr>
      </p:pic>
      <p:pic>
        <p:nvPicPr>
          <p:cNvPr id="20" name="Picture 19">
            <a:extLst>
              <a:ext uri="{FF2B5EF4-FFF2-40B4-BE49-F238E27FC236}">
                <a16:creationId xmlns:a16="http://schemas.microsoft.com/office/drawing/2014/main" id="{AE27F0F4-2135-823A-9A74-090ACAA48D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1678" y="3429000"/>
            <a:ext cx="2666440" cy="2666440"/>
          </a:xfrm>
          <a:prstGeom prst="rect">
            <a:avLst/>
          </a:prstGeom>
        </p:spPr>
      </p:pic>
    </p:spTree>
    <p:extLst>
      <p:ext uri="{BB962C8B-B14F-4D97-AF65-F5344CB8AC3E}">
        <p14:creationId xmlns:p14="http://schemas.microsoft.com/office/powerpoint/2010/main" val="401812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EE62-6CFD-ECE0-5023-630C0018DB78}"/>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James 5:7-11</a:t>
            </a:r>
          </a:p>
        </p:txBody>
      </p:sp>
      <p:sp>
        <p:nvSpPr>
          <p:cNvPr id="4" name="TextBox 3">
            <a:extLst>
              <a:ext uri="{FF2B5EF4-FFF2-40B4-BE49-F238E27FC236}">
                <a16:creationId xmlns:a16="http://schemas.microsoft.com/office/drawing/2014/main" id="{1DF711B5-850F-3648-8028-F968037CDA48}"/>
              </a:ext>
            </a:extLst>
          </p:cNvPr>
          <p:cNvSpPr txBox="1"/>
          <p:nvPr/>
        </p:nvSpPr>
        <p:spPr>
          <a:xfrm>
            <a:off x="838200" y="1321827"/>
            <a:ext cx="11059886" cy="5186035"/>
          </a:xfrm>
          <a:prstGeom prst="rect">
            <a:avLst/>
          </a:prstGeom>
          <a:solidFill>
            <a:srgbClr val="C2CDE1">
              <a:alpha val="66000"/>
            </a:srgbClr>
          </a:solidFill>
        </p:spPr>
        <p:txBody>
          <a:bodyPr wrap="square">
            <a:spAutoFit/>
          </a:bodyPr>
          <a:lstStyle/>
          <a:p>
            <a:pPr>
              <a:buNone/>
            </a:pPr>
            <a:r>
              <a:rPr lang="en-US" sz="2700" baseline="30000" dirty="0">
                <a:latin typeface="Calibri" panose="020F0502020204030204" pitchFamily="34" charset="0"/>
                <a:ea typeface="Calibri" panose="020F0502020204030204" pitchFamily="34" charset="0"/>
                <a:cs typeface="Calibri" panose="020F0502020204030204" pitchFamily="34" charset="0"/>
              </a:rPr>
              <a:t>7 </a:t>
            </a:r>
            <a:r>
              <a:rPr lang="en-US" sz="2700" dirty="0">
                <a:latin typeface="Calibri" panose="020F0502020204030204" pitchFamily="34" charset="0"/>
                <a:ea typeface="Calibri" panose="020F0502020204030204" pitchFamily="34" charset="0"/>
                <a:cs typeface="Calibri" panose="020F0502020204030204" pitchFamily="34" charset="0"/>
              </a:rPr>
              <a:t>Be patient, therefore, brothers, until the coming of the Lord. See how the farmer waits for the precious fruit of the earth, being patient about it, until it receives the early and the late rains. </a:t>
            </a:r>
            <a:r>
              <a:rPr lang="en-US" sz="2700" baseline="30000" dirty="0">
                <a:latin typeface="Calibri" panose="020F0502020204030204" pitchFamily="34" charset="0"/>
                <a:ea typeface="Calibri" panose="020F0502020204030204" pitchFamily="34" charset="0"/>
                <a:cs typeface="Calibri" panose="020F0502020204030204" pitchFamily="34" charset="0"/>
              </a:rPr>
              <a:t>8</a:t>
            </a:r>
            <a:r>
              <a:rPr lang="en-US" sz="2700" dirty="0">
                <a:latin typeface="Calibri" panose="020F0502020204030204" pitchFamily="34" charset="0"/>
                <a:ea typeface="Calibri" panose="020F0502020204030204" pitchFamily="34" charset="0"/>
                <a:cs typeface="Calibri" panose="020F0502020204030204" pitchFamily="34" charset="0"/>
              </a:rPr>
              <a:t> You also, be patient. Establish your hearts, for the coming of the Lord is at hand. </a:t>
            </a:r>
            <a:r>
              <a:rPr lang="en-US" sz="2700" baseline="30000" dirty="0">
                <a:latin typeface="Calibri" panose="020F0502020204030204" pitchFamily="34" charset="0"/>
                <a:ea typeface="Calibri" panose="020F0502020204030204" pitchFamily="34" charset="0"/>
                <a:cs typeface="Calibri" panose="020F0502020204030204" pitchFamily="34" charset="0"/>
              </a:rPr>
              <a:t>9</a:t>
            </a:r>
            <a:r>
              <a:rPr lang="en-US" sz="2700" dirty="0">
                <a:latin typeface="Calibri" panose="020F0502020204030204" pitchFamily="34" charset="0"/>
                <a:ea typeface="Calibri" panose="020F0502020204030204" pitchFamily="34" charset="0"/>
                <a:cs typeface="Calibri" panose="020F0502020204030204" pitchFamily="34" charset="0"/>
              </a:rPr>
              <a:t> Do not grumble against one another, brothers, so that you may not be judged; behold, the Judge is standing at the door. </a:t>
            </a:r>
            <a:r>
              <a:rPr lang="en-US" sz="2700" baseline="30000" dirty="0">
                <a:latin typeface="Calibri" panose="020F0502020204030204" pitchFamily="34" charset="0"/>
                <a:ea typeface="Calibri" panose="020F0502020204030204" pitchFamily="34" charset="0"/>
                <a:cs typeface="Calibri" panose="020F0502020204030204" pitchFamily="34" charset="0"/>
              </a:rPr>
              <a:t>10</a:t>
            </a:r>
            <a:r>
              <a:rPr lang="en-US" sz="2700" dirty="0">
                <a:latin typeface="Calibri" panose="020F0502020204030204" pitchFamily="34" charset="0"/>
                <a:ea typeface="Calibri" panose="020F0502020204030204" pitchFamily="34" charset="0"/>
                <a:cs typeface="Calibri" panose="020F0502020204030204" pitchFamily="34" charset="0"/>
              </a:rPr>
              <a:t> As an example of suffering and patience, brothers, take the prophets who spoke in the name of the Lord. </a:t>
            </a:r>
            <a:r>
              <a:rPr lang="en-US" sz="2700" baseline="30000" dirty="0">
                <a:latin typeface="Calibri" panose="020F0502020204030204" pitchFamily="34" charset="0"/>
                <a:ea typeface="Calibri" panose="020F0502020204030204" pitchFamily="34" charset="0"/>
                <a:cs typeface="Calibri" panose="020F0502020204030204" pitchFamily="34" charset="0"/>
              </a:rPr>
              <a:t>11 </a:t>
            </a:r>
            <a:r>
              <a:rPr lang="en-US" sz="2700" dirty="0">
                <a:latin typeface="Calibri" panose="020F0502020204030204" pitchFamily="34" charset="0"/>
                <a:ea typeface="Calibri" panose="020F0502020204030204" pitchFamily="34" charset="0"/>
                <a:cs typeface="Calibri" panose="020F0502020204030204" pitchFamily="34" charset="0"/>
              </a:rPr>
              <a:t>Behold, we consider those blessed who remained steadfast. You have heard of the steadfastness of Job, and you have seen the purpose of the Lord, how the Lord is compassionate and merciful.	</a:t>
            </a:r>
            <a:r>
              <a:rPr lang="en-US" sz="3000" dirty="0">
                <a:latin typeface="Calibri" panose="020F0502020204030204" pitchFamily="34" charset="0"/>
                <a:ea typeface="Calibri" panose="020F0502020204030204" pitchFamily="34" charset="0"/>
                <a:cs typeface="Calibri" panose="020F0502020204030204" pitchFamily="34" charset="0"/>
              </a:rPr>
              <a:t>				</a:t>
            </a:r>
          </a:p>
          <a:p>
            <a:pPr>
              <a:buNone/>
            </a:pPr>
            <a:r>
              <a:rPr lang="en-US" sz="3000" i="1" dirty="0">
                <a:latin typeface="Calibri" panose="020F0502020204030204" pitchFamily="34" charset="0"/>
                <a:ea typeface="Calibri" panose="020F0502020204030204" pitchFamily="34" charset="0"/>
                <a:cs typeface="Calibri" panose="020F0502020204030204" pitchFamily="34" charset="0"/>
              </a:rPr>
              <a:t>					</a:t>
            </a:r>
            <a:r>
              <a:rPr lang="en-US" sz="2800" i="1" dirty="0">
                <a:latin typeface="Calibri" panose="020F0502020204030204" pitchFamily="34" charset="0"/>
                <a:ea typeface="Calibri" panose="020F0502020204030204" pitchFamily="34" charset="0"/>
                <a:cs typeface="Calibri" panose="020F0502020204030204" pitchFamily="34" charset="0"/>
              </a:rPr>
              <a:t>Leader</a:t>
            </a:r>
            <a:r>
              <a:rPr lang="en-US" sz="2800" b="1" dirty="0">
                <a:latin typeface="Calibri" panose="020F0502020204030204" pitchFamily="34" charset="0"/>
                <a:ea typeface="Calibri" panose="020F0502020204030204" pitchFamily="34" charset="0"/>
                <a:cs typeface="Calibri" panose="020F0502020204030204" pitchFamily="34" charset="0"/>
              </a:rPr>
              <a:t>: This is the Word of the Lord</a:t>
            </a:r>
          </a:p>
          <a:p>
            <a:pPr>
              <a:buNone/>
            </a:pP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i="1" dirty="0">
                <a:latin typeface="Calibri" panose="020F0502020204030204" pitchFamily="34" charset="0"/>
                <a:ea typeface="Calibri" panose="020F0502020204030204" pitchFamily="34" charset="0"/>
                <a:cs typeface="Calibri" panose="020F0502020204030204" pitchFamily="34" charset="0"/>
              </a:rPr>
              <a:t>People</a:t>
            </a:r>
            <a:r>
              <a:rPr lang="en-US" sz="2800" b="1" dirty="0">
                <a:latin typeface="Calibri" panose="020F0502020204030204" pitchFamily="34" charset="0"/>
                <a:ea typeface="Calibri" panose="020F0502020204030204" pitchFamily="34" charset="0"/>
                <a:cs typeface="Calibri" panose="020F0502020204030204" pitchFamily="34" charset="0"/>
              </a:rPr>
              <a:t>: Thanks be to God</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6096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74CB-F5EB-1575-1619-5BC289F5FA2A}"/>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Steadfast Hope</a:t>
            </a:r>
          </a:p>
        </p:txBody>
      </p:sp>
      <p:sp>
        <p:nvSpPr>
          <p:cNvPr id="3" name="Content Placeholder 2">
            <a:extLst>
              <a:ext uri="{FF2B5EF4-FFF2-40B4-BE49-F238E27FC236}">
                <a16:creationId xmlns:a16="http://schemas.microsoft.com/office/drawing/2014/main" id="{FF74EE67-60F8-D4EE-C8D6-1517E08895D3}"/>
              </a:ext>
            </a:extLst>
          </p:cNvPr>
          <p:cNvSpPr>
            <a:spLocks noGrp="1"/>
          </p:cNvSpPr>
          <p:nvPr>
            <p:ph idx="1"/>
          </p:nvPr>
        </p:nvSpPr>
        <p:spPr/>
        <p:txBody>
          <a:bodyPr/>
          <a:lstStyle/>
          <a:p>
            <a:r>
              <a:rPr lang="en-US" sz="4400" dirty="0">
                <a:solidFill>
                  <a:schemeClr val="accent2"/>
                </a:solidFill>
                <a:latin typeface="Calibri" panose="020F0502020204030204" pitchFamily="34" charset="0"/>
                <a:ea typeface="Calibri" panose="020F0502020204030204" pitchFamily="34" charset="0"/>
                <a:cs typeface="Calibri" panose="020F0502020204030204" pitchFamily="34" charset="0"/>
              </a:rPr>
              <a:t>What Hope is (and what it’s not)</a:t>
            </a:r>
          </a:p>
          <a:p>
            <a:r>
              <a:rPr lang="en-US" sz="4400" dirty="0">
                <a:latin typeface="Calibri" panose="020F0502020204030204" pitchFamily="34" charset="0"/>
                <a:ea typeface="Calibri" panose="020F0502020204030204" pitchFamily="34" charset="0"/>
                <a:cs typeface="Calibri" panose="020F0502020204030204" pitchFamily="34" charset="0"/>
              </a:rPr>
              <a:t>The Path to Hope</a:t>
            </a:r>
          </a:p>
          <a:p>
            <a:r>
              <a:rPr lang="en-US" sz="4400" dirty="0">
                <a:latin typeface="Calibri" panose="020F0502020204030204" pitchFamily="34" charset="0"/>
                <a:ea typeface="Calibri" panose="020F0502020204030204" pitchFamily="34" charset="0"/>
                <a:cs typeface="Calibri" panose="020F0502020204030204" pitchFamily="34" charset="0"/>
              </a:rPr>
              <a:t>Steadfast Hope</a:t>
            </a:r>
          </a:p>
          <a:p>
            <a:endParaRPr lang="en-US" sz="44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3887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F566-DA8C-CE93-E6D6-E14C3BA06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42947-B75C-5F5F-D320-D9DA12D9E62C}"/>
              </a:ext>
            </a:extLst>
          </p:cNvPr>
          <p:cNvSpPr>
            <a:spLocks noGrp="1"/>
          </p:cNvSpPr>
          <p:nvPr>
            <p:ph type="title"/>
          </p:nvPr>
        </p:nvSpPr>
        <p:spPr/>
        <p:txBody>
          <a:bodyPr>
            <a:normAutofit/>
          </a:bodyPr>
          <a:lstStyle/>
          <a:p>
            <a:r>
              <a:rPr lang="en-US" sz="5400" dirty="0">
                <a:latin typeface="Calibri" panose="020F0502020204030204" pitchFamily="34" charset="0"/>
                <a:ea typeface="Calibri" panose="020F0502020204030204" pitchFamily="34" charset="0"/>
                <a:cs typeface="Calibri" panose="020F0502020204030204" pitchFamily="34" charset="0"/>
              </a:rPr>
              <a:t>Hope</a:t>
            </a:r>
          </a:p>
        </p:txBody>
      </p:sp>
      <p:sp>
        <p:nvSpPr>
          <p:cNvPr id="3" name="Content Placeholder 2">
            <a:extLst>
              <a:ext uri="{FF2B5EF4-FFF2-40B4-BE49-F238E27FC236}">
                <a16:creationId xmlns:a16="http://schemas.microsoft.com/office/drawing/2014/main" id="{1160FF77-88B2-EED6-65A2-CC86AD8EBA73}"/>
              </a:ext>
            </a:extLst>
          </p:cNvPr>
          <p:cNvSpPr>
            <a:spLocks noGrp="1"/>
          </p:cNvSpPr>
          <p:nvPr>
            <p:ph idx="1"/>
          </p:nvPr>
        </p:nvSpPr>
        <p:spPr>
          <a:solidFill>
            <a:srgbClr val="C2CDE1">
              <a:alpha val="64000"/>
            </a:srgbClr>
          </a:solidFill>
        </p:spPr>
        <p:txBody>
          <a:bodyPr>
            <a:normAutofit/>
          </a:bodyPr>
          <a:lstStyle/>
          <a:p>
            <a:pPr marL="1657350" lvl="2" indent="-742950">
              <a:buFont typeface="+mj-lt"/>
              <a:buAutoNum type="arabicPeriod"/>
            </a:pPr>
            <a:r>
              <a:rPr lang="en-US" sz="3600" dirty="0">
                <a:latin typeface="Calibri" panose="020F0502020204030204" pitchFamily="34" charset="0"/>
                <a:ea typeface="Calibri" panose="020F0502020204030204" pitchFamily="34" charset="0"/>
                <a:cs typeface="Calibri" panose="020F0502020204030204" pitchFamily="34" charset="0"/>
              </a:rPr>
              <a:t>(Verb) </a:t>
            </a:r>
            <a:r>
              <a:rPr lang="en-US" sz="3600" i="1" dirty="0"/>
              <a:t>To wish for a particular event that one considers </a:t>
            </a:r>
            <a:r>
              <a:rPr lang="en-US" sz="3600" i="1" dirty="0">
                <a:solidFill>
                  <a:srgbClr val="FF0000"/>
                </a:solidFill>
              </a:rPr>
              <a:t>possible</a:t>
            </a:r>
            <a:br>
              <a:rPr lang="en-US" sz="3600" i="1" dirty="0">
                <a:solidFill>
                  <a:srgbClr val="FF0000"/>
                </a:solidFill>
              </a:rPr>
            </a:b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1657350" lvl="2" indent="-742950">
              <a:buFont typeface="+mj-lt"/>
              <a:buAutoNum type="arabicPeriod"/>
            </a:pPr>
            <a:r>
              <a:rPr lang="en-US" sz="3600" dirty="0">
                <a:latin typeface="Calibri" panose="020F0502020204030204" pitchFamily="34" charset="0"/>
                <a:ea typeface="Calibri" panose="020F0502020204030204" pitchFamily="34" charset="0"/>
                <a:cs typeface="Calibri" panose="020F0502020204030204" pitchFamily="34" charset="0"/>
              </a:rPr>
              <a:t>(Noun) </a:t>
            </a:r>
            <a:r>
              <a:rPr lang="en-US" sz="3600" i="1" dirty="0"/>
              <a:t>The longing or desire for something accompanied by the belief in the </a:t>
            </a:r>
            <a:r>
              <a:rPr lang="en-US" sz="3600" i="1" dirty="0">
                <a:solidFill>
                  <a:srgbClr val="FF0000"/>
                </a:solidFill>
              </a:rPr>
              <a:t>possibility</a:t>
            </a:r>
            <a:r>
              <a:rPr lang="en-US" sz="3600" i="1" dirty="0"/>
              <a:t> of its occurrence. </a:t>
            </a:r>
            <a:endParaRPr lang="en-US" sz="3600" i="1"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9476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A23A-680D-35B2-E85F-7D57BD7568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74343-3708-2043-29B0-434F90895F4A}"/>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Philippians 4:19</a:t>
            </a:r>
          </a:p>
        </p:txBody>
      </p:sp>
      <p:sp>
        <p:nvSpPr>
          <p:cNvPr id="4" name="TextBox 3">
            <a:extLst>
              <a:ext uri="{FF2B5EF4-FFF2-40B4-BE49-F238E27FC236}">
                <a16:creationId xmlns:a16="http://schemas.microsoft.com/office/drawing/2014/main" id="{21225AF9-A7D1-4598-8DA9-485E2E5B9F9E}"/>
              </a:ext>
            </a:extLst>
          </p:cNvPr>
          <p:cNvSpPr txBox="1"/>
          <p:nvPr/>
        </p:nvSpPr>
        <p:spPr>
          <a:xfrm>
            <a:off x="566057" y="2279769"/>
            <a:ext cx="11059886" cy="1323439"/>
          </a:xfrm>
          <a:prstGeom prst="rect">
            <a:avLst/>
          </a:prstGeom>
          <a:solidFill>
            <a:srgbClr val="C2CDE1">
              <a:alpha val="66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“And my God will meet all your needs according to the riches of his glory in Christ Jesus.”</a:t>
            </a:r>
          </a:p>
        </p:txBody>
      </p:sp>
    </p:spTree>
    <p:extLst>
      <p:ext uri="{BB962C8B-B14F-4D97-AF65-F5344CB8AC3E}">
        <p14:creationId xmlns:p14="http://schemas.microsoft.com/office/powerpoint/2010/main" val="12999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33EAB-36B0-D70D-3844-0E86CE3BF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0BC30-370A-3345-B022-4990907FA572}"/>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I John 3:1</a:t>
            </a:r>
          </a:p>
        </p:txBody>
      </p:sp>
      <p:sp>
        <p:nvSpPr>
          <p:cNvPr id="4" name="TextBox 3">
            <a:extLst>
              <a:ext uri="{FF2B5EF4-FFF2-40B4-BE49-F238E27FC236}">
                <a16:creationId xmlns:a16="http://schemas.microsoft.com/office/drawing/2014/main" id="{2DF4D908-4D01-2BD9-0FBD-C8D2DEC1B30B}"/>
              </a:ext>
            </a:extLst>
          </p:cNvPr>
          <p:cNvSpPr txBox="1"/>
          <p:nvPr/>
        </p:nvSpPr>
        <p:spPr>
          <a:xfrm>
            <a:off x="566057" y="2279769"/>
            <a:ext cx="11059886" cy="1938992"/>
          </a:xfrm>
          <a:prstGeom prst="rect">
            <a:avLst/>
          </a:prstGeom>
          <a:solidFill>
            <a:srgbClr val="C2CDE1">
              <a:alpha val="66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See what great love the Father has lavished on  us that we should be called children of God! And that is what we are!</a:t>
            </a:r>
          </a:p>
        </p:txBody>
      </p:sp>
    </p:spTree>
    <p:extLst>
      <p:ext uri="{BB962C8B-B14F-4D97-AF65-F5344CB8AC3E}">
        <p14:creationId xmlns:p14="http://schemas.microsoft.com/office/powerpoint/2010/main" val="219320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37A5F-B0DA-0506-2BEC-1E1AE321DF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56E6B3-52FF-AFA8-5D69-1075D38E230E}"/>
              </a:ext>
            </a:extLst>
          </p:cNvPr>
          <p:cNvSpPr txBox="1"/>
          <p:nvPr/>
        </p:nvSpPr>
        <p:spPr>
          <a:xfrm>
            <a:off x="1649186" y="1670169"/>
            <a:ext cx="8893628" cy="3170099"/>
          </a:xfrm>
          <a:prstGeom prst="rect">
            <a:avLst/>
          </a:prstGeom>
          <a:solidFill>
            <a:srgbClr val="C2CDE1">
              <a:alpha val="66000"/>
            </a:srgbClr>
          </a:solidFill>
        </p:spPr>
        <p:txBody>
          <a:bodyPr wrap="square">
            <a:spAutoFit/>
          </a:bodyPr>
          <a:lstStyle/>
          <a:p>
            <a:pPr>
              <a:buNone/>
            </a:pPr>
            <a:endParaRPr lang="en-US" sz="4000" dirty="0">
              <a:latin typeface="Calibri" panose="020F0502020204030204" pitchFamily="34" charset="0"/>
              <a:ea typeface="Calibri" panose="020F0502020204030204" pitchFamily="34" charset="0"/>
              <a:cs typeface="Calibri" panose="020F0502020204030204" pitchFamily="34" charset="0"/>
            </a:endParaRPr>
          </a:p>
          <a:p>
            <a:pPr>
              <a:buNone/>
            </a:pPr>
            <a:r>
              <a:rPr lang="en-US" sz="4000" dirty="0">
                <a:latin typeface="Calibri" panose="020F0502020204030204" pitchFamily="34" charset="0"/>
                <a:ea typeface="Calibri" panose="020F0502020204030204" pitchFamily="34" charset="0"/>
                <a:cs typeface="Calibri" panose="020F0502020204030204" pitchFamily="34" charset="0"/>
              </a:rPr>
              <a:t>“People make things happen. All the rest is just window dressing.”</a:t>
            </a:r>
          </a:p>
          <a:p>
            <a:pPr>
              <a:buNone/>
            </a:pPr>
            <a:endParaRPr lang="en-US" sz="4000" dirty="0">
              <a:latin typeface="Calibri" panose="020F0502020204030204" pitchFamily="34" charset="0"/>
              <a:ea typeface="Calibri" panose="020F0502020204030204" pitchFamily="34" charset="0"/>
              <a:cs typeface="Calibri" panose="020F0502020204030204" pitchFamily="34" charset="0"/>
            </a:endParaRPr>
          </a:p>
          <a:p>
            <a:pPr>
              <a:buNone/>
            </a:pPr>
            <a:r>
              <a:rPr lang="en-US" sz="4000" dirty="0">
                <a:latin typeface="Calibri" panose="020F0502020204030204" pitchFamily="34" charset="0"/>
                <a:ea typeface="Calibri" panose="020F0502020204030204" pitchFamily="34" charset="0"/>
                <a:cs typeface="Calibri" panose="020F0502020204030204" pitchFamily="34" charset="0"/>
              </a:rPr>
              <a:t>						Oprah Winfrey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26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F566-DA8C-CE93-E6D6-E14C3BA06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42947-B75C-5F5F-D320-D9DA12D9E62C}"/>
              </a:ext>
            </a:extLst>
          </p:cNvPr>
          <p:cNvSpPr>
            <a:spLocks noGrp="1"/>
          </p:cNvSpPr>
          <p:nvPr>
            <p:ph type="title"/>
          </p:nvPr>
        </p:nvSpPr>
        <p:spPr/>
        <p:txBody>
          <a:bodyPr>
            <a:normAutofit/>
          </a:bodyPr>
          <a:lstStyle/>
          <a:p>
            <a:r>
              <a:rPr lang="en-US" sz="5400" dirty="0">
                <a:latin typeface="Calibri" panose="020F0502020204030204" pitchFamily="34" charset="0"/>
                <a:ea typeface="Calibri" panose="020F0502020204030204" pitchFamily="34" charset="0"/>
                <a:cs typeface="Calibri" panose="020F0502020204030204" pitchFamily="34" charset="0"/>
              </a:rPr>
              <a:t>Hope</a:t>
            </a:r>
          </a:p>
        </p:txBody>
      </p:sp>
      <p:sp>
        <p:nvSpPr>
          <p:cNvPr id="3" name="Content Placeholder 2">
            <a:extLst>
              <a:ext uri="{FF2B5EF4-FFF2-40B4-BE49-F238E27FC236}">
                <a16:creationId xmlns:a16="http://schemas.microsoft.com/office/drawing/2014/main" id="{1160FF77-88B2-EED6-65A2-CC86AD8EBA73}"/>
              </a:ext>
            </a:extLst>
          </p:cNvPr>
          <p:cNvSpPr>
            <a:spLocks noGrp="1"/>
          </p:cNvSpPr>
          <p:nvPr>
            <p:ph idx="1"/>
          </p:nvPr>
        </p:nvSpPr>
        <p:spPr>
          <a:solidFill>
            <a:srgbClr val="C2CDE1">
              <a:alpha val="64000"/>
            </a:srgbClr>
          </a:solidFill>
        </p:spPr>
        <p:txBody>
          <a:bodyPr>
            <a:normAutofit/>
          </a:bodyPr>
          <a:lstStyle/>
          <a:p>
            <a:pPr marL="1657350" lvl="2" indent="-742950">
              <a:buFont typeface="+mj-lt"/>
              <a:buAutoNum type="arabicPeriod"/>
            </a:pPr>
            <a:r>
              <a:rPr lang="en-US" sz="3600" dirty="0">
                <a:latin typeface="Calibri" panose="020F0502020204030204" pitchFamily="34" charset="0"/>
                <a:ea typeface="Calibri" panose="020F0502020204030204" pitchFamily="34" charset="0"/>
                <a:cs typeface="Calibri" panose="020F0502020204030204" pitchFamily="34" charset="0"/>
              </a:rPr>
              <a:t>(Verb) </a:t>
            </a:r>
            <a:r>
              <a:rPr lang="en-US" sz="3600" i="1" dirty="0"/>
              <a:t>To wish for a particular event that one considers </a:t>
            </a:r>
            <a:r>
              <a:rPr lang="en-US" sz="3600" i="1" dirty="0">
                <a:solidFill>
                  <a:srgbClr val="FF0000"/>
                </a:solidFill>
              </a:rPr>
              <a:t>possible</a:t>
            </a:r>
            <a:br>
              <a:rPr lang="en-US" sz="3600" i="1" dirty="0">
                <a:solidFill>
                  <a:srgbClr val="FF0000"/>
                </a:solidFill>
              </a:rPr>
            </a:b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1657350" lvl="2" indent="-742950">
              <a:buFont typeface="+mj-lt"/>
              <a:buAutoNum type="arabicPeriod"/>
            </a:pPr>
            <a:r>
              <a:rPr lang="en-US" sz="3600" dirty="0">
                <a:latin typeface="Calibri" panose="020F0502020204030204" pitchFamily="34" charset="0"/>
                <a:ea typeface="Calibri" panose="020F0502020204030204" pitchFamily="34" charset="0"/>
                <a:cs typeface="Calibri" panose="020F0502020204030204" pitchFamily="34" charset="0"/>
              </a:rPr>
              <a:t>(Noun) </a:t>
            </a:r>
            <a:r>
              <a:rPr lang="en-US" sz="3600" i="1" dirty="0"/>
              <a:t>The longing or desire for something accompanied by the belief in the </a:t>
            </a:r>
            <a:r>
              <a:rPr lang="en-US" sz="3600" i="1" dirty="0">
                <a:solidFill>
                  <a:srgbClr val="FF0000"/>
                </a:solidFill>
              </a:rPr>
              <a:t>possibility</a:t>
            </a:r>
            <a:r>
              <a:rPr lang="en-US" sz="3600" i="1" dirty="0"/>
              <a:t> of its occurrence. </a:t>
            </a:r>
            <a:endParaRPr lang="en-US" sz="3600" i="1"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797517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CFD8-6195-DA1C-467D-33C092120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6414A-A5F6-A80E-A647-7FE0944BD66E}"/>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Luke 1:37</a:t>
            </a:r>
          </a:p>
        </p:txBody>
      </p:sp>
      <p:sp>
        <p:nvSpPr>
          <p:cNvPr id="4" name="TextBox 3">
            <a:extLst>
              <a:ext uri="{FF2B5EF4-FFF2-40B4-BE49-F238E27FC236}">
                <a16:creationId xmlns:a16="http://schemas.microsoft.com/office/drawing/2014/main" id="{03BC14F0-2854-272E-9418-A981B9CE1E1A}"/>
              </a:ext>
            </a:extLst>
          </p:cNvPr>
          <p:cNvSpPr txBox="1"/>
          <p:nvPr/>
        </p:nvSpPr>
        <p:spPr>
          <a:xfrm>
            <a:off x="1132114" y="2214455"/>
            <a:ext cx="11059886" cy="707886"/>
          </a:xfrm>
          <a:prstGeom prst="rect">
            <a:avLst/>
          </a:prstGeom>
          <a:solidFill>
            <a:srgbClr val="C2CDE1">
              <a:alpha val="66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“For nothing will be impossible with God.”</a:t>
            </a:r>
          </a:p>
        </p:txBody>
      </p:sp>
    </p:spTree>
    <p:extLst>
      <p:ext uri="{BB962C8B-B14F-4D97-AF65-F5344CB8AC3E}">
        <p14:creationId xmlns:p14="http://schemas.microsoft.com/office/powerpoint/2010/main" val="21244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eek 1 &amp; 10 CityAlight ~ Yet Not I But Through Christ In Me">
            <a:hlinkClick r:id="" action="ppaction://media"/>
            <a:extLst>
              <a:ext uri="{FF2B5EF4-FFF2-40B4-BE49-F238E27FC236}">
                <a16:creationId xmlns:a16="http://schemas.microsoft.com/office/drawing/2014/main" id="{12B961CC-199B-F1DD-F741-DDE1D0F1D3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9378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8182">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FD2C3-2B5F-F12C-5E2B-75784F5A9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2A91E-4704-FB3F-8429-2A7E275BACFC}"/>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Steadfast Hope</a:t>
            </a:r>
          </a:p>
        </p:txBody>
      </p:sp>
      <p:sp>
        <p:nvSpPr>
          <p:cNvPr id="3" name="Content Placeholder 2">
            <a:extLst>
              <a:ext uri="{FF2B5EF4-FFF2-40B4-BE49-F238E27FC236}">
                <a16:creationId xmlns:a16="http://schemas.microsoft.com/office/drawing/2014/main" id="{9809BBA4-8032-146C-91B7-61661132F89D}"/>
              </a:ext>
            </a:extLst>
          </p:cNvPr>
          <p:cNvSpPr>
            <a:spLocks noGrp="1"/>
          </p:cNvSpPr>
          <p:nvPr>
            <p:ph idx="1"/>
          </p:nvPr>
        </p:nvSpPr>
        <p:spPr/>
        <p:txBody>
          <a:bodyPr/>
          <a:lstStyle/>
          <a:p>
            <a:r>
              <a:rPr lang="en-US" sz="4400" dirty="0">
                <a:latin typeface="Calibri" panose="020F0502020204030204" pitchFamily="34" charset="0"/>
                <a:ea typeface="Calibri" panose="020F0502020204030204" pitchFamily="34" charset="0"/>
                <a:cs typeface="Calibri" panose="020F0502020204030204" pitchFamily="34" charset="0"/>
              </a:rPr>
              <a:t>What Hope is (and what it’s not)</a:t>
            </a:r>
          </a:p>
          <a:p>
            <a:r>
              <a:rPr lang="en-US" sz="4400" dirty="0">
                <a:solidFill>
                  <a:schemeClr val="accent2"/>
                </a:solidFill>
                <a:latin typeface="Calibri" panose="020F0502020204030204" pitchFamily="34" charset="0"/>
                <a:ea typeface="Calibri" panose="020F0502020204030204" pitchFamily="34" charset="0"/>
                <a:cs typeface="Calibri" panose="020F0502020204030204" pitchFamily="34" charset="0"/>
              </a:rPr>
              <a:t>The Path to Hope</a:t>
            </a:r>
          </a:p>
          <a:p>
            <a:r>
              <a:rPr lang="en-US" sz="4400" dirty="0">
                <a:latin typeface="Calibri" panose="020F0502020204030204" pitchFamily="34" charset="0"/>
                <a:ea typeface="Calibri" panose="020F0502020204030204" pitchFamily="34" charset="0"/>
                <a:cs typeface="Calibri" panose="020F0502020204030204" pitchFamily="34" charset="0"/>
              </a:rPr>
              <a:t>Steadfast Hope</a:t>
            </a:r>
          </a:p>
          <a:p>
            <a:endParaRPr lang="en-US" sz="44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74264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6916-2C92-9392-3304-844F0DA82D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B85730-0816-7886-5D41-C18EE8EE5CD9}"/>
              </a:ext>
            </a:extLst>
          </p:cNvPr>
          <p:cNvSpPr/>
          <p:nvPr/>
        </p:nvSpPr>
        <p:spPr>
          <a:xfrm>
            <a:off x="-124966" y="1975776"/>
            <a:ext cx="9460990" cy="1446550"/>
          </a:xfrm>
          <a:prstGeom prst="rect">
            <a:avLst/>
          </a:prstGeom>
          <a:noFill/>
        </p:spPr>
        <p:txBody>
          <a:bodyPr wrap="square" lIns="91440" tIns="45720" rIns="91440" bIns="45720" anchor="t">
            <a:spAutoFit/>
          </a:bodyPr>
          <a:lstStyle/>
          <a:p>
            <a:pPr algn="ctr"/>
            <a:r>
              <a:rPr lang="en-US" sz="8800" b="1" dirty="0">
                <a:ln w="9525">
                  <a:solidFill>
                    <a:schemeClr val="bg1"/>
                  </a:solidFill>
                  <a:prstDash val="solid"/>
                </a:ln>
                <a:solidFill>
                  <a:srgbClr val="E5582B"/>
                </a:solidFill>
                <a:effectLst>
                  <a:outerShdw blurRad="12700" dist="38100" dir="2700000" algn="tl" rotWithShape="0">
                    <a:schemeClr val="accent5">
                      <a:lumMod val="60000"/>
                      <a:lumOff val="40000"/>
                    </a:schemeClr>
                  </a:outerShdw>
                </a:effectLst>
                <a:latin typeface="Georgia Pro Black"/>
              </a:rPr>
              <a:t>SUFFERING</a:t>
            </a:r>
            <a:endParaRPr lang="en-US" sz="8800" b="1" cap="none" spc="0" dirty="0">
              <a:ln w="9525">
                <a:solidFill>
                  <a:schemeClr val="bg1"/>
                </a:solidFill>
                <a:prstDash val="solid"/>
              </a:ln>
              <a:solidFill>
                <a:srgbClr val="E5582B"/>
              </a:solidFill>
              <a:effectLst>
                <a:outerShdw blurRad="12700" dist="38100" dir="2700000" algn="tl" rotWithShape="0">
                  <a:schemeClr val="accent5">
                    <a:lumMod val="60000"/>
                    <a:lumOff val="40000"/>
                  </a:schemeClr>
                </a:outerShdw>
              </a:effectLst>
              <a:latin typeface="Georgia Pro Black"/>
            </a:endParaRPr>
          </a:p>
        </p:txBody>
      </p:sp>
    </p:spTree>
    <p:extLst>
      <p:ext uri="{BB962C8B-B14F-4D97-AF65-F5344CB8AC3E}">
        <p14:creationId xmlns:p14="http://schemas.microsoft.com/office/powerpoint/2010/main" val="158436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0713E-D5F8-C9B0-F458-BEFDBDB2F1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1D2A3-A922-E5A2-9585-D3D91100C368}"/>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Romans 5:3-5</a:t>
            </a:r>
          </a:p>
        </p:txBody>
      </p:sp>
      <p:sp>
        <p:nvSpPr>
          <p:cNvPr id="4" name="TextBox 3">
            <a:extLst>
              <a:ext uri="{FF2B5EF4-FFF2-40B4-BE49-F238E27FC236}">
                <a16:creationId xmlns:a16="http://schemas.microsoft.com/office/drawing/2014/main" id="{688D6A9A-15A7-40B6-F28B-8E487B29F711}"/>
              </a:ext>
            </a:extLst>
          </p:cNvPr>
          <p:cNvSpPr txBox="1"/>
          <p:nvPr/>
        </p:nvSpPr>
        <p:spPr>
          <a:xfrm>
            <a:off x="838200" y="1833454"/>
            <a:ext cx="11059886" cy="3416320"/>
          </a:xfrm>
          <a:prstGeom prst="rect">
            <a:avLst/>
          </a:prstGeom>
          <a:solidFill>
            <a:srgbClr val="C2CDE1">
              <a:alpha val="66000"/>
            </a:srgbClr>
          </a:solidFill>
        </p:spPr>
        <p:txBody>
          <a:bodyPr wrap="square">
            <a:spAutoFit/>
          </a:bodyPr>
          <a:lstStyle/>
          <a:p>
            <a:pPr>
              <a:buNone/>
            </a:pPr>
            <a:r>
              <a:rPr lang="en-US" sz="3600" dirty="0">
                <a:latin typeface="Calibri" panose="020F0502020204030204" pitchFamily="34" charset="0"/>
                <a:ea typeface="Calibri" panose="020F0502020204030204" pitchFamily="34" charset="0"/>
                <a:cs typeface="Calibri" panose="020F0502020204030204" pitchFamily="34" charset="0"/>
              </a:rPr>
              <a:t>Not only so, but we also glory in our sufferings, because we know that suffering produces perseverance; perseverance, character; and character,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hope</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u="sng" dirty="0">
                <a:solidFill>
                  <a:srgbClr val="FF0000"/>
                </a:solidFill>
                <a:latin typeface="Calibri" panose="020F0502020204030204" pitchFamily="34" charset="0"/>
                <a:ea typeface="Calibri" panose="020F0502020204030204" pitchFamily="34" charset="0"/>
                <a:cs typeface="Calibri" panose="020F0502020204030204" pitchFamily="34" charset="0"/>
              </a:rPr>
              <a:t>hope does not disappoint</a:t>
            </a:r>
            <a:r>
              <a:rPr lang="en-US" sz="3600" dirty="0">
                <a:latin typeface="Calibri" panose="020F0502020204030204" pitchFamily="34" charset="0"/>
                <a:ea typeface="Calibri" panose="020F0502020204030204" pitchFamily="34" charset="0"/>
                <a:cs typeface="Calibri" panose="020F0502020204030204" pitchFamily="34" charset="0"/>
              </a:rPr>
              <a:t>, because God’s love has been poured out into our hearts through the Holy Spirit, who has been given to us.</a:t>
            </a:r>
          </a:p>
        </p:txBody>
      </p:sp>
    </p:spTree>
    <p:extLst>
      <p:ext uri="{BB962C8B-B14F-4D97-AF65-F5344CB8AC3E}">
        <p14:creationId xmlns:p14="http://schemas.microsoft.com/office/powerpoint/2010/main" val="112898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4F04-E7D1-4F8E-9D6F-255A1FDF8FC1}"/>
              </a:ext>
            </a:extLst>
          </p:cNvPr>
          <p:cNvPicPr>
            <a:picLocks noChangeAspect="1"/>
          </p:cNvPicPr>
          <p:nvPr/>
        </p:nvPicPr>
        <p:blipFill>
          <a:blip r:embed="rId2"/>
          <a:stretch>
            <a:fillRect/>
          </a:stretch>
        </p:blipFill>
        <p:spPr>
          <a:xfrm>
            <a:off x="1703613" y="408214"/>
            <a:ext cx="9062357" cy="6041571"/>
          </a:xfrm>
          <a:prstGeom prst="rect">
            <a:avLst/>
          </a:prstGeom>
        </p:spPr>
      </p:pic>
      <p:sp>
        <p:nvSpPr>
          <p:cNvPr id="5" name="Arrow: Down 4">
            <a:extLst>
              <a:ext uri="{FF2B5EF4-FFF2-40B4-BE49-F238E27FC236}">
                <a16:creationId xmlns:a16="http://schemas.microsoft.com/office/drawing/2014/main" id="{1CF601B5-AB99-B836-7B74-262F48FA0A7E}"/>
              </a:ext>
            </a:extLst>
          </p:cNvPr>
          <p:cNvSpPr/>
          <p:nvPr/>
        </p:nvSpPr>
        <p:spPr>
          <a:xfrm>
            <a:off x="1850570" y="2090057"/>
            <a:ext cx="566058" cy="16437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C0A9930-6513-5A58-78FB-4AE688E5ECF3}"/>
              </a:ext>
            </a:extLst>
          </p:cNvPr>
          <p:cNvSpPr/>
          <p:nvPr/>
        </p:nvSpPr>
        <p:spPr>
          <a:xfrm>
            <a:off x="9688285" y="2090057"/>
            <a:ext cx="566058" cy="1567543"/>
          </a:xfrm>
          <a:prstGeom prst="downArrow">
            <a:avLst/>
          </a:prstGeom>
          <a:solidFill>
            <a:srgbClr val="D96E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81A16237-2180-4AC6-DCA7-AA07CDB4D282}"/>
              </a:ext>
            </a:extLst>
          </p:cNvPr>
          <p:cNvSpPr/>
          <p:nvPr/>
        </p:nvSpPr>
        <p:spPr>
          <a:xfrm>
            <a:off x="4800599" y="2296886"/>
            <a:ext cx="2623458" cy="718457"/>
          </a:xfrm>
          <a:prstGeom prst="rightArrow">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61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1022-98B5-137D-307D-9A4F6D279C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5FFC5CA-9756-94BA-680B-9CD8F9BC20AC}"/>
              </a:ext>
            </a:extLst>
          </p:cNvPr>
          <p:cNvSpPr txBox="1"/>
          <p:nvPr/>
        </p:nvSpPr>
        <p:spPr>
          <a:xfrm>
            <a:off x="1785257" y="1012372"/>
            <a:ext cx="9198429" cy="5213158"/>
          </a:xfrm>
          <a:prstGeom prst="rect">
            <a:avLst/>
          </a:prstGeom>
          <a:solidFill>
            <a:srgbClr val="C2CDE1">
              <a:alpha val="78000"/>
            </a:srgbClr>
          </a:solidFill>
        </p:spPr>
        <p:txBody>
          <a:bodyPr wrap="square" rtlCol="0">
            <a:spAutoFit/>
          </a:bodyPr>
          <a:lstStyle/>
          <a:p>
            <a:pPr marL="0" marR="0">
              <a:lnSpc>
                <a:spcPct val="115000"/>
              </a:lnSpc>
              <a:spcAft>
                <a:spcPts val="800"/>
              </a:spcAft>
              <a:buNone/>
            </a:pPr>
            <a:r>
              <a:rPr lang="en-US" sz="3300" kern="100" dirty="0">
                <a:effectLst/>
                <a:latin typeface="Calibri" panose="020F0502020204030204" pitchFamily="34" charset="0"/>
                <a:ea typeface="Aptos" panose="020B0004020202020204" pitchFamily="34" charset="0"/>
                <a:cs typeface="Times New Roman" panose="02020603050405020304" pitchFamily="18" charset="0"/>
              </a:rPr>
              <a:t>“…suffering is at the very heart of the Christian faith. It is not only the way Christ became like and redeemed us, but it is one of the main ways we become like him and experience his redemption. And that means that our suffering, despite its painfulness, is also filled with purpose and usefulness.”</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indent="457200">
              <a:lnSpc>
                <a:spcPct val="115000"/>
              </a:lnSpc>
              <a:spcAft>
                <a:spcPts val="800"/>
              </a:spcAft>
              <a:buNone/>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Tim Keller</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 </a:t>
            </a:r>
          </a:p>
          <a:p>
            <a:pPr marL="1371600" marR="0" indent="457200">
              <a:lnSpc>
                <a:spcPct val="115000"/>
              </a:lnSpc>
              <a:spcAft>
                <a:spcPts val="800"/>
              </a:spcAft>
              <a:buNone/>
            </a:pPr>
            <a:r>
              <a:rPr lang="en-US" sz="2400" i="1" kern="100" dirty="0">
                <a:effectLst/>
                <a:latin typeface="Calibri" panose="020F0502020204030204" pitchFamily="34" charset="0"/>
                <a:ea typeface="Aptos" panose="020B0004020202020204" pitchFamily="34" charset="0"/>
                <a:cs typeface="Times New Roman" panose="02020603050405020304" pitchFamily="18" charset="0"/>
              </a:rPr>
              <a:t>Walking with God through Pain and Suffering </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p 5</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24217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40F0F-CAB4-E752-D188-78497C5641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0F9B3D-BA71-9135-D27D-E8F28DE5E836}"/>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Redemptive Suffering</a:t>
            </a:r>
          </a:p>
        </p:txBody>
      </p:sp>
      <p:sp>
        <p:nvSpPr>
          <p:cNvPr id="6" name="Content Placeholder 5">
            <a:extLst>
              <a:ext uri="{FF2B5EF4-FFF2-40B4-BE49-F238E27FC236}">
                <a16:creationId xmlns:a16="http://schemas.microsoft.com/office/drawing/2014/main" id="{47AA4677-31B7-E8B2-E2EB-C45A628A0336}"/>
              </a:ext>
            </a:extLst>
          </p:cNvPr>
          <p:cNvSpPr>
            <a:spLocks noGrp="1"/>
          </p:cNvSpPr>
          <p:nvPr>
            <p:ph idx="1"/>
          </p:nvPr>
        </p:nvSpPr>
        <p:spPr>
          <a:solidFill>
            <a:srgbClr val="C2CDE1">
              <a:alpha val="70000"/>
            </a:srgbClr>
          </a:solidFill>
        </p:spPr>
        <p:txBody>
          <a:bodyPr>
            <a:normAutofit/>
          </a:bodyPr>
          <a:lstStyle/>
          <a:p>
            <a:pPr marL="742950" indent="-742950">
              <a:buFont typeface="+mj-lt"/>
              <a:buAutoNum type="arabicPeriod"/>
            </a:pPr>
            <a:r>
              <a:rPr lang="en-US" sz="4400" dirty="0">
                <a:latin typeface="Calibri" panose="020F0502020204030204" pitchFamily="34" charset="0"/>
                <a:ea typeface="Calibri" panose="020F0502020204030204" pitchFamily="34" charset="0"/>
                <a:cs typeface="Calibri" panose="020F0502020204030204" pitchFamily="34" charset="0"/>
              </a:rPr>
              <a:t>There is a purpose to our season of suffering</a:t>
            </a:r>
          </a:p>
          <a:p>
            <a:pPr marL="742950" indent="-742950">
              <a:buFont typeface="+mj-lt"/>
              <a:buAutoNum type="arabicPeriod"/>
            </a:pPr>
            <a:r>
              <a:rPr lang="en-US" sz="4400" dirty="0">
                <a:latin typeface="Calibri" panose="020F0502020204030204" pitchFamily="34" charset="0"/>
                <a:ea typeface="Calibri" panose="020F0502020204030204" pitchFamily="34" charset="0"/>
                <a:cs typeface="Calibri" panose="020F0502020204030204" pitchFamily="34" charset="0"/>
              </a:rPr>
              <a:t>Jesus is with you in your suffering</a:t>
            </a:r>
          </a:p>
        </p:txBody>
      </p:sp>
    </p:spTree>
    <p:extLst>
      <p:ext uri="{BB962C8B-B14F-4D97-AF65-F5344CB8AC3E}">
        <p14:creationId xmlns:p14="http://schemas.microsoft.com/office/powerpoint/2010/main" val="3572043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64D5-7C78-4571-1E53-A261C0037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ABBA2-FDE5-765D-4B1E-88A724587635}"/>
              </a:ext>
            </a:extLst>
          </p:cNvPr>
          <p:cNvSpPr>
            <a:spLocks noGrp="1"/>
          </p:cNvSpPr>
          <p:nvPr>
            <p:ph type="title"/>
          </p:nvPr>
        </p:nvSpPr>
        <p:spPr/>
        <p:txBody>
          <a:bodyPr/>
          <a:lstStyle/>
          <a:p>
            <a:r>
              <a:rPr lang="en-US" dirty="0"/>
              <a:t>Reason for Suffering</a:t>
            </a:r>
          </a:p>
        </p:txBody>
      </p:sp>
      <p:sp>
        <p:nvSpPr>
          <p:cNvPr id="3" name="Content Placeholder 2">
            <a:extLst>
              <a:ext uri="{FF2B5EF4-FFF2-40B4-BE49-F238E27FC236}">
                <a16:creationId xmlns:a16="http://schemas.microsoft.com/office/drawing/2014/main" id="{7BAD2628-CF0C-5C60-5F7A-9C7184ECA9A7}"/>
              </a:ext>
            </a:extLst>
          </p:cNvPr>
          <p:cNvSpPr>
            <a:spLocks noGrp="1"/>
          </p:cNvSpPr>
          <p:nvPr>
            <p:ph idx="1"/>
          </p:nvPr>
        </p:nvSpPr>
        <p:spPr>
          <a:solidFill>
            <a:srgbClr val="C2CDE1">
              <a:alpha val="75000"/>
            </a:srgbClr>
          </a:solidFill>
        </p:spPr>
        <p:txBody>
          <a:bodyPr>
            <a:normAutofit/>
          </a:bodyPr>
          <a:lstStyle/>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“One of the main ways we move from abstract knowledge about God to a personal encounter with him as a living reality is through the furnace of affliction.”				</a:t>
            </a:r>
            <a:r>
              <a:rPr lang="en-US"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				Tim Keller</a:t>
            </a:r>
            <a:r>
              <a:rPr lang="en-US" b="1" i="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				</a:t>
            </a:r>
            <a:r>
              <a:rPr lang="en-US" sz="2500" i="1" dirty="0">
                <a:latin typeface="Calibri" panose="020F0502020204030204" pitchFamily="34" charset="0"/>
                <a:ea typeface="Calibri" panose="020F0502020204030204" pitchFamily="34" charset="0"/>
                <a:cs typeface="Calibri" panose="020F0502020204030204" pitchFamily="34" charset="0"/>
              </a:rPr>
              <a:t>Walking with God through Pain and Suffering </a:t>
            </a:r>
            <a:r>
              <a:rPr lang="en-US" sz="2500" dirty="0">
                <a:latin typeface="Calibri" panose="020F0502020204030204" pitchFamily="34" charset="0"/>
                <a:ea typeface="Calibri" panose="020F0502020204030204" pitchFamily="34" charset="0"/>
                <a:cs typeface="Calibri" panose="020F0502020204030204" pitchFamily="34" charset="0"/>
              </a:rPr>
              <a:t>, p 5</a:t>
            </a:r>
          </a:p>
        </p:txBody>
      </p:sp>
    </p:spTree>
    <p:extLst>
      <p:ext uri="{BB962C8B-B14F-4D97-AF65-F5344CB8AC3E}">
        <p14:creationId xmlns:p14="http://schemas.microsoft.com/office/powerpoint/2010/main" val="605665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9C99E-7BBA-7C44-7439-F290E65A4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E8678-E47B-10E0-3818-D23524B3A1C1}"/>
              </a:ext>
            </a:extLst>
          </p:cNvPr>
          <p:cNvSpPr>
            <a:spLocks noGrp="1"/>
          </p:cNvSpPr>
          <p:nvPr>
            <p:ph type="title"/>
          </p:nvPr>
        </p:nvSpPr>
        <p:spPr>
          <a:xfrm>
            <a:off x="740228" y="365125"/>
            <a:ext cx="10515600" cy="1325563"/>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Jesus is with you in your suffering</a:t>
            </a:r>
          </a:p>
        </p:txBody>
      </p:sp>
      <p:sp>
        <p:nvSpPr>
          <p:cNvPr id="4" name="TextBox 3">
            <a:extLst>
              <a:ext uri="{FF2B5EF4-FFF2-40B4-BE49-F238E27FC236}">
                <a16:creationId xmlns:a16="http://schemas.microsoft.com/office/drawing/2014/main" id="{D45D7977-F230-8388-0B14-0EFEA4E25823}"/>
              </a:ext>
            </a:extLst>
          </p:cNvPr>
          <p:cNvSpPr txBox="1"/>
          <p:nvPr/>
        </p:nvSpPr>
        <p:spPr>
          <a:xfrm>
            <a:off x="740228" y="1690688"/>
            <a:ext cx="11059886" cy="4401205"/>
          </a:xfrm>
          <a:prstGeom prst="rect">
            <a:avLst/>
          </a:prstGeom>
          <a:solidFill>
            <a:srgbClr val="C2CDE1">
              <a:alpha val="66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For I am convinced that neither death nor life, neither angels nor demons, neither the present nor the future, nor any powers, neither height nor depth, nor anything else in all creation, will be able to separate us from the love of God that is in Christ Jesus our Lord.				</a:t>
            </a:r>
            <a:br>
              <a:rPr lang="en-US" sz="4000" dirty="0">
                <a:latin typeface="Calibri" panose="020F0502020204030204" pitchFamily="34" charset="0"/>
                <a:ea typeface="Calibri" panose="020F0502020204030204" pitchFamily="34" charset="0"/>
                <a:cs typeface="Calibri" panose="020F0502020204030204" pitchFamily="34" charset="0"/>
              </a:rPr>
            </a:br>
            <a:r>
              <a:rPr lang="en-US" sz="4000" dirty="0">
                <a:latin typeface="Calibri" panose="020F0502020204030204" pitchFamily="34" charset="0"/>
                <a:ea typeface="Calibri" panose="020F0502020204030204" pitchFamily="34" charset="0"/>
                <a:cs typeface="Calibri" panose="020F0502020204030204" pitchFamily="34" charset="0"/>
              </a:rPr>
              <a:t>						Romans 8:38-39</a:t>
            </a:r>
          </a:p>
        </p:txBody>
      </p:sp>
    </p:spTree>
    <p:extLst>
      <p:ext uri="{BB962C8B-B14F-4D97-AF65-F5344CB8AC3E}">
        <p14:creationId xmlns:p14="http://schemas.microsoft.com/office/powerpoint/2010/main" val="2247536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9EB21-34E7-4094-8440-DEDDA1D1E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AC8487-DE2D-3030-9876-765029C79559}"/>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Jesus is with you in your suffering</a:t>
            </a:r>
          </a:p>
        </p:txBody>
      </p:sp>
      <p:sp>
        <p:nvSpPr>
          <p:cNvPr id="4" name="TextBox 3">
            <a:extLst>
              <a:ext uri="{FF2B5EF4-FFF2-40B4-BE49-F238E27FC236}">
                <a16:creationId xmlns:a16="http://schemas.microsoft.com/office/drawing/2014/main" id="{54215AE6-AD26-0465-EBB8-17C16FFC3B2B}"/>
              </a:ext>
            </a:extLst>
          </p:cNvPr>
          <p:cNvSpPr txBox="1"/>
          <p:nvPr/>
        </p:nvSpPr>
        <p:spPr>
          <a:xfrm>
            <a:off x="740228" y="1690688"/>
            <a:ext cx="11059886" cy="3785652"/>
          </a:xfrm>
          <a:prstGeom prst="rect">
            <a:avLst/>
          </a:prstGeom>
          <a:solidFill>
            <a:srgbClr val="C2CDE1">
              <a:alpha val="66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Come to me, all who labor and are heavy laden, and I will give you rest. Take my yoke upon you, and learn from me, for I am gentle and lowly in </a:t>
            </a:r>
            <a:r>
              <a:rPr lang="en-US" sz="4000" dirty="0" err="1">
                <a:latin typeface="Calibri" panose="020F0502020204030204" pitchFamily="34" charset="0"/>
                <a:ea typeface="Calibri" panose="020F0502020204030204" pitchFamily="34" charset="0"/>
                <a:cs typeface="Calibri" panose="020F0502020204030204" pitchFamily="34" charset="0"/>
              </a:rPr>
              <a:t>heart,and</a:t>
            </a:r>
            <a:r>
              <a:rPr lang="en-US" sz="4000" dirty="0">
                <a:latin typeface="Calibri" panose="020F0502020204030204" pitchFamily="34" charset="0"/>
                <a:ea typeface="Calibri" panose="020F0502020204030204" pitchFamily="34" charset="0"/>
                <a:cs typeface="Calibri" panose="020F0502020204030204" pitchFamily="34" charset="0"/>
              </a:rPr>
              <a:t> you will find rest for your souls.”</a:t>
            </a:r>
            <a:br>
              <a:rPr lang="en-US" sz="4000" dirty="0">
                <a:latin typeface="Calibri" panose="020F0502020204030204" pitchFamily="34" charset="0"/>
                <a:ea typeface="Calibri" panose="020F0502020204030204" pitchFamily="34" charset="0"/>
                <a:cs typeface="Calibri" panose="020F0502020204030204" pitchFamily="34" charset="0"/>
              </a:rPr>
            </a:br>
            <a:endParaRPr lang="en-US" sz="4000" dirty="0">
              <a:latin typeface="Calibri" panose="020F0502020204030204" pitchFamily="34" charset="0"/>
              <a:ea typeface="Calibri" panose="020F0502020204030204" pitchFamily="34" charset="0"/>
              <a:cs typeface="Calibri" panose="020F0502020204030204" pitchFamily="34" charset="0"/>
            </a:endParaRPr>
          </a:p>
          <a:p>
            <a:pPr>
              <a:buNone/>
            </a:pPr>
            <a:r>
              <a:rPr lang="en-US" sz="4000" dirty="0">
                <a:latin typeface="Calibri" panose="020F0502020204030204" pitchFamily="34" charset="0"/>
                <a:ea typeface="Calibri" panose="020F0502020204030204" pitchFamily="34" charset="0"/>
                <a:cs typeface="Calibri" panose="020F0502020204030204" pitchFamily="34" charset="0"/>
              </a:rPr>
              <a:t>						Matthew 11:28-30</a:t>
            </a:r>
          </a:p>
        </p:txBody>
      </p:sp>
    </p:spTree>
    <p:extLst>
      <p:ext uri="{BB962C8B-B14F-4D97-AF65-F5344CB8AC3E}">
        <p14:creationId xmlns:p14="http://schemas.microsoft.com/office/powerpoint/2010/main" val="329799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2E0A6-24F9-193D-80A8-45F20F8CA8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570CAF5-383E-32E4-C1F7-4DF526BBBEC1}"/>
              </a:ext>
            </a:extLst>
          </p:cNvPr>
          <p:cNvSpPr txBox="1"/>
          <p:nvPr/>
        </p:nvSpPr>
        <p:spPr>
          <a:xfrm>
            <a:off x="1436914" y="1982450"/>
            <a:ext cx="10167257" cy="1446550"/>
          </a:xfrm>
          <a:prstGeom prst="rect">
            <a:avLst/>
          </a:prstGeom>
          <a:noFill/>
        </p:spPr>
        <p:txBody>
          <a:bodyPr wrap="square">
            <a:spAutoFit/>
          </a:bodyPr>
          <a:lstStyle/>
          <a:p>
            <a:pPr>
              <a:buNone/>
            </a:pPr>
            <a:r>
              <a:rPr lang="en-US" sz="4400" dirty="0"/>
              <a:t>Hope isn’t a possibility or a  feeling…</a:t>
            </a:r>
          </a:p>
          <a:p>
            <a:pPr>
              <a:buNone/>
            </a:pPr>
            <a:r>
              <a:rPr lang="en-US" sz="4400" dirty="0"/>
              <a:t>	Hope is a Person</a:t>
            </a:r>
            <a:endParaRPr lang="en-US" sz="4800" dirty="0"/>
          </a:p>
        </p:txBody>
      </p:sp>
    </p:spTree>
    <p:extLst>
      <p:ext uri="{BB962C8B-B14F-4D97-AF65-F5344CB8AC3E}">
        <p14:creationId xmlns:p14="http://schemas.microsoft.com/office/powerpoint/2010/main" val="229241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ook sale with a few books on a shelf">
            <a:extLst>
              <a:ext uri="{FF2B5EF4-FFF2-40B4-BE49-F238E27FC236}">
                <a16:creationId xmlns:a16="http://schemas.microsoft.com/office/drawing/2014/main" id="{791E77AB-CA6C-BF40-F065-3160228AF7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91067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FBF52-4616-E01C-329D-45EB3614B53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460121-04E2-0063-8035-2A096256616F}"/>
              </a:ext>
            </a:extLst>
          </p:cNvPr>
          <p:cNvSpPr>
            <a:spLocks noGrp="1"/>
          </p:cNvSpPr>
          <p:nvPr>
            <p:ph idx="1"/>
          </p:nvPr>
        </p:nvSpPr>
        <p:spPr>
          <a:xfrm>
            <a:off x="936171" y="1690688"/>
            <a:ext cx="9906000" cy="2826883"/>
          </a:xfrm>
          <a:solidFill>
            <a:srgbClr val="C2CDE1">
              <a:alpha val="75000"/>
            </a:srgbClr>
          </a:solidFill>
        </p:spPr>
        <p:txBody>
          <a:bodyPr>
            <a:normAutofit fontScale="92500" lnSpcReduction="10000"/>
          </a:bodyPr>
          <a:lstStyle/>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God whispers to us in our pleasures, speaks in our conscience, but shouts in our pains: it is His megaphone to rouse a deaf world.		</a:t>
            </a:r>
            <a:r>
              <a:rPr lang="en-US"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							CS Lewis</a:t>
            </a:r>
            <a:endParaRPr lang="en-US" b="1" i="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							</a:t>
            </a:r>
            <a:r>
              <a:rPr lang="en-US" sz="2500" i="1" dirty="0">
                <a:latin typeface="Calibri" panose="020F0502020204030204" pitchFamily="34" charset="0"/>
                <a:ea typeface="Calibri" panose="020F0502020204030204" pitchFamily="34" charset="0"/>
                <a:cs typeface="Calibri" panose="020F0502020204030204" pitchFamily="34" charset="0"/>
              </a:rPr>
              <a:t>The Problem of Pain</a:t>
            </a:r>
            <a:r>
              <a:rPr lang="en-US" sz="2500" dirty="0">
                <a:latin typeface="Calibri" panose="020F0502020204030204" pitchFamily="34" charset="0"/>
                <a:ea typeface="Calibri" panose="020F0502020204030204" pitchFamily="34" charset="0"/>
                <a:cs typeface="Calibri" panose="020F0502020204030204" pitchFamily="34" charset="0"/>
              </a:rPr>
              <a:t> p 91</a:t>
            </a:r>
          </a:p>
        </p:txBody>
      </p:sp>
    </p:spTree>
    <p:extLst>
      <p:ext uri="{BB962C8B-B14F-4D97-AF65-F5344CB8AC3E}">
        <p14:creationId xmlns:p14="http://schemas.microsoft.com/office/powerpoint/2010/main" val="1995415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57940-7631-02AD-00A0-E8C686E702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CA24F1-F035-5F32-3FB7-94091A4C92E5}"/>
              </a:ext>
            </a:extLst>
          </p:cNvPr>
          <p:cNvSpPr>
            <a:spLocks noGrp="1"/>
          </p:cNvSpPr>
          <p:nvPr>
            <p:ph idx="1"/>
          </p:nvPr>
        </p:nvSpPr>
        <p:spPr>
          <a:xfrm>
            <a:off x="936171" y="1690688"/>
            <a:ext cx="10831286" cy="3240541"/>
          </a:xfrm>
          <a:solidFill>
            <a:srgbClr val="C2CDE1">
              <a:alpha val="75000"/>
            </a:srgbClr>
          </a:solidFill>
        </p:spPr>
        <p:txBody>
          <a:bodyPr>
            <a:normAutofit/>
          </a:bodyPr>
          <a:lstStyle/>
          <a:p>
            <a:pPr marL="0" indent="0">
              <a:buNone/>
            </a:pPr>
            <a:r>
              <a:rPr lang="en-US" sz="4400" dirty="0"/>
              <a:t>“Suffering is unbearable if you aren’t certain that God is for you and with you.” </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				Tim Keller</a:t>
            </a:r>
            <a:r>
              <a:rPr lang="en-US" b="1" i="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				</a:t>
            </a:r>
            <a:r>
              <a:rPr lang="en-US" sz="2500" i="1" dirty="0">
                <a:latin typeface="Calibri" panose="020F0502020204030204" pitchFamily="34" charset="0"/>
                <a:ea typeface="Calibri" panose="020F0502020204030204" pitchFamily="34" charset="0"/>
                <a:cs typeface="Calibri" panose="020F0502020204030204" pitchFamily="34" charset="0"/>
              </a:rPr>
              <a:t>Walking with God through Pain and Suffering </a:t>
            </a:r>
            <a:r>
              <a:rPr lang="en-US" sz="2500" dirty="0">
                <a:latin typeface="Calibri" panose="020F0502020204030204" pitchFamily="34" charset="0"/>
                <a:ea typeface="Calibri" panose="020F0502020204030204" pitchFamily="34" charset="0"/>
                <a:cs typeface="Calibri" panose="020F0502020204030204" pitchFamily="34" charset="0"/>
              </a:rPr>
              <a:t>, p 46</a:t>
            </a:r>
          </a:p>
        </p:txBody>
      </p:sp>
    </p:spTree>
    <p:extLst>
      <p:ext uri="{BB962C8B-B14F-4D97-AF65-F5344CB8AC3E}">
        <p14:creationId xmlns:p14="http://schemas.microsoft.com/office/powerpoint/2010/main" val="1552397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3007-3669-0A57-CCEB-A1B1A91B7E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CC7A8-9E02-2CF3-9EC4-F12733AA7BE1}"/>
              </a:ext>
            </a:extLst>
          </p:cNvPr>
          <p:cNvSpPr txBox="1"/>
          <p:nvPr/>
        </p:nvSpPr>
        <p:spPr>
          <a:xfrm>
            <a:off x="859970" y="1472974"/>
            <a:ext cx="11059886" cy="3416320"/>
          </a:xfrm>
          <a:prstGeom prst="rect">
            <a:avLst/>
          </a:prstGeom>
          <a:solidFill>
            <a:srgbClr val="C2CDE1">
              <a:alpha val="66000"/>
            </a:srgbClr>
          </a:solidFill>
        </p:spPr>
        <p:txBody>
          <a:bodyPr wrap="square">
            <a:spAutoFit/>
          </a:bodyPr>
          <a:lstStyle/>
          <a:p>
            <a:pPr>
              <a:buNone/>
            </a:pPr>
            <a:r>
              <a:rPr lang="en-US" sz="4400" dirty="0">
                <a:latin typeface="Calibri" panose="020F0502020204030204" pitchFamily="34" charset="0"/>
                <a:ea typeface="Calibri" panose="020F0502020204030204" pitchFamily="34" charset="0"/>
                <a:cs typeface="Calibri" panose="020F0502020204030204" pitchFamily="34" charset="0"/>
              </a:rPr>
              <a:t>[Re-creation]…the repudiation of our former self, our fallen humanity, and the assumption of a new self or re-created humanity.</a:t>
            </a:r>
          </a:p>
          <a:p>
            <a:pPr>
              <a:buNone/>
            </a:pPr>
            <a:r>
              <a:rPr lang="en-US" sz="44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John Stott, </a:t>
            </a:r>
            <a:br>
              <a:rPr lang="en-US" sz="3200" dirty="0">
                <a:latin typeface="Calibri" panose="020F0502020204030204" pitchFamily="34" charset="0"/>
                <a:ea typeface="Calibri" panose="020F0502020204030204" pitchFamily="34" charset="0"/>
                <a:cs typeface="Calibri" panose="020F0502020204030204" pitchFamily="34" charset="0"/>
              </a:rPr>
            </a:br>
            <a:r>
              <a:rPr lang="en-US" sz="4000" dirty="0">
                <a:latin typeface="Calibri" panose="020F0502020204030204" pitchFamily="34" charset="0"/>
                <a:ea typeface="Calibri" panose="020F0502020204030204" pitchFamily="34" charset="0"/>
                <a:cs typeface="Calibri" panose="020F0502020204030204" pitchFamily="34" charset="0"/>
              </a:rPr>
              <a:t>					</a:t>
            </a:r>
            <a:r>
              <a:rPr lang="en-US" sz="3200" i="1" dirty="0">
                <a:latin typeface="Calibri" panose="020F0502020204030204" pitchFamily="34" charset="0"/>
                <a:ea typeface="Calibri" panose="020F0502020204030204" pitchFamily="34" charset="0"/>
                <a:cs typeface="Calibri" panose="020F0502020204030204" pitchFamily="34" charset="0"/>
              </a:rPr>
              <a:t>The Message of Ephesians, </a:t>
            </a:r>
            <a:r>
              <a:rPr lang="en-US" sz="3200" dirty="0">
                <a:latin typeface="Calibri" panose="020F0502020204030204" pitchFamily="34" charset="0"/>
                <a:ea typeface="Calibri" panose="020F0502020204030204" pitchFamily="34" charset="0"/>
                <a:cs typeface="Calibri" panose="020F0502020204030204" pitchFamily="34" charset="0"/>
              </a:rPr>
              <a:t>p 180</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1195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4EE8-4CA2-89A3-D36B-7E59B2FEDC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9297900-3D61-B740-3B8A-5FE0DC7CD9EF}"/>
              </a:ext>
            </a:extLst>
          </p:cNvPr>
          <p:cNvSpPr txBox="1"/>
          <p:nvPr/>
        </p:nvSpPr>
        <p:spPr>
          <a:xfrm>
            <a:off x="1148442" y="1336119"/>
            <a:ext cx="9726385" cy="4185761"/>
          </a:xfrm>
          <a:prstGeom prst="rect">
            <a:avLst/>
          </a:prstGeom>
          <a:solidFill>
            <a:srgbClr val="C2CDE1">
              <a:alpha val="73000"/>
            </a:srgbClr>
          </a:solidFill>
        </p:spPr>
        <p:txBody>
          <a:bodyPr wrap="square">
            <a:spAutoFit/>
          </a:bodyPr>
          <a:lstStyle/>
          <a:p>
            <a:r>
              <a:rPr lang="en-US" sz="3800" dirty="0">
                <a:latin typeface="Calibri" panose="020F0502020204030204" pitchFamily="34" charset="0"/>
                <a:ea typeface="Calibri" panose="020F0502020204030204" pitchFamily="34" charset="0"/>
                <a:cs typeface="Calibri" panose="020F0502020204030204" pitchFamily="34" charset="0"/>
              </a:rPr>
              <a:t>…</a:t>
            </a:r>
            <a:r>
              <a:rPr lang="en-US" sz="3800" dirty="0">
                <a:solidFill>
                  <a:srgbClr val="D96E43"/>
                </a:solidFill>
                <a:latin typeface="Calibri" panose="020F0502020204030204" pitchFamily="34" charset="0"/>
                <a:ea typeface="Calibri" panose="020F0502020204030204" pitchFamily="34" charset="0"/>
                <a:cs typeface="Calibri" panose="020F0502020204030204" pitchFamily="34" charset="0"/>
              </a:rPr>
              <a:t>put off your old self</a:t>
            </a:r>
            <a:r>
              <a:rPr lang="en-US" sz="3800" dirty="0">
                <a:latin typeface="Calibri" panose="020F0502020204030204" pitchFamily="34" charset="0"/>
                <a:ea typeface="Calibri" panose="020F0502020204030204" pitchFamily="34" charset="0"/>
                <a:cs typeface="Calibri" panose="020F0502020204030204" pitchFamily="34" charset="0"/>
              </a:rPr>
              <a:t>, which belongs to your former manner of life and is corrupt through deceitful desires, and to be renewed in the spirit of your minds, and to </a:t>
            </a:r>
            <a:r>
              <a:rPr lang="en-US" sz="3800" dirty="0">
                <a:solidFill>
                  <a:srgbClr val="D96E43"/>
                </a:solidFill>
                <a:latin typeface="Calibri" panose="020F0502020204030204" pitchFamily="34" charset="0"/>
                <a:ea typeface="Calibri" panose="020F0502020204030204" pitchFamily="34" charset="0"/>
                <a:cs typeface="Calibri" panose="020F0502020204030204" pitchFamily="34" charset="0"/>
              </a:rPr>
              <a:t>put on the new self</a:t>
            </a:r>
            <a:r>
              <a:rPr lang="en-US" sz="3800" dirty="0">
                <a:latin typeface="Calibri" panose="020F0502020204030204" pitchFamily="34" charset="0"/>
                <a:ea typeface="Calibri" panose="020F0502020204030204" pitchFamily="34" charset="0"/>
                <a:cs typeface="Calibri" panose="020F0502020204030204" pitchFamily="34" charset="0"/>
              </a:rPr>
              <a:t>, created after the likeness of God in true righteousness and holiness.</a:t>
            </a:r>
          </a:p>
          <a:p>
            <a:r>
              <a:rPr lang="en-US" sz="3800" dirty="0">
                <a:latin typeface="Calibri" panose="020F0502020204030204" pitchFamily="34" charset="0"/>
                <a:ea typeface="Calibri" panose="020F0502020204030204" pitchFamily="34" charset="0"/>
                <a:cs typeface="Calibri" panose="020F0502020204030204" pitchFamily="34" charset="0"/>
              </a:rPr>
              <a:t>					Ephesians 4:22-23</a:t>
            </a:r>
          </a:p>
        </p:txBody>
      </p:sp>
    </p:spTree>
    <p:extLst>
      <p:ext uri="{BB962C8B-B14F-4D97-AF65-F5344CB8AC3E}">
        <p14:creationId xmlns:p14="http://schemas.microsoft.com/office/powerpoint/2010/main" val="1019195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89A70-D936-385E-A55C-3558A47A773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E0DDCFF-65B5-CE26-AADA-44E92EF73FCF}"/>
              </a:ext>
            </a:extLst>
          </p:cNvPr>
          <p:cNvSpPr txBox="1"/>
          <p:nvPr/>
        </p:nvSpPr>
        <p:spPr>
          <a:xfrm>
            <a:off x="1377043" y="2406991"/>
            <a:ext cx="8452758" cy="1508105"/>
          </a:xfrm>
          <a:prstGeom prst="rect">
            <a:avLst/>
          </a:prstGeom>
          <a:solidFill>
            <a:srgbClr val="C2CDE1">
              <a:alpha val="39000"/>
            </a:srgbClr>
          </a:solidFill>
        </p:spPr>
        <p:txBody>
          <a:bodyPr wrap="square">
            <a:spAutoFit/>
          </a:bodyPr>
          <a:lstStyle/>
          <a:p>
            <a:r>
              <a:rPr lang="en-US" sz="4600" dirty="0">
                <a:latin typeface="Calibri" panose="020F0502020204030204" pitchFamily="34" charset="0"/>
                <a:ea typeface="Calibri" panose="020F0502020204030204" pitchFamily="34" charset="0"/>
                <a:cs typeface="Calibri" panose="020F0502020204030204" pitchFamily="34" charset="0"/>
              </a:rPr>
              <a:t>Today’s suffering, is the training ground for Life Eternal</a:t>
            </a:r>
          </a:p>
        </p:txBody>
      </p:sp>
    </p:spTree>
    <p:extLst>
      <p:ext uri="{BB962C8B-B14F-4D97-AF65-F5344CB8AC3E}">
        <p14:creationId xmlns:p14="http://schemas.microsoft.com/office/powerpoint/2010/main" val="3330080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2DFD7-83E3-F8F9-BA57-BF4048F40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F154F-A59C-807E-F109-2BA7253EE78F}"/>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Steadfast Hope</a:t>
            </a:r>
          </a:p>
        </p:txBody>
      </p:sp>
      <p:sp>
        <p:nvSpPr>
          <p:cNvPr id="3" name="Content Placeholder 2">
            <a:extLst>
              <a:ext uri="{FF2B5EF4-FFF2-40B4-BE49-F238E27FC236}">
                <a16:creationId xmlns:a16="http://schemas.microsoft.com/office/drawing/2014/main" id="{EF7E09F4-B2BB-A775-3203-EE3AB5E6690F}"/>
              </a:ext>
            </a:extLst>
          </p:cNvPr>
          <p:cNvSpPr>
            <a:spLocks noGrp="1"/>
          </p:cNvSpPr>
          <p:nvPr>
            <p:ph idx="1"/>
          </p:nvPr>
        </p:nvSpPr>
        <p:spPr/>
        <p:txBody>
          <a:bodyPr/>
          <a:lstStyle/>
          <a:p>
            <a:r>
              <a:rPr lang="en-US" sz="4400" dirty="0">
                <a:latin typeface="Calibri" panose="020F0502020204030204" pitchFamily="34" charset="0"/>
                <a:ea typeface="Calibri" panose="020F0502020204030204" pitchFamily="34" charset="0"/>
                <a:cs typeface="Calibri" panose="020F0502020204030204" pitchFamily="34" charset="0"/>
              </a:rPr>
              <a:t>What Hope is (and what it’s not)</a:t>
            </a:r>
          </a:p>
          <a:p>
            <a:r>
              <a:rPr lang="en-US" sz="4400" dirty="0">
                <a:latin typeface="Calibri" panose="020F0502020204030204" pitchFamily="34" charset="0"/>
                <a:ea typeface="Calibri" panose="020F0502020204030204" pitchFamily="34" charset="0"/>
                <a:cs typeface="Calibri" panose="020F0502020204030204" pitchFamily="34" charset="0"/>
              </a:rPr>
              <a:t>The Path to Hope</a:t>
            </a:r>
          </a:p>
          <a:p>
            <a:r>
              <a:rPr lang="en-US" sz="4400" dirty="0">
                <a:solidFill>
                  <a:schemeClr val="accent2"/>
                </a:solidFill>
                <a:latin typeface="Calibri" panose="020F0502020204030204" pitchFamily="34" charset="0"/>
                <a:ea typeface="Calibri" panose="020F0502020204030204" pitchFamily="34" charset="0"/>
                <a:cs typeface="Calibri" panose="020F0502020204030204" pitchFamily="34" charset="0"/>
              </a:rPr>
              <a:t>Steadfast Hope</a:t>
            </a:r>
          </a:p>
          <a:p>
            <a:endParaRPr lang="en-US" sz="44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824999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56797-71F0-13B2-C7A0-A65D841BA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84DA3-6FFB-0834-1506-5E6B29C2F3A1}"/>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Romans 5:3-5</a:t>
            </a:r>
          </a:p>
        </p:txBody>
      </p:sp>
      <p:sp>
        <p:nvSpPr>
          <p:cNvPr id="4" name="TextBox 3">
            <a:extLst>
              <a:ext uri="{FF2B5EF4-FFF2-40B4-BE49-F238E27FC236}">
                <a16:creationId xmlns:a16="http://schemas.microsoft.com/office/drawing/2014/main" id="{0F2A2AF6-4167-7A20-C310-EE3AB44FB6D6}"/>
              </a:ext>
            </a:extLst>
          </p:cNvPr>
          <p:cNvSpPr txBox="1"/>
          <p:nvPr/>
        </p:nvSpPr>
        <p:spPr>
          <a:xfrm>
            <a:off x="838200" y="1833454"/>
            <a:ext cx="11059886" cy="1754326"/>
          </a:xfrm>
          <a:prstGeom prst="rect">
            <a:avLst/>
          </a:prstGeom>
          <a:solidFill>
            <a:srgbClr val="C2CDE1">
              <a:alpha val="66000"/>
            </a:srgbClr>
          </a:solidFill>
        </p:spPr>
        <p:txBody>
          <a:bodyPr wrap="square">
            <a:spAutoFit/>
          </a:bodyPr>
          <a:lstStyle/>
          <a:p>
            <a:pPr>
              <a:buNone/>
            </a:pPr>
            <a:r>
              <a:rPr lang="en-US" sz="3600" dirty="0">
                <a:latin typeface="Calibri" panose="020F0502020204030204" pitchFamily="34" charset="0"/>
                <a:ea typeface="Calibri" panose="020F0502020204030204" pitchFamily="34" charset="0"/>
                <a:cs typeface="Calibri" panose="020F0502020204030204" pitchFamily="34" charset="0"/>
              </a:rPr>
              <a:t>Not only so, but we also glory in our sufferings, because we know that suffering produces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perseverance</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perseverance</a:t>
            </a:r>
            <a:r>
              <a:rPr lang="en-US" sz="3600" dirty="0">
                <a:latin typeface="Calibri" panose="020F0502020204030204" pitchFamily="34" charset="0"/>
                <a:ea typeface="Calibri" panose="020F0502020204030204" pitchFamily="34" charset="0"/>
                <a:cs typeface="Calibri" panose="020F0502020204030204" pitchFamily="34" charset="0"/>
              </a:rPr>
              <a:t>, character; and character, hope. </a:t>
            </a:r>
          </a:p>
        </p:txBody>
      </p:sp>
    </p:spTree>
    <p:extLst>
      <p:ext uri="{BB962C8B-B14F-4D97-AF65-F5344CB8AC3E}">
        <p14:creationId xmlns:p14="http://schemas.microsoft.com/office/powerpoint/2010/main" val="1941714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3893-2C43-4CB2-D03D-16D545A246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050988-587E-AA7A-B7F9-5E011B274F2E}"/>
              </a:ext>
            </a:extLst>
          </p:cNvPr>
          <p:cNvSpPr txBox="1"/>
          <p:nvPr/>
        </p:nvSpPr>
        <p:spPr>
          <a:xfrm>
            <a:off x="1371600" y="1176048"/>
            <a:ext cx="7598228" cy="1569660"/>
          </a:xfrm>
          <a:prstGeom prst="rect">
            <a:avLst/>
          </a:prstGeom>
          <a:noFill/>
        </p:spPr>
        <p:txBody>
          <a:bodyPr wrap="square">
            <a:spAutoFit/>
          </a:bodyPr>
          <a:lstStyle/>
          <a:p>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Perseverance</a:t>
            </a:r>
          </a:p>
          <a:p>
            <a:pPr marL="685800" indent="-685800">
              <a:buFont typeface="Arial" panose="020B0604020202020204" pitchFamily="34" charset="0"/>
              <a:buChar char="•"/>
            </a:pPr>
            <a:r>
              <a:rPr lang="el-GR" sz="4800" b="1" dirty="0"/>
              <a:t>ὑπομένω</a:t>
            </a:r>
            <a:r>
              <a:rPr lang="en-US" sz="4800" b="1" dirty="0"/>
              <a:t> – </a:t>
            </a:r>
            <a:r>
              <a:rPr lang="en-US" sz="4800" i="1" dirty="0" err="1"/>
              <a:t>hypomenō</a:t>
            </a:r>
            <a:endParaRPr lang="en-US" sz="4800" i="1" dirty="0"/>
          </a:p>
        </p:txBody>
      </p:sp>
      <p:sp>
        <p:nvSpPr>
          <p:cNvPr id="5" name="TextBox 4">
            <a:extLst>
              <a:ext uri="{FF2B5EF4-FFF2-40B4-BE49-F238E27FC236}">
                <a16:creationId xmlns:a16="http://schemas.microsoft.com/office/drawing/2014/main" id="{657AD980-68B9-7A73-B264-AD38F06F4765}"/>
              </a:ext>
            </a:extLst>
          </p:cNvPr>
          <p:cNvSpPr txBox="1"/>
          <p:nvPr/>
        </p:nvSpPr>
        <p:spPr>
          <a:xfrm>
            <a:off x="1703614" y="2745708"/>
            <a:ext cx="8545285" cy="3046988"/>
          </a:xfrm>
          <a:prstGeom prst="rect">
            <a:avLst/>
          </a:prstGeom>
          <a:solidFill>
            <a:srgbClr val="C2CDE1">
              <a:alpha val="68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“the strong, determined attitude with which we are to face difficult circumstances”</a:t>
            </a:r>
          </a:p>
          <a:p>
            <a:pPr>
              <a:buNone/>
            </a:pPr>
            <a:r>
              <a:rPr lang="en-US" sz="3600" b="1" dirty="0">
                <a:latin typeface="Calibri" panose="020F0502020204030204" pitchFamily="34" charset="0"/>
                <a:ea typeface="Calibri" panose="020F0502020204030204" pitchFamily="34" charset="0"/>
                <a:cs typeface="Calibri" panose="020F0502020204030204" pitchFamily="34" charset="0"/>
              </a:rPr>
              <a:t>					Douglas Moo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PNTC James p 212</a:t>
            </a:r>
            <a:endParaRPr lang="en-US" sz="3600" dirty="0"/>
          </a:p>
        </p:txBody>
      </p:sp>
    </p:spTree>
    <p:extLst>
      <p:ext uri="{BB962C8B-B14F-4D97-AF65-F5344CB8AC3E}">
        <p14:creationId xmlns:p14="http://schemas.microsoft.com/office/powerpoint/2010/main" val="1545737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4171B0-9605-B1DE-7DA1-A2268D476BC8}"/>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BAB4F160-D9BB-F629-6647-F7F70A9378FD}"/>
              </a:ext>
            </a:extLst>
          </p:cNvPr>
          <p:cNvSpPr>
            <a:spLocks noGrp="1"/>
          </p:cNvSpPr>
          <p:nvPr>
            <p:ph type="body" idx="1"/>
          </p:nvPr>
        </p:nvSpPr>
        <p:spPr/>
        <p:txBody>
          <a:bodyPr>
            <a:normAutofit/>
          </a:bodyPr>
          <a:lstStyle/>
          <a:p>
            <a:r>
              <a:rPr lang="en-US" sz="3600" dirty="0"/>
              <a:t>Romans 5:3-5</a:t>
            </a:r>
          </a:p>
        </p:txBody>
      </p:sp>
      <p:sp>
        <p:nvSpPr>
          <p:cNvPr id="3" name="Content Placeholder 2">
            <a:extLst>
              <a:ext uri="{FF2B5EF4-FFF2-40B4-BE49-F238E27FC236}">
                <a16:creationId xmlns:a16="http://schemas.microsoft.com/office/drawing/2014/main" id="{521BF591-76D1-482D-6616-0DCA2D44032D}"/>
              </a:ext>
            </a:extLst>
          </p:cNvPr>
          <p:cNvSpPr>
            <a:spLocks noGrp="1"/>
          </p:cNvSpPr>
          <p:nvPr>
            <p:ph sz="half" idx="2"/>
          </p:nvPr>
        </p:nvSpPr>
        <p:spPr/>
        <p:txBody>
          <a:bodyPr>
            <a:normAutofit/>
          </a:bodyPr>
          <a:lstStyle/>
          <a:p>
            <a:pPr marL="0" indent="0">
              <a:buNone/>
            </a:pPr>
            <a:r>
              <a:rPr lang="en-US" sz="4000" dirty="0">
                <a:latin typeface="Calibri" panose="020F0502020204030204" pitchFamily="34" charset="0"/>
                <a:ea typeface="Calibri" panose="020F0502020204030204" pitchFamily="34" charset="0"/>
                <a:cs typeface="Calibri" panose="020F0502020204030204" pitchFamily="34" charset="0"/>
              </a:rPr>
              <a:t>…suffering produces </a:t>
            </a:r>
            <a:r>
              <a:rPr lang="en-US" sz="4000" dirty="0">
                <a:solidFill>
                  <a:srgbClr val="FF0000"/>
                </a:solidFill>
                <a:latin typeface="Calibri" panose="020F0502020204030204" pitchFamily="34" charset="0"/>
                <a:ea typeface="Calibri" panose="020F0502020204030204" pitchFamily="34" charset="0"/>
                <a:cs typeface="Calibri" panose="020F0502020204030204" pitchFamily="34" charset="0"/>
              </a:rPr>
              <a:t>perseverance</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FF0000"/>
                </a:solidFill>
                <a:latin typeface="Calibri" panose="020F0502020204030204" pitchFamily="34" charset="0"/>
                <a:ea typeface="Calibri" panose="020F0502020204030204" pitchFamily="34" charset="0"/>
                <a:cs typeface="Calibri" panose="020F0502020204030204" pitchFamily="34" charset="0"/>
              </a:rPr>
              <a:t>perseverance</a:t>
            </a:r>
            <a:r>
              <a:rPr lang="en-US" sz="4000" dirty="0">
                <a:latin typeface="Calibri" panose="020F0502020204030204" pitchFamily="34" charset="0"/>
                <a:ea typeface="Calibri" panose="020F0502020204030204" pitchFamily="34" charset="0"/>
                <a:cs typeface="Calibri" panose="020F0502020204030204" pitchFamily="34" charset="0"/>
              </a:rPr>
              <a:t>, character; and character, hope</a:t>
            </a:r>
            <a:r>
              <a:rPr lang="en-US" sz="4000" dirty="0">
                <a:solidFill>
                  <a:srgbClr val="D96E43"/>
                </a:solidFill>
                <a:latin typeface="Calibri" panose="020F0502020204030204" pitchFamily="34" charset="0"/>
                <a:ea typeface="Calibri" panose="020F0502020204030204" pitchFamily="34" charset="0"/>
                <a:cs typeface="Calibri" panose="020F0502020204030204" pitchFamily="34" charset="0"/>
              </a:rPr>
              <a:t>…</a:t>
            </a:r>
            <a:endParaRPr lang="en-US" sz="4000" dirty="0"/>
          </a:p>
        </p:txBody>
      </p:sp>
      <p:sp>
        <p:nvSpPr>
          <p:cNvPr id="7" name="Text Placeholder 6">
            <a:extLst>
              <a:ext uri="{FF2B5EF4-FFF2-40B4-BE49-F238E27FC236}">
                <a16:creationId xmlns:a16="http://schemas.microsoft.com/office/drawing/2014/main" id="{A215C9CD-A0BC-3A23-7B7E-55568BFE55AC}"/>
              </a:ext>
            </a:extLst>
          </p:cNvPr>
          <p:cNvSpPr>
            <a:spLocks noGrp="1"/>
          </p:cNvSpPr>
          <p:nvPr>
            <p:ph type="body" sz="quarter" idx="3"/>
          </p:nvPr>
        </p:nvSpPr>
        <p:spPr/>
        <p:txBody>
          <a:bodyPr>
            <a:normAutofit/>
          </a:bodyPr>
          <a:lstStyle/>
          <a:p>
            <a:r>
              <a:rPr lang="en-US" sz="3600" dirty="0"/>
              <a:t>James 5:11</a:t>
            </a:r>
          </a:p>
        </p:txBody>
      </p:sp>
      <p:sp>
        <p:nvSpPr>
          <p:cNvPr id="8" name="Content Placeholder 7">
            <a:extLst>
              <a:ext uri="{FF2B5EF4-FFF2-40B4-BE49-F238E27FC236}">
                <a16:creationId xmlns:a16="http://schemas.microsoft.com/office/drawing/2014/main" id="{477CA0E2-61AD-25E9-7517-98D78C415E81}"/>
              </a:ext>
            </a:extLst>
          </p:cNvPr>
          <p:cNvSpPr>
            <a:spLocks noGrp="1"/>
          </p:cNvSpPr>
          <p:nvPr>
            <p:ph sz="quarter" idx="4"/>
          </p:nvPr>
        </p:nvSpPr>
        <p:spPr>
          <a:solidFill>
            <a:srgbClr val="C2CDE1">
              <a:alpha val="69000"/>
            </a:srgbClr>
          </a:solidFill>
        </p:spPr>
        <p:txBody>
          <a:bodyPr>
            <a:normAutofit/>
          </a:bodyPr>
          <a:lstStyle/>
          <a:p>
            <a:pPr marL="0" indent="0">
              <a:buNone/>
            </a:pPr>
            <a:r>
              <a:rPr lang="en-US" sz="4000" dirty="0">
                <a:latin typeface="Calibri" panose="020F0502020204030204" pitchFamily="34" charset="0"/>
                <a:ea typeface="Calibri" panose="020F0502020204030204" pitchFamily="34" charset="0"/>
                <a:cs typeface="Calibri" panose="020F0502020204030204" pitchFamily="34" charset="0"/>
              </a:rPr>
              <a:t>we consider those blessed who remained </a:t>
            </a:r>
            <a:r>
              <a:rPr lang="en-US" sz="4000" dirty="0">
                <a:solidFill>
                  <a:srgbClr val="FF0000"/>
                </a:solidFill>
                <a:latin typeface="Calibri" panose="020F0502020204030204" pitchFamily="34" charset="0"/>
                <a:ea typeface="Calibri" panose="020F0502020204030204" pitchFamily="34" charset="0"/>
                <a:cs typeface="Calibri" panose="020F0502020204030204" pitchFamily="34" charset="0"/>
              </a:rPr>
              <a:t>steadfast</a:t>
            </a:r>
            <a:r>
              <a:rPr lang="en-US" sz="4000" dirty="0">
                <a:latin typeface="Calibri" panose="020F0502020204030204" pitchFamily="34" charset="0"/>
                <a:ea typeface="Calibri" panose="020F0502020204030204" pitchFamily="34" charset="0"/>
                <a:cs typeface="Calibri" panose="020F0502020204030204" pitchFamily="34" charset="0"/>
              </a:rPr>
              <a:t>. You have heard of the </a:t>
            </a:r>
            <a:r>
              <a:rPr lang="en-US" sz="4000" dirty="0">
                <a:solidFill>
                  <a:srgbClr val="FF0000"/>
                </a:solidFill>
                <a:latin typeface="Calibri" panose="020F0502020204030204" pitchFamily="34" charset="0"/>
                <a:ea typeface="Calibri" panose="020F0502020204030204" pitchFamily="34" charset="0"/>
                <a:cs typeface="Calibri" panose="020F0502020204030204" pitchFamily="34" charset="0"/>
              </a:rPr>
              <a:t>steadfastness</a:t>
            </a:r>
            <a:r>
              <a:rPr lang="en-US" sz="4000" dirty="0">
                <a:latin typeface="Calibri" panose="020F0502020204030204" pitchFamily="34" charset="0"/>
                <a:ea typeface="Calibri" panose="020F0502020204030204" pitchFamily="34" charset="0"/>
                <a:cs typeface="Calibri" panose="020F0502020204030204" pitchFamily="34" charset="0"/>
              </a:rPr>
              <a:t> of Job,</a:t>
            </a:r>
            <a:endParaRPr lang="en-US" sz="4000" dirty="0"/>
          </a:p>
        </p:txBody>
      </p:sp>
    </p:spTree>
    <p:extLst>
      <p:ext uri="{BB962C8B-B14F-4D97-AF65-F5344CB8AC3E}">
        <p14:creationId xmlns:p14="http://schemas.microsoft.com/office/powerpoint/2010/main" val="3042595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0F1B7-19BB-948A-CBF3-4D2F5340EB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9F5A00-9E32-E4EA-AD1E-814A3765BB34}"/>
              </a:ext>
            </a:extLst>
          </p:cNvPr>
          <p:cNvSpPr txBox="1"/>
          <p:nvPr/>
        </p:nvSpPr>
        <p:spPr>
          <a:xfrm>
            <a:off x="620487" y="1371991"/>
            <a:ext cx="7598228" cy="1508105"/>
          </a:xfrm>
          <a:prstGeom prst="rect">
            <a:avLst/>
          </a:prstGeom>
          <a:noFill/>
        </p:spPr>
        <p:txBody>
          <a:bodyPr wrap="square">
            <a:spAutoFit/>
          </a:bodyPr>
          <a:lstStyle/>
          <a:p>
            <a:pPr>
              <a:buNone/>
            </a:pPr>
            <a:r>
              <a:rPr lang="en-US" sz="4400" u="sng" dirty="0">
                <a:solidFill>
                  <a:srgbClr val="5A6690"/>
                </a:solidFill>
              </a:rPr>
              <a:t>Steadfast</a:t>
            </a:r>
            <a:r>
              <a:rPr lang="en-US" sz="4400" u="sng" dirty="0"/>
              <a:t> (James 5:11)</a:t>
            </a:r>
          </a:p>
          <a:p>
            <a:pPr marL="685800" indent="-685800">
              <a:buFont typeface="Arial" panose="020B0604020202020204" pitchFamily="34" charset="0"/>
              <a:buChar char="•"/>
            </a:pPr>
            <a:r>
              <a:rPr lang="el-GR" sz="4800" b="1" dirty="0"/>
              <a:t>ὑπομένω</a:t>
            </a:r>
            <a:r>
              <a:rPr lang="en-US" sz="4800" b="1" dirty="0"/>
              <a:t> – </a:t>
            </a:r>
            <a:r>
              <a:rPr lang="en-US" sz="4800" i="1" dirty="0" err="1"/>
              <a:t>hypomenō</a:t>
            </a:r>
            <a:endParaRPr lang="en-US" sz="4800" i="1" dirty="0"/>
          </a:p>
        </p:txBody>
      </p:sp>
      <p:sp>
        <p:nvSpPr>
          <p:cNvPr id="5" name="TextBox 4">
            <a:extLst>
              <a:ext uri="{FF2B5EF4-FFF2-40B4-BE49-F238E27FC236}">
                <a16:creationId xmlns:a16="http://schemas.microsoft.com/office/drawing/2014/main" id="{86248A9A-4C1F-568B-53CE-68FE6BE503CB}"/>
              </a:ext>
            </a:extLst>
          </p:cNvPr>
          <p:cNvSpPr txBox="1"/>
          <p:nvPr/>
        </p:nvSpPr>
        <p:spPr>
          <a:xfrm>
            <a:off x="1807030" y="3429000"/>
            <a:ext cx="7598228" cy="1508105"/>
          </a:xfrm>
          <a:prstGeom prst="rect">
            <a:avLst/>
          </a:prstGeom>
          <a:solidFill>
            <a:srgbClr val="C2CDE1">
              <a:alpha val="72000"/>
            </a:srgbClr>
          </a:solidFill>
        </p:spPr>
        <p:txBody>
          <a:bodyPr wrap="square">
            <a:spAutoFit/>
          </a:bodyPr>
          <a:lstStyle/>
          <a:p>
            <a:pPr>
              <a:buNone/>
            </a:pPr>
            <a:r>
              <a:rPr lang="en-US" sz="4400" u="sng" dirty="0">
                <a:solidFill>
                  <a:schemeClr val="accent2"/>
                </a:solidFill>
              </a:rPr>
              <a:t>Perseverance</a:t>
            </a:r>
            <a:r>
              <a:rPr lang="en-US" sz="4400" u="sng" dirty="0"/>
              <a:t> (Romans 5:3-5)</a:t>
            </a:r>
          </a:p>
          <a:p>
            <a:pPr marL="685800" indent="-685800">
              <a:buFont typeface="Arial" panose="020B0604020202020204" pitchFamily="34" charset="0"/>
              <a:buChar char="•"/>
            </a:pPr>
            <a:r>
              <a:rPr lang="el-GR" sz="4800" b="1" dirty="0"/>
              <a:t>ὑπομένω</a:t>
            </a:r>
            <a:r>
              <a:rPr lang="en-US" sz="4800" b="1" dirty="0"/>
              <a:t> – </a:t>
            </a:r>
            <a:r>
              <a:rPr lang="en-US" sz="4800" i="1" dirty="0" err="1"/>
              <a:t>hypomenō</a:t>
            </a:r>
            <a:endParaRPr lang="en-US" sz="4800" i="1" dirty="0"/>
          </a:p>
        </p:txBody>
      </p:sp>
    </p:spTree>
    <p:extLst>
      <p:ext uri="{BB962C8B-B14F-4D97-AF65-F5344CB8AC3E}">
        <p14:creationId xmlns:p14="http://schemas.microsoft.com/office/powerpoint/2010/main" val="361341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miling with a hand on her chin&#10;&#10;AI-generated content may be incorrect.">
            <a:extLst>
              <a:ext uri="{FF2B5EF4-FFF2-40B4-BE49-F238E27FC236}">
                <a16:creationId xmlns:a16="http://schemas.microsoft.com/office/drawing/2014/main" id="{85122BC7-2082-7F07-A4DA-641DA3177F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1927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49403-4B9A-AE69-EA87-6F4A4F0AD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CBC9B-541D-BC0B-FCA5-264D49DBF5CB}"/>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James 5:7-11</a:t>
            </a:r>
          </a:p>
        </p:txBody>
      </p:sp>
      <p:sp>
        <p:nvSpPr>
          <p:cNvPr id="4" name="TextBox 3">
            <a:extLst>
              <a:ext uri="{FF2B5EF4-FFF2-40B4-BE49-F238E27FC236}">
                <a16:creationId xmlns:a16="http://schemas.microsoft.com/office/drawing/2014/main" id="{69153DC3-B8A5-6A76-5F1A-5F20ACA89863}"/>
              </a:ext>
            </a:extLst>
          </p:cNvPr>
          <p:cNvSpPr txBox="1"/>
          <p:nvPr/>
        </p:nvSpPr>
        <p:spPr>
          <a:xfrm>
            <a:off x="838200" y="1604856"/>
            <a:ext cx="11059886" cy="4293483"/>
          </a:xfrm>
          <a:prstGeom prst="rect">
            <a:avLst/>
          </a:prstGeom>
          <a:solidFill>
            <a:srgbClr val="C2CDE1">
              <a:alpha val="66000"/>
            </a:srgbClr>
          </a:solidFill>
        </p:spPr>
        <p:txBody>
          <a:bodyPr wrap="square">
            <a:spAutoFit/>
          </a:bodyPr>
          <a:lstStyle/>
          <a:p>
            <a:pPr>
              <a:buNone/>
            </a:pPr>
            <a:r>
              <a:rPr lang="en-US" sz="2700" baseline="30000" dirty="0">
                <a:latin typeface="Calibri" panose="020F0502020204030204" pitchFamily="34" charset="0"/>
                <a:ea typeface="Calibri" panose="020F0502020204030204" pitchFamily="34" charset="0"/>
                <a:cs typeface="Calibri" panose="020F0502020204030204" pitchFamily="34" charset="0"/>
              </a:rPr>
              <a:t>7 </a:t>
            </a:r>
            <a:r>
              <a:rPr lang="en-US" sz="2700" dirty="0">
                <a:latin typeface="Calibri" panose="020F0502020204030204" pitchFamily="34" charset="0"/>
                <a:ea typeface="Calibri" panose="020F0502020204030204" pitchFamily="34" charset="0"/>
                <a:cs typeface="Calibri" panose="020F0502020204030204" pitchFamily="34" charset="0"/>
              </a:rPr>
              <a:t>Be </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patient</a:t>
            </a:r>
            <a:r>
              <a:rPr lang="en-US" sz="2700" dirty="0">
                <a:latin typeface="Calibri" panose="020F0502020204030204" pitchFamily="34" charset="0"/>
                <a:ea typeface="Calibri" panose="020F0502020204030204" pitchFamily="34" charset="0"/>
                <a:cs typeface="Calibri" panose="020F0502020204030204" pitchFamily="34" charset="0"/>
              </a:rPr>
              <a:t>, therefore, brothers, until the coming of the Lord. See how the farmer </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waits</a:t>
            </a:r>
            <a:r>
              <a:rPr lang="en-US" sz="2700" dirty="0">
                <a:latin typeface="Calibri" panose="020F0502020204030204" pitchFamily="34" charset="0"/>
                <a:ea typeface="Calibri" panose="020F0502020204030204" pitchFamily="34" charset="0"/>
                <a:cs typeface="Calibri" panose="020F0502020204030204" pitchFamily="34" charset="0"/>
              </a:rPr>
              <a:t> for the precious fruit of the earth, being </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patient</a:t>
            </a:r>
            <a:r>
              <a:rPr lang="en-US" sz="2700" dirty="0">
                <a:latin typeface="Calibri" panose="020F0502020204030204" pitchFamily="34" charset="0"/>
                <a:ea typeface="Calibri" panose="020F0502020204030204" pitchFamily="34" charset="0"/>
                <a:cs typeface="Calibri" panose="020F0502020204030204" pitchFamily="34" charset="0"/>
              </a:rPr>
              <a:t> about it, until it receives the early and the late rains. </a:t>
            </a:r>
            <a:r>
              <a:rPr lang="en-US" sz="2700" baseline="30000" dirty="0">
                <a:latin typeface="Calibri" panose="020F0502020204030204" pitchFamily="34" charset="0"/>
                <a:ea typeface="Calibri" panose="020F0502020204030204" pitchFamily="34" charset="0"/>
                <a:cs typeface="Calibri" panose="020F0502020204030204" pitchFamily="34" charset="0"/>
              </a:rPr>
              <a:t>8</a:t>
            </a:r>
            <a:r>
              <a:rPr lang="en-US" sz="2700" dirty="0">
                <a:latin typeface="Calibri" panose="020F0502020204030204" pitchFamily="34" charset="0"/>
                <a:ea typeface="Calibri" panose="020F0502020204030204" pitchFamily="34" charset="0"/>
                <a:cs typeface="Calibri" panose="020F0502020204030204" pitchFamily="34" charset="0"/>
              </a:rPr>
              <a:t> You also, be </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patient</a:t>
            </a:r>
            <a:r>
              <a:rPr lang="en-US" sz="2700" dirty="0">
                <a:latin typeface="Calibri" panose="020F0502020204030204" pitchFamily="34" charset="0"/>
                <a:ea typeface="Calibri" panose="020F0502020204030204" pitchFamily="34" charset="0"/>
                <a:cs typeface="Calibri" panose="020F0502020204030204" pitchFamily="34" charset="0"/>
              </a:rPr>
              <a:t>. Establish your hearts, for the coming of the Lord is at hand. </a:t>
            </a:r>
            <a:r>
              <a:rPr lang="en-US" sz="2700" baseline="30000" dirty="0">
                <a:latin typeface="Calibri" panose="020F0502020204030204" pitchFamily="34" charset="0"/>
                <a:ea typeface="Calibri" panose="020F0502020204030204" pitchFamily="34" charset="0"/>
                <a:cs typeface="Calibri" panose="020F0502020204030204" pitchFamily="34" charset="0"/>
              </a:rPr>
              <a:t>9</a:t>
            </a:r>
            <a:r>
              <a:rPr lang="en-US" sz="2700" dirty="0">
                <a:latin typeface="Calibri" panose="020F0502020204030204" pitchFamily="34" charset="0"/>
                <a:ea typeface="Calibri" panose="020F0502020204030204" pitchFamily="34" charset="0"/>
                <a:cs typeface="Calibri" panose="020F0502020204030204" pitchFamily="34" charset="0"/>
              </a:rPr>
              <a:t> Do not grumble against one another, brothers, so that you may not be judged; behold, the Judge is standing at the door. </a:t>
            </a:r>
            <a:r>
              <a:rPr lang="en-US" sz="2700" baseline="30000" dirty="0">
                <a:latin typeface="Calibri" panose="020F0502020204030204" pitchFamily="34" charset="0"/>
                <a:ea typeface="Calibri" panose="020F0502020204030204" pitchFamily="34" charset="0"/>
                <a:cs typeface="Calibri" panose="020F0502020204030204" pitchFamily="34" charset="0"/>
              </a:rPr>
              <a:t>10</a:t>
            </a:r>
            <a:r>
              <a:rPr lang="en-US" sz="2700" dirty="0">
                <a:latin typeface="Calibri" panose="020F0502020204030204" pitchFamily="34" charset="0"/>
                <a:ea typeface="Calibri" panose="020F0502020204030204" pitchFamily="34" charset="0"/>
                <a:cs typeface="Calibri" panose="020F0502020204030204" pitchFamily="34" charset="0"/>
              </a:rPr>
              <a:t> As an example of suffering and </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patience</a:t>
            </a:r>
            <a:r>
              <a:rPr lang="en-US" sz="2700" dirty="0">
                <a:latin typeface="Calibri" panose="020F0502020204030204" pitchFamily="34" charset="0"/>
                <a:ea typeface="Calibri" panose="020F0502020204030204" pitchFamily="34" charset="0"/>
                <a:cs typeface="Calibri" panose="020F0502020204030204" pitchFamily="34" charset="0"/>
              </a:rPr>
              <a:t>, brothers, take the prophets who spoke in the name of the Lord. </a:t>
            </a:r>
            <a:r>
              <a:rPr lang="en-US" sz="2700" baseline="30000" dirty="0">
                <a:latin typeface="Calibri" panose="020F0502020204030204" pitchFamily="34" charset="0"/>
                <a:ea typeface="Calibri" panose="020F0502020204030204" pitchFamily="34" charset="0"/>
                <a:cs typeface="Calibri" panose="020F0502020204030204" pitchFamily="34" charset="0"/>
              </a:rPr>
              <a:t>11 </a:t>
            </a:r>
            <a:r>
              <a:rPr lang="en-US" sz="2700" dirty="0">
                <a:latin typeface="Calibri" panose="020F0502020204030204" pitchFamily="34" charset="0"/>
                <a:ea typeface="Calibri" panose="020F0502020204030204" pitchFamily="34" charset="0"/>
                <a:cs typeface="Calibri" panose="020F0502020204030204" pitchFamily="34" charset="0"/>
              </a:rPr>
              <a:t>Behold, we consider those blessed who remained </a:t>
            </a:r>
            <a:r>
              <a:rPr lang="en-US" sz="2700" dirty="0">
                <a:solidFill>
                  <a:srgbClr val="E5582B"/>
                </a:solidFill>
                <a:latin typeface="Calibri" panose="020F0502020204030204" pitchFamily="34" charset="0"/>
                <a:ea typeface="Calibri" panose="020F0502020204030204" pitchFamily="34" charset="0"/>
                <a:cs typeface="Calibri" panose="020F0502020204030204" pitchFamily="34" charset="0"/>
              </a:rPr>
              <a:t>steadfast</a:t>
            </a:r>
            <a:r>
              <a:rPr lang="en-US" sz="2700" dirty="0">
                <a:latin typeface="Calibri" panose="020F0502020204030204" pitchFamily="34" charset="0"/>
                <a:ea typeface="Calibri" panose="020F0502020204030204" pitchFamily="34" charset="0"/>
                <a:cs typeface="Calibri" panose="020F0502020204030204" pitchFamily="34" charset="0"/>
              </a:rPr>
              <a:t>. You have heard of the </a:t>
            </a:r>
            <a:r>
              <a:rPr lang="en-US" sz="2700" dirty="0">
                <a:solidFill>
                  <a:srgbClr val="E5582B"/>
                </a:solidFill>
                <a:latin typeface="Calibri" panose="020F0502020204030204" pitchFamily="34" charset="0"/>
                <a:ea typeface="Calibri" panose="020F0502020204030204" pitchFamily="34" charset="0"/>
                <a:cs typeface="Calibri" panose="020F0502020204030204" pitchFamily="34" charset="0"/>
              </a:rPr>
              <a:t>steadfastness</a:t>
            </a:r>
            <a:r>
              <a:rPr lang="en-US" sz="2700" dirty="0">
                <a:latin typeface="Calibri" panose="020F0502020204030204" pitchFamily="34" charset="0"/>
                <a:ea typeface="Calibri" panose="020F0502020204030204" pitchFamily="34" charset="0"/>
                <a:cs typeface="Calibri" panose="020F0502020204030204" pitchFamily="34" charset="0"/>
              </a:rPr>
              <a:t> of Job, and you have seen the purpose of the Lord, how the Lord is compassionate and merciful.	</a:t>
            </a:r>
            <a:r>
              <a:rPr lang="en-US" sz="30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84404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1D38A-5198-FBC4-2F84-13C6031B8D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D097D8-EC7C-2F10-BBEC-FC609AFCCCB1}"/>
              </a:ext>
            </a:extLst>
          </p:cNvPr>
          <p:cNvSpPr txBox="1"/>
          <p:nvPr/>
        </p:nvSpPr>
        <p:spPr>
          <a:xfrm>
            <a:off x="1055914" y="667431"/>
            <a:ext cx="9775372" cy="5078313"/>
          </a:xfrm>
          <a:prstGeom prst="rect">
            <a:avLst/>
          </a:prstGeom>
          <a:solidFill>
            <a:srgbClr val="C2CDE1">
              <a:alpha val="66000"/>
            </a:srgbClr>
          </a:solidFill>
        </p:spPr>
        <p:txBody>
          <a:bodyPr wrap="square">
            <a:spAutoFit/>
          </a:bodyPr>
          <a:lstStyle/>
          <a:p>
            <a:pPr>
              <a:buNone/>
            </a:pPr>
            <a:r>
              <a:rPr lang="en-US" sz="2700" b="1" dirty="0">
                <a:latin typeface="Calibri" panose="020F0502020204030204" pitchFamily="34" charset="0"/>
                <a:ea typeface="Calibri" panose="020F0502020204030204" pitchFamily="34" charset="0"/>
                <a:cs typeface="Calibri" panose="020F0502020204030204" pitchFamily="34" charset="0"/>
              </a:rPr>
              <a:t>James brings out three points…</a:t>
            </a:r>
            <a:br>
              <a:rPr lang="en-US" sz="2700" b="1" dirty="0">
                <a:latin typeface="Calibri" panose="020F0502020204030204" pitchFamily="34" charset="0"/>
                <a:ea typeface="Calibri" panose="020F0502020204030204" pitchFamily="34" charset="0"/>
                <a:cs typeface="Calibri" panose="020F0502020204030204" pitchFamily="34" charset="0"/>
              </a:rPr>
            </a:br>
            <a:endParaRPr lang="en-US" sz="2700" b="1" dirty="0">
              <a:latin typeface="Calibri" panose="020F0502020204030204" pitchFamily="34" charset="0"/>
              <a:ea typeface="Calibri" panose="020F0502020204030204" pitchFamily="34" charset="0"/>
              <a:cs typeface="Calibri" panose="020F0502020204030204" pitchFamily="34" charset="0"/>
            </a:endParaRPr>
          </a:p>
          <a:p>
            <a:pPr marL="514350" indent="-514350">
              <a:buFont typeface="+mj-lt"/>
              <a:buAutoNum type="arabicPeriod"/>
            </a:pPr>
            <a:r>
              <a:rPr lang="en-US" sz="2700" dirty="0">
                <a:latin typeface="Calibri" panose="020F0502020204030204" pitchFamily="34" charset="0"/>
                <a:ea typeface="Calibri" panose="020F0502020204030204" pitchFamily="34" charset="0"/>
                <a:cs typeface="Calibri" panose="020F0502020204030204" pitchFamily="34" charset="0"/>
              </a:rPr>
              <a:t>We should expect suffering as part of the human experience</a:t>
            </a:r>
          </a:p>
          <a:p>
            <a:pPr marL="971550" lvl="1" indent="-514350">
              <a:buFont typeface="Arial" panose="020B0604020202020204" pitchFamily="34" charset="0"/>
              <a:buChar char="•"/>
            </a:pPr>
            <a:r>
              <a:rPr lang="en-US" sz="2700" dirty="0">
                <a:latin typeface="Calibri" panose="020F0502020204030204" pitchFamily="34" charset="0"/>
                <a:ea typeface="Calibri" panose="020F0502020204030204" pitchFamily="34" charset="0"/>
                <a:cs typeface="Calibri" panose="020F0502020204030204" pitchFamily="34" charset="0"/>
              </a:rPr>
              <a:t>The prophets suffered.  </a:t>
            </a:r>
          </a:p>
          <a:p>
            <a:pPr marL="514350" indent="-514350">
              <a:buFont typeface="+mj-lt"/>
              <a:buAutoNum type="arabicPeriod"/>
            </a:pPr>
            <a:r>
              <a:rPr lang="en-US" sz="2700" dirty="0">
                <a:latin typeface="Calibri" panose="020F0502020204030204" pitchFamily="34" charset="0"/>
                <a:ea typeface="Calibri" panose="020F0502020204030204" pitchFamily="34" charset="0"/>
                <a:cs typeface="Calibri" panose="020F0502020204030204" pitchFamily="34" charset="0"/>
              </a:rPr>
              <a:t>Even though they suffered, the blessing of God rested on them</a:t>
            </a:r>
          </a:p>
          <a:p>
            <a:pPr marL="514350" indent="-514350">
              <a:buFont typeface="+mj-lt"/>
              <a:buAutoNum type="arabicPeriod"/>
            </a:pPr>
            <a:r>
              <a:rPr lang="en-US" sz="2700" dirty="0">
                <a:latin typeface="Calibri" panose="020F0502020204030204" pitchFamily="34" charset="0"/>
                <a:ea typeface="Calibri" panose="020F0502020204030204" pitchFamily="34" charset="0"/>
                <a:cs typeface="Calibri" panose="020F0502020204030204" pitchFamily="34" charset="0"/>
              </a:rPr>
              <a:t>Like Job, the Lord subjects his servants to those trials which call for steadfastness, because it is along this line that he wills to achieve his own purpose for them in some signal outpouring of his compassion and mercy.</a:t>
            </a:r>
          </a:p>
          <a:p>
            <a:r>
              <a:rPr lang="en-US" sz="2700" dirty="0">
                <a:latin typeface="Calibri" panose="020F0502020204030204" pitchFamily="34" charset="0"/>
                <a:ea typeface="Calibri" panose="020F0502020204030204" pitchFamily="34" charset="0"/>
                <a:cs typeface="Calibri" panose="020F0502020204030204" pitchFamily="34" charset="0"/>
              </a:rPr>
              <a:t>					</a:t>
            </a:r>
            <a:r>
              <a:rPr lang="en-US" sz="2700" b="1" dirty="0">
                <a:latin typeface="Calibri" panose="020F0502020204030204" pitchFamily="34" charset="0"/>
                <a:ea typeface="Calibri" panose="020F0502020204030204" pitchFamily="34" charset="0"/>
                <a:cs typeface="Calibri" panose="020F0502020204030204" pitchFamily="34" charset="0"/>
              </a:rPr>
              <a:t>James </a:t>
            </a:r>
            <a:r>
              <a:rPr lang="en-US" sz="2700" b="1" dirty="0" err="1">
                <a:latin typeface="Calibri" panose="020F0502020204030204" pitchFamily="34" charset="0"/>
                <a:ea typeface="Calibri" panose="020F0502020204030204" pitchFamily="34" charset="0"/>
                <a:cs typeface="Calibri" panose="020F0502020204030204" pitchFamily="34" charset="0"/>
              </a:rPr>
              <a:t>Motyer</a:t>
            </a:r>
            <a:r>
              <a:rPr lang="en-US" sz="2700" dirty="0">
                <a:latin typeface="Calibri" panose="020F0502020204030204" pitchFamily="34" charset="0"/>
                <a:ea typeface="Calibri" panose="020F0502020204030204" pitchFamily="34" charset="0"/>
                <a:cs typeface="Calibri" panose="020F0502020204030204" pitchFamily="34" charset="0"/>
              </a:rPr>
              <a:t>, </a:t>
            </a:r>
            <a:br>
              <a:rPr lang="en-US" sz="2700" dirty="0">
                <a:latin typeface="Calibri" panose="020F0502020204030204" pitchFamily="34" charset="0"/>
                <a:ea typeface="Calibri" panose="020F0502020204030204" pitchFamily="34" charset="0"/>
                <a:cs typeface="Calibri" panose="020F0502020204030204" pitchFamily="34" charset="0"/>
              </a:rPr>
            </a:br>
            <a:r>
              <a:rPr lang="en-US" sz="2700" dirty="0">
                <a:latin typeface="Calibri" panose="020F0502020204030204" pitchFamily="34" charset="0"/>
                <a:ea typeface="Calibri" panose="020F0502020204030204" pitchFamily="34" charset="0"/>
                <a:cs typeface="Calibri" panose="020F0502020204030204" pitchFamily="34" charset="0"/>
              </a:rPr>
              <a:t>					</a:t>
            </a:r>
            <a:r>
              <a:rPr lang="en-US" sz="2700" i="1" dirty="0">
                <a:latin typeface="Calibri" panose="020F0502020204030204" pitchFamily="34" charset="0"/>
                <a:ea typeface="Calibri" panose="020F0502020204030204" pitchFamily="34" charset="0"/>
                <a:cs typeface="Calibri" panose="020F0502020204030204" pitchFamily="34" charset="0"/>
              </a:rPr>
              <a:t>The Message of James </a:t>
            </a:r>
            <a:r>
              <a:rPr lang="en-US" sz="2700" dirty="0">
                <a:latin typeface="Calibri" panose="020F0502020204030204" pitchFamily="34" charset="0"/>
                <a:ea typeface="Calibri" panose="020F0502020204030204" pitchFamily="34" charset="0"/>
                <a:cs typeface="Calibri" panose="020F0502020204030204" pitchFamily="34" charset="0"/>
              </a:rPr>
              <a:t>p 182-83</a:t>
            </a:r>
            <a:endParaRPr lang="en-US" sz="2700" i="1" dirty="0">
              <a:latin typeface="Calibri" panose="020F0502020204030204" pitchFamily="34" charset="0"/>
              <a:ea typeface="Calibri" panose="020F0502020204030204" pitchFamily="34" charset="0"/>
              <a:cs typeface="Calibri" panose="020F0502020204030204" pitchFamily="34" charset="0"/>
            </a:endParaRPr>
          </a:p>
          <a:p>
            <a:pPr>
              <a:buNone/>
            </a:pPr>
            <a:r>
              <a:rPr lang="en-US" sz="27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0178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40A9C-559D-1DCC-3836-4E0BF5DD41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D22F98-2B67-050F-84B1-AE35B9504CBE}"/>
              </a:ext>
            </a:extLst>
          </p:cNvPr>
          <p:cNvPicPr>
            <a:picLocks noChangeAspect="1"/>
          </p:cNvPicPr>
          <p:nvPr/>
        </p:nvPicPr>
        <p:blipFill>
          <a:blip r:embed="rId2"/>
          <a:stretch>
            <a:fillRect/>
          </a:stretch>
        </p:blipFill>
        <p:spPr>
          <a:xfrm>
            <a:off x="1725385" y="408214"/>
            <a:ext cx="9062357" cy="6041571"/>
          </a:xfrm>
          <a:prstGeom prst="rect">
            <a:avLst/>
          </a:prstGeom>
        </p:spPr>
      </p:pic>
      <p:sp>
        <p:nvSpPr>
          <p:cNvPr id="5" name="Arrow: Down 4">
            <a:extLst>
              <a:ext uri="{FF2B5EF4-FFF2-40B4-BE49-F238E27FC236}">
                <a16:creationId xmlns:a16="http://schemas.microsoft.com/office/drawing/2014/main" id="{AB0F713C-7C2C-32B7-395E-CA3652008403}"/>
              </a:ext>
            </a:extLst>
          </p:cNvPr>
          <p:cNvSpPr/>
          <p:nvPr/>
        </p:nvSpPr>
        <p:spPr>
          <a:xfrm>
            <a:off x="1872342" y="2090057"/>
            <a:ext cx="566058" cy="16437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C64BCB9-FE75-7761-2577-832F0C237A05}"/>
              </a:ext>
            </a:extLst>
          </p:cNvPr>
          <p:cNvSpPr/>
          <p:nvPr/>
        </p:nvSpPr>
        <p:spPr>
          <a:xfrm>
            <a:off x="9710057" y="2090057"/>
            <a:ext cx="566058" cy="1567543"/>
          </a:xfrm>
          <a:prstGeom prst="downArrow">
            <a:avLst/>
          </a:prstGeom>
          <a:solidFill>
            <a:srgbClr val="D96E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AC52505-1414-0419-588B-CA3DE668913D}"/>
              </a:ext>
            </a:extLst>
          </p:cNvPr>
          <p:cNvSpPr/>
          <p:nvPr/>
        </p:nvSpPr>
        <p:spPr>
          <a:xfrm>
            <a:off x="4267199" y="4920343"/>
            <a:ext cx="3690257" cy="511628"/>
          </a:xfrm>
          <a:prstGeom prst="rect">
            <a:avLst/>
          </a:prstGeom>
          <a:solidFill>
            <a:srgbClr val="D96E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STEADFASTNESS</a:t>
            </a:r>
          </a:p>
        </p:txBody>
      </p:sp>
    </p:spTree>
    <p:extLst>
      <p:ext uri="{BB962C8B-B14F-4D97-AF65-F5344CB8AC3E}">
        <p14:creationId xmlns:p14="http://schemas.microsoft.com/office/powerpoint/2010/main" val="1567745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74F5-FEF9-71F5-730B-E71A7953F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3C86D-D318-2FA5-C03A-2FFF010F41C4}"/>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James 1:12</a:t>
            </a:r>
          </a:p>
        </p:txBody>
      </p:sp>
      <p:sp>
        <p:nvSpPr>
          <p:cNvPr id="4" name="TextBox 3">
            <a:extLst>
              <a:ext uri="{FF2B5EF4-FFF2-40B4-BE49-F238E27FC236}">
                <a16:creationId xmlns:a16="http://schemas.microsoft.com/office/drawing/2014/main" id="{A2B6ABDB-BCEA-62A3-A743-ECB63D8BC5FA}"/>
              </a:ext>
            </a:extLst>
          </p:cNvPr>
          <p:cNvSpPr txBox="1"/>
          <p:nvPr/>
        </p:nvSpPr>
        <p:spPr>
          <a:xfrm>
            <a:off x="838200" y="1909655"/>
            <a:ext cx="11059886" cy="2554545"/>
          </a:xfrm>
          <a:prstGeom prst="rect">
            <a:avLst/>
          </a:prstGeom>
          <a:solidFill>
            <a:srgbClr val="C2CDE1">
              <a:alpha val="66000"/>
            </a:srgbClr>
          </a:solidFill>
        </p:spPr>
        <p:txBody>
          <a:bodyPr wrap="square">
            <a:spAutoFit/>
          </a:bodyPr>
          <a:lstStyle/>
          <a:p>
            <a:pPr>
              <a:buNone/>
            </a:pPr>
            <a:r>
              <a:rPr lang="en-US" sz="4000" dirty="0">
                <a:latin typeface="Calibri" panose="020F0502020204030204" pitchFamily="34" charset="0"/>
                <a:ea typeface="Calibri" panose="020F0502020204030204" pitchFamily="34" charset="0"/>
                <a:cs typeface="Calibri" panose="020F0502020204030204" pitchFamily="34" charset="0"/>
              </a:rPr>
              <a:t>Blessed is the man who remains </a:t>
            </a:r>
            <a:r>
              <a:rPr lang="en-US" sz="4000" dirty="0">
                <a:solidFill>
                  <a:srgbClr val="D96E43"/>
                </a:solidFill>
                <a:latin typeface="Calibri" panose="020F0502020204030204" pitchFamily="34" charset="0"/>
                <a:ea typeface="Calibri" panose="020F0502020204030204" pitchFamily="34" charset="0"/>
                <a:cs typeface="Calibri" panose="020F0502020204030204" pitchFamily="34" charset="0"/>
              </a:rPr>
              <a:t>steadfast</a:t>
            </a:r>
            <a:r>
              <a:rPr lang="en-US" sz="4000" dirty="0">
                <a:latin typeface="Calibri" panose="020F0502020204030204" pitchFamily="34" charset="0"/>
                <a:ea typeface="Calibri" panose="020F0502020204030204" pitchFamily="34" charset="0"/>
                <a:cs typeface="Calibri" panose="020F0502020204030204" pitchFamily="34" charset="0"/>
              </a:rPr>
              <a:t> under trial, for when he has stood the test he will receive the crown of life, which God has promised to those who love him.</a:t>
            </a:r>
          </a:p>
        </p:txBody>
      </p:sp>
    </p:spTree>
    <p:extLst>
      <p:ext uri="{BB962C8B-B14F-4D97-AF65-F5344CB8AC3E}">
        <p14:creationId xmlns:p14="http://schemas.microsoft.com/office/powerpoint/2010/main" val="1311489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DBC55D-8098-6819-215D-0654ECEB844B}"/>
              </a:ext>
            </a:extLst>
          </p:cNvPr>
          <p:cNvSpPr txBox="1"/>
          <p:nvPr/>
        </p:nvSpPr>
        <p:spPr>
          <a:xfrm flipH="1">
            <a:off x="555170" y="2264229"/>
            <a:ext cx="11255829" cy="1569660"/>
          </a:xfrm>
          <a:prstGeom prst="rect">
            <a:avLst/>
          </a:prstGeom>
          <a:solidFill>
            <a:srgbClr val="C2CDE1">
              <a:alpha val="52000"/>
            </a:srgbClr>
          </a:solidFill>
        </p:spPr>
        <p:txBody>
          <a:bodyPr wrap="square" rtlCol="0">
            <a:sp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Human Hope rests on a Possibility. </a:t>
            </a:r>
          </a:p>
          <a:p>
            <a:r>
              <a:rPr lang="en-US" sz="4800" dirty="0">
                <a:latin typeface="Calibri" panose="020F0502020204030204" pitchFamily="34" charset="0"/>
                <a:ea typeface="Calibri" panose="020F0502020204030204" pitchFamily="34" charset="0"/>
                <a:cs typeface="Calibri" panose="020F0502020204030204" pitchFamily="34" charset="0"/>
              </a:rPr>
              <a:t>Christian Hope rests on God’s Steadfastness.</a:t>
            </a:r>
          </a:p>
        </p:txBody>
      </p:sp>
    </p:spTree>
    <p:extLst>
      <p:ext uri="{BB962C8B-B14F-4D97-AF65-F5344CB8AC3E}">
        <p14:creationId xmlns:p14="http://schemas.microsoft.com/office/powerpoint/2010/main" val="2771875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54892-7970-8166-7810-4FDBB950CD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5BB2F-B09D-85E7-EE80-1DE2EEF1FE5A}"/>
              </a:ext>
            </a:extLst>
          </p:cNvPr>
          <p:cNvSpPr>
            <a:spLocks noGrp="1"/>
          </p:cNvSpPr>
          <p:nvPr>
            <p:ph idx="1"/>
          </p:nvPr>
        </p:nvSpPr>
        <p:spPr>
          <a:xfrm>
            <a:off x="1600199" y="1255059"/>
            <a:ext cx="10125636" cy="4177553"/>
          </a:xfrm>
          <a:solidFill>
            <a:srgbClr val="C2CDE1">
              <a:alpha val="75000"/>
            </a:srgbClr>
          </a:solidFill>
        </p:spPr>
        <p:txBody>
          <a:bodyPr>
            <a:normAutofit/>
          </a:bodyPr>
          <a:lstStyle/>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The </a:t>
            </a:r>
            <a:r>
              <a:rPr lang="en-US" sz="4400" dirty="0">
                <a:solidFill>
                  <a:srgbClr val="D96E43"/>
                </a:solidFill>
                <a:latin typeface="Calibri" panose="020F0502020204030204" pitchFamily="34" charset="0"/>
                <a:ea typeface="Calibri" panose="020F0502020204030204" pitchFamily="34" charset="0"/>
                <a:cs typeface="Calibri" panose="020F0502020204030204" pitchFamily="34" charset="0"/>
              </a:rPr>
              <a:t>steadfast</a:t>
            </a:r>
            <a:r>
              <a:rPr lang="en-US" sz="4400" dirty="0">
                <a:latin typeface="Calibri" panose="020F0502020204030204" pitchFamily="34" charset="0"/>
                <a:ea typeface="Calibri" panose="020F0502020204030204" pitchFamily="34" charset="0"/>
                <a:cs typeface="Calibri" panose="020F0502020204030204" pitchFamily="34" charset="0"/>
              </a:rPr>
              <a:t> love of the Lord never ceases;</a:t>
            </a:r>
          </a:p>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    his mercies never come to an end;</a:t>
            </a:r>
          </a:p>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they are new every morning;</a:t>
            </a:r>
          </a:p>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    great is your faithfulness.	</a:t>
            </a:r>
          </a:p>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			</a:t>
            </a:r>
            <a:r>
              <a:rPr lang="en-US" sz="4200" b="1" dirty="0">
                <a:latin typeface="Calibri" panose="020F0502020204030204" pitchFamily="34" charset="0"/>
                <a:ea typeface="Calibri" panose="020F0502020204030204" pitchFamily="34" charset="0"/>
                <a:cs typeface="Calibri" panose="020F0502020204030204" pitchFamily="34" charset="0"/>
              </a:rPr>
              <a:t>Lamentations 3:22-23</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3754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31A35-49C5-E36B-47AA-701F6EA116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A476D-EC47-76D3-A626-C4D69B4FCE31}"/>
              </a:ext>
            </a:extLst>
          </p:cNvPr>
          <p:cNvSpPr>
            <a:spLocks noGrp="1"/>
          </p:cNvSpPr>
          <p:nvPr>
            <p:ph idx="1"/>
          </p:nvPr>
        </p:nvSpPr>
        <p:spPr>
          <a:xfrm>
            <a:off x="838200" y="1926771"/>
            <a:ext cx="10515600" cy="3646713"/>
          </a:xfrm>
          <a:solidFill>
            <a:srgbClr val="C2CDE1">
              <a:alpha val="63000"/>
            </a:srgbClr>
          </a:solidFill>
        </p:spPr>
        <p:txBody>
          <a:bodyPr>
            <a:normAutofit fontScale="92500" lnSpcReduction="20000"/>
          </a:bodyPr>
          <a:lstStyle/>
          <a:p>
            <a:pPr marL="0" indent="0">
              <a:buNone/>
            </a:pPr>
            <a:r>
              <a:rPr lang="en-US" sz="4800" dirty="0">
                <a:latin typeface="Calibri" panose="020F0502020204030204" pitchFamily="34" charset="0"/>
                <a:ea typeface="Calibri" panose="020F0502020204030204" pitchFamily="34" charset="0"/>
                <a:cs typeface="Calibri" panose="020F0502020204030204" pitchFamily="34" charset="0"/>
              </a:rPr>
              <a:t>“We are not to set our hope upon the things of this world, but on the unfailing promises of God, which endure forever.”</a:t>
            </a:r>
            <a:br>
              <a:rPr lang="en-US" sz="4400" dirty="0">
                <a:latin typeface="Calibri" panose="020F0502020204030204" pitchFamily="34" charset="0"/>
                <a:ea typeface="Calibri" panose="020F0502020204030204" pitchFamily="34" charset="0"/>
                <a:cs typeface="Calibri" panose="020F0502020204030204" pitchFamily="34" charset="0"/>
              </a:rPr>
            </a:br>
            <a:endParaRPr lang="en-US"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Charles Spurgeon</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Metropolitan Tabernacle Pulpit, </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Semon #466</a:t>
            </a:r>
            <a:endParaRPr lang="en-US"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969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A8C45-89AE-A679-8B58-8447962412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9F27A-403F-B7D1-FDF0-1F4F0D56BDE0}"/>
              </a:ext>
            </a:extLst>
          </p:cNvPr>
          <p:cNvSpPr>
            <a:spLocks noGrp="1"/>
          </p:cNvSpPr>
          <p:nvPr>
            <p:ph idx="1"/>
          </p:nvPr>
        </p:nvSpPr>
        <p:spPr>
          <a:xfrm>
            <a:off x="1600199" y="1908403"/>
            <a:ext cx="9318172" cy="3120797"/>
          </a:xfrm>
          <a:solidFill>
            <a:srgbClr val="C2CDE1">
              <a:alpha val="75000"/>
            </a:srgbClr>
          </a:solidFill>
        </p:spPr>
        <p:txBody>
          <a:bodyPr>
            <a:normAutofit fontScale="92500"/>
          </a:bodyPr>
          <a:lstStyle/>
          <a:p>
            <a:pPr marL="0" indent="0">
              <a:buNone/>
            </a:pPr>
            <a:r>
              <a:rPr lang="en-US" sz="4400" dirty="0">
                <a:latin typeface="Calibri" panose="020F0502020204030204" pitchFamily="34" charset="0"/>
                <a:ea typeface="Calibri" panose="020F0502020204030204" pitchFamily="34" charset="0"/>
                <a:cs typeface="Calibri" panose="020F0502020204030204" pitchFamily="34" charset="0"/>
              </a:rPr>
              <a:t>May the God of hope fill you with all joy and peace in believing, so that by the power of the Holy Spirit you may abound in hope.				</a:t>
            </a:r>
            <a:r>
              <a:rPr lang="en-US"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							</a:t>
            </a:r>
            <a:r>
              <a:rPr lang="en-US" sz="3500" b="1" dirty="0">
                <a:latin typeface="Calibri" panose="020F0502020204030204" pitchFamily="34" charset="0"/>
                <a:ea typeface="Calibri" panose="020F0502020204030204" pitchFamily="34" charset="0"/>
                <a:cs typeface="Calibri" panose="020F0502020204030204" pitchFamily="34" charset="0"/>
              </a:rPr>
              <a:t>Romans 15:13</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359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1C0B904-04C0-D909-92DE-B5AF22AD51F6}"/>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b="1"/>
              <a:t>HOMEWORK</a:t>
            </a:r>
            <a:endParaRPr lang="en-US" sz="6600" b="1" kern="1200">
              <a:latin typeface="+mj-lt"/>
              <a:ea typeface="+mj-ea"/>
              <a:cs typeface="+mj-cs"/>
            </a:endParaRPr>
          </a:p>
        </p:txBody>
      </p:sp>
      <p:sp>
        <p:nvSpPr>
          <p:cNvPr id="3" name="Content Placeholder 2">
            <a:extLst>
              <a:ext uri="{FF2B5EF4-FFF2-40B4-BE49-F238E27FC236}">
                <a16:creationId xmlns:a16="http://schemas.microsoft.com/office/drawing/2014/main" id="{81A69E7C-6DF2-BA78-8B5A-24B9B450CC9C}"/>
              </a:ext>
            </a:extLst>
          </p:cNvPr>
          <p:cNvSpPr>
            <a:spLocks noGrp="1"/>
          </p:cNvSpPr>
          <p:nvPr>
            <p:ph idx="1"/>
          </p:nvPr>
        </p:nvSpPr>
        <p:spPr>
          <a:xfrm>
            <a:off x="7848600" y="1122363"/>
            <a:ext cx="3505200" cy="4269549"/>
          </a:xfrm>
        </p:spPr>
        <p:txBody>
          <a:bodyPr vert="horz" lIns="91440" tIns="45720" rIns="91440" bIns="45720" rtlCol="0" anchor="b">
            <a:normAutofit/>
          </a:bodyPr>
          <a:lstStyle/>
          <a:p>
            <a:pPr marL="0" indent="0">
              <a:buNone/>
            </a:pPr>
            <a:br>
              <a:rPr lang="en-US" sz="2400" b="1" kern="1200" dirty="0">
                <a:solidFill>
                  <a:schemeClr val="bg1"/>
                </a:solidFill>
                <a:latin typeface="+mn-lt"/>
                <a:ea typeface="+mn-ea"/>
                <a:cs typeface="+mn-cs"/>
              </a:rPr>
            </a:br>
            <a:r>
              <a:rPr lang="en-US" sz="2400" b="1" dirty="0">
                <a:solidFill>
                  <a:schemeClr val="bg1"/>
                </a:solidFill>
              </a:rPr>
              <a:t>Lesson 7</a:t>
            </a:r>
            <a:br>
              <a:rPr lang="en-US" sz="2400" b="1" dirty="0">
                <a:solidFill>
                  <a:schemeClr val="bg1"/>
                </a:solidFill>
              </a:rPr>
            </a:br>
            <a:r>
              <a:rPr lang="en-US" sz="2400" b="1" dirty="0">
                <a:solidFill>
                  <a:schemeClr val="bg1"/>
                </a:solidFill>
              </a:rPr>
              <a:t>Steadfast Prayer</a:t>
            </a:r>
            <a:endParaRPr lang="en-US" dirty="0">
              <a:solidFill>
                <a:schemeClr val="bg1"/>
              </a:solidFill>
              <a:ea typeface="+mn-ea"/>
              <a:cs typeface="+mn-cs"/>
            </a:endParaRPr>
          </a:p>
        </p:txBody>
      </p:sp>
      <p:sp>
        <p:nvSpPr>
          <p:cNvPr id="12"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7104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BDF2465-677E-8AB9-2BE8-0694F2C4C422}"/>
            </a:ext>
          </a:extLst>
        </p:cNvPr>
        <p:cNvGrpSpPr/>
        <p:nvPr/>
      </p:nvGrpSpPr>
      <p:grpSpPr>
        <a:xfrm>
          <a:off x="0" y="0"/>
          <a:ext cx="0" cy="0"/>
          <a:chOff x="0" y="0"/>
          <a:chExt cx="0" cy="0"/>
        </a:xfrm>
      </p:grpSpPr>
    </p:spTree>
    <p:extLst>
      <p:ext uri="{BB962C8B-B14F-4D97-AF65-F5344CB8AC3E}">
        <p14:creationId xmlns:p14="http://schemas.microsoft.com/office/powerpoint/2010/main" val="4998667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hands praying&#10;&#10;AI-generated content may be incorrect.">
            <a:extLst>
              <a:ext uri="{FF2B5EF4-FFF2-40B4-BE49-F238E27FC236}">
                <a16:creationId xmlns:a16="http://schemas.microsoft.com/office/drawing/2014/main" id="{601C48E4-4AEB-B478-1EFA-3E58949A6B0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903" b="8510"/>
          <a:stretch>
            <a:fill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14151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74" b="4346"/>
          <a:stretch/>
        </p:blipFill>
        <p:spPr>
          <a:xfrm>
            <a:off x="0" y="-601574"/>
            <a:ext cx="12192000" cy="7603961"/>
          </a:xfrm>
          <a:prstGeom prst="rect">
            <a:avLst/>
          </a:prstGeom>
        </p:spPr>
      </p:pic>
      <p:sp>
        <p:nvSpPr>
          <p:cNvPr id="5" name="Rectangle 4"/>
          <p:cNvSpPr/>
          <p:nvPr/>
        </p:nvSpPr>
        <p:spPr>
          <a:xfrm>
            <a:off x="0" y="878320"/>
            <a:ext cx="12192000" cy="16964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579" y="890345"/>
            <a:ext cx="10864516" cy="1200329"/>
          </a:xfrm>
          <a:prstGeom prst="rect">
            <a:avLst/>
          </a:prstGeom>
          <a:noFill/>
        </p:spPr>
        <p:txBody>
          <a:bodyPr wrap="square" rtlCol="0">
            <a:spAutoFit/>
          </a:bodyPr>
          <a:lstStyle/>
          <a:p>
            <a:pPr algn="ctr"/>
            <a:r>
              <a:rPr lang="en-US" sz="7200" b="1" dirty="0">
                <a:solidFill>
                  <a:schemeClr val="bg1"/>
                </a:solidFill>
              </a:rPr>
              <a:t>Surviving the Holidays</a:t>
            </a:r>
          </a:p>
        </p:txBody>
      </p:sp>
      <p:sp>
        <p:nvSpPr>
          <p:cNvPr id="7" name="TextBox 6"/>
          <p:cNvSpPr txBox="1"/>
          <p:nvPr/>
        </p:nvSpPr>
        <p:spPr>
          <a:xfrm>
            <a:off x="120316" y="1901004"/>
            <a:ext cx="11875168" cy="584775"/>
          </a:xfrm>
          <a:prstGeom prst="rect">
            <a:avLst/>
          </a:prstGeom>
          <a:noFill/>
        </p:spPr>
        <p:txBody>
          <a:bodyPr wrap="square" rtlCol="0">
            <a:spAutoFit/>
          </a:bodyPr>
          <a:lstStyle/>
          <a:p>
            <a:pPr algn="ctr"/>
            <a:r>
              <a:rPr lang="en-US" sz="3200" dirty="0">
                <a:solidFill>
                  <a:schemeClr val="bg1"/>
                </a:solidFill>
              </a:rPr>
              <a:t>Help and hope as you navigate the holiday season</a:t>
            </a:r>
          </a:p>
        </p:txBody>
      </p:sp>
      <p:sp>
        <p:nvSpPr>
          <p:cNvPr id="8" name="TextBox 7"/>
          <p:cNvSpPr txBox="1"/>
          <p:nvPr/>
        </p:nvSpPr>
        <p:spPr>
          <a:xfrm>
            <a:off x="510139" y="4671611"/>
            <a:ext cx="11345778" cy="2062103"/>
          </a:xfrm>
          <a:prstGeom prst="rect">
            <a:avLst/>
          </a:prstGeom>
          <a:noFill/>
        </p:spPr>
        <p:txBody>
          <a:bodyPr wrap="square" rtlCol="0">
            <a:spAutoFit/>
          </a:bodyPr>
          <a:lstStyle/>
          <a:p>
            <a:pPr algn="ctr"/>
            <a:r>
              <a:rPr lang="en-US" sz="3200" b="1" dirty="0">
                <a:solidFill>
                  <a:schemeClr val="accent3">
                    <a:lumMod val="75000"/>
                  </a:schemeClr>
                </a:solidFill>
              </a:rPr>
              <a:t>One night – two events!</a:t>
            </a:r>
          </a:p>
          <a:p>
            <a:pPr algn="ctr"/>
            <a:r>
              <a:rPr lang="en-US" sz="3200" b="1" dirty="0"/>
              <a:t>Practical help for those dealing with the aftermath of divorce or separation </a:t>
            </a:r>
            <a:r>
              <a:rPr lang="en-US" sz="3200" b="1" dirty="0">
                <a:solidFill>
                  <a:schemeClr val="accent3">
                    <a:lumMod val="75000"/>
                  </a:schemeClr>
                </a:solidFill>
              </a:rPr>
              <a:t>and</a:t>
            </a:r>
            <a:r>
              <a:rPr lang="en-US" sz="3200" b="1" dirty="0"/>
              <a:t> for those who are grieving a loved one’s death.</a:t>
            </a:r>
          </a:p>
        </p:txBody>
      </p:sp>
      <p:sp>
        <p:nvSpPr>
          <p:cNvPr id="9" name="TextBox 8"/>
          <p:cNvSpPr txBox="1"/>
          <p:nvPr/>
        </p:nvSpPr>
        <p:spPr>
          <a:xfrm>
            <a:off x="2177715" y="2622200"/>
            <a:ext cx="10936706" cy="584775"/>
          </a:xfrm>
          <a:prstGeom prst="rect">
            <a:avLst/>
          </a:prstGeom>
          <a:noFill/>
        </p:spPr>
        <p:txBody>
          <a:bodyPr wrap="square" rtlCol="0">
            <a:spAutoFit/>
          </a:bodyPr>
          <a:lstStyle/>
          <a:p>
            <a:r>
              <a:rPr lang="en-US" sz="3200" b="1" dirty="0"/>
              <a:t>Thursday, November 6th - 6:30-8:30pm</a:t>
            </a:r>
          </a:p>
        </p:txBody>
      </p:sp>
    </p:spTree>
    <p:extLst>
      <p:ext uri="{BB962C8B-B14F-4D97-AF65-F5344CB8AC3E}">
        <p14:creationId xmlns:p14="http://schemas.microsoft.com/office/powerpoint/2010/main" val="130434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A6DE-C4C7-8B37-C4CC-8C1944ECE5F3}"/>
              </a:ext>
            </a:extLst>
          </p:cNvPr>
          <p:cNvSpPr>
            <a:spLocks noGrp="1"/>
          </p:cNvSpPr>
          <p:nvPr>
            <p:ph type="title"/>
          </p:nvPr>
        </p:nvSpPr>
        <p:spPr>
          <a:xfrm>
            <a:off x="-341376" y="1151509"/>
            <a:ext cx="8561832" cy="1899912"/>
          </a:xfrm>
        </p:spPr>
        <p:txBody>
          <a:bodyPr vert="horz" lIns="91440" tIns="45720" rIns="91440" bIns="45720" rtlCol="0">
            <a:noAutofit/>
          </a:bodyPr>
          <a:lstStyle/>
          <a:p>
            <a:pPr algn="ctr"/>
            <a:r>
              <a:rPr lang="en-US" sz="7200" dirty="0">
                <a:latin typeface="Calibri" panose="020F0502020204030204" pitchFamily="34" charset="0"/>
                <a:ea typeface="Calibri" panose="020F0502020204030204" pitchFamily="34" charset="0"/>
                <a:cs typeface="Calibri" panose="020F0502020204030204" pitchFamily="34" charset="0"/>
              </a:rPr>
              <a:t>Teacher:</a:t>
            </a:r>
            <a:br>
              <a:rPr lang="en-US" sz="7200" dirty="0">
                <a:latin typeface="Calibri" panose="020F0502020204030204" pitchFamily="34" charset="0"/>
                <a:ea typeface="Calibri" panose="020F0502020204030204" pitchFamily="34" charset="0"/>
                <a:cs typeface="Calibri" panose="020F0502020204030204" pitchFamily="34" charset="0"/>
              </a:rPr>
            </a:br>
            <a:r>
              <a:rPr lang="en-US" sz="7200" dirty="0">
                <a:latin typeface="Calibri" panose="020F0502020204030204" pitchFamily="34" charset="0"/>
                <a:ea typeface="Calibri" panose="020F0502020204030204" pitchFamily="34" charset="0"/>
                <a:cs typeface="Calibri" panose="020F0502020204030204" pitchFamily="34" charset="0"/>
              </a:rPr>
              <a:t> Ita Fischer</a:t>
            </a:r>
          </a:p>
        </p:txBody>
      </p:sp>
      <p:sp>
        <p:nvSpPr>
          <p:cNvPr id="15" name="Content Placeholder 14">
            <a:extLst>
              <a:ext uri="{FF2B5EF4-FFF2-40B4-BE49-F238E27FC236}">
                <a16:creationId xmlns:a16="http://schemas.microsoft.com/office/drawing/2014/main" id="{88AB80A7-8540-A75C-BAF9-9F960BC78F1F}"/>
              </a:ext>
            </a:extLst>
          </p:cNvPr>
          <p:cNvSpPr>
            <a:spLocks noGrp="1"/>
          </p:cNvSpPr>
          <p:nvPr>
            <p:ph idx="1"/>
          </p:nvPr>
        </p:nvSpPr>
        <p:spPr>
          <a:xfrm>
            <a:off x="1039368" y="3319272"/>
            <a:ext cx="5800344" cy="2953512"/>
          </a:xfrm>
        </p:spPr>
        <p:txBody>
          <a:bodyPr vert="horz" lIns="91440" tIns="45720" rIns="91440" bIns="45720" rtlCol="0" anchor="t">
            <a:normAutofit/>
          </a:bodyPr>
          <a:lstStyle/>
          <a:p>
            <a:pPr marL="0" indent="0" algn="ctr">
              <a:buNone/>
            </a:pPr>
            <a:r>
              <a:rPr lang="en-US" sz="8800" b="1" dirty="0">
                <a:solidFill>
                  <a:srgbClr val="E5582B"/>
                </a:solidFill>
                <a:latin typeface="Calibri"/>
                <a:ea typeface="Calibri"/>
                <a:cs typeface="Calibri"/>
              </a:rPr>
              <a:t>Steadfast </a:t>
            </a:r>
          </a:p>
          <a:p>
            <a:pPr marL="0" indent="0" algn="ctr">
              <a:buNone/>
            </a:pPr>
            <a:r>
              <a:rPr lang="en-US" sz="8800" b="1" dirty="0">
                <a:solidFill>
                  <a:srgbClr val="E5582B"/>
                </a:solidFill>
                <a:latin typeface="Calibri"/>
                <a:ea typeface="Calibri"/>
                <a:cs typeface="Calibri"/>
              </a:rPr>
              <a:t>Obedience</a:t>
            </a:r>
            <a:endParaRPr lang="en-US" sz="8800" b="1" dirty="0">
              <a:solidFill>
                <a:srgbClr val="E5582B"/>
              </a:solidFill>
            </a:endParaRPr>
          </a:p>
        </p:txBody>
      </p:sp>
    </p:spTree>
    <p:extLst>
      <p:ext uri="{BB962C8B-B14F-4D97-AF65-F5344CB8AC3E}">
        <p14:creationId xmlns:p14="http://schemas.microsoft.com/office/powerpoint/2010/main" val="420581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775EC6-659B-DCED-0482-D3F19A9DB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133" y="1139973"/>
            <a:ext cx="6909709" cy="4091783"/>
          </a:xfrm>
          <a:prstGeom prst="rect">
            <a:avLst/>
          </a:prstGeom>
        </p:spPr>
      </p:pic>
    </p:spTree>
    <p:extLst>
      <p:ext uri="{BB962C8B-B14F-4D97-AF65-F5344CB8AC3E}">
        <p14:creationId xmlns:p14="http://schemas.microsoft.com/office/powerpoint/2010/main" val="2520866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C622972-E6ED-FFA9-3E65-232F9B7DC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355" y="817044"/>
            <a:ext cx="6965216" cy="5223912"/>
          </a:xfrm>
          <a:prstGeom prst="rect">
            <a:avLst/>
          </a:prstGeom>
        </p:spPr>
      </p:pic>
      <p:pic>
        <p:nvPicPr>
          <p:cNvPr id="19" name="Picture 18">
            <a:extLst>
              <a:ext uri="{FF2B5EF4-FFF2-40B4-BE49-F238E27FC236}">
                <a16:creationId xmlns:a16="http://schemas.microsoft.com/office/drawing/2014/main" id="{64F28115-761D-4A43-F221-26B754A6BEDC}"/>
              </a:ext>
            </a:extLst>
          </p:cNvPr>
          <p:cNvPicPr>
            <a:picLocks noChangeAspect="1"/>
          </p:cNvPicPr>
          <p:nvPr/>
        </p:nvPicPr>
        <p:blipFill>
          <a:blip r:embed="rId3">
            <a:extLst>
              <a:ext uri="{28A0092B-C50C-407E-A947-70E740481C1C}">
                <a14:useLocalDpi xmlns:a14="http://schemas.microsoft.com/office/drawing/2010/main" val="0"/>
              </a:ext>
            </a:extLst>
          </a:blip>
          <a:srcRect l="2537" t="-1880" r="7259" b="21805"/>
          <a:stretch>
            <a:fillRect/>
          </a:stretch>
        </p:blipFill>
        <p:spPr>
          <a:xfrm>
            <a:off x="1638607" y="620793"/>
            <a:ext cx="8435816" cy="5616413"/>
          </a:xfrm>
          <a:prstGeom prst="rect">
            <a:avLst/>
          </a:prstGeom>
        </p:spPr>
      </p:pic>
    </p:spTree>
    <p:extLst>
      <p:ext uri="{BB962C8B-B14F-4D97-AF65-F5344CB8AC3E}">
        <p14:creationId xmlns:p14="http://schemas.microsoft.com/office/powerpoint/2010/main" val="30241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7c58793-1b0b-486f-8e17-e588c1fd1b05" xsi:nil="true"/>
    <lcf76f155ced4ddcb4097134ff3c332f xmlns="58ea6a99-606e-4862-a4b8-5f04d18752b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E02959971E5A4999CDD370F2502DDF" ma:contentTypeVersion="17" ma:contentTypeDescription="Create a new document." ma:contentTypeScope="" ma:versionID="f81d0d8fa272f7803a629c57a31c6d64">
  <xsd:schema xmlns:xsd="http://www.w3.org/2001/XMLSchema" xmlns:xs="http://www.w3.org/2001/XMLSchema" xmlns:p="http://schemas.microsoft.com/office/2006/metadata/properties" xmlns:ns2="58ea6a99-606e-4862-a4b8-5f04d18752bc" xmlns:ns3="57c58793-1b0b-486f-8e17-e588c1fd1b05" targetNamespace="http://schemas.microsoft.com/office/2006/metadata/properties" ma:root="true" ma:fieldsID="52eb149049446eabeac769583237a917" ns2:_="" ns3:_="">
    <xsd:import namespace="58ea6a99-606e-4862-a4b8-5f04d18752bc"/>
    <xsd:import namespace="57c58793-1b0b-486f-8e17-e588c1fd1b0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a6a99-606e-4862-a4b8-5f04d187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9975dc1-9219-4eba-b5e0-403364c6678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c58793-1b0b-486f-8e17-e588c1fd1b0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12b197-498b-4829-9c66-373cd0445cb3}" ma:internalName="TaxCatchAll" ma:showField="CatchAllData" ma:web="57c58793-1b0b-486f-8e17-e588c1fd1b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4ED440-1F4C-48C6-BD5B-EAD3CF454FBC}">
  <ds:schemaRefs>
    <ds:schemaRef ds:uri="http://schemas.microsoft.com/sharepoint/v3/contenttype/forms"/>
  </ds:schemaRefs>
</ds:datastoreItem>
</file>

<file path=customXml/itemProps2.xml><?xml version="1.0" encoding="utf-8"?>
<ds:datastoreItem xmlns:ds="http://schemas.openxmlformats.org/officeDocument/2006/customXml" ds:itemID="{04B753A9-6425-4ECB-B0EC-CA45BD4C64D9}">
  <ds:schemaRefs>
    <ds:schemaRef ds:uri="http://schemas.microsoft.com/office/infopath/2007/PartnerControls"/>
    <ds:schemaRef ds:uri="57c58793-1b0b-486f-8e17-e588c1fd1b05"/>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 ds:uri="58ea6a99-606e-4862-a4b8-5f04d18752b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A47C5D4-8F7F-49D4-907F-035097D8D2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a6a99-606e-4862-a4b8-5f04d18752bc"/>
    <ds:schemaRef ds:uri="57c58793-1b0b-486f-8e17-e588c1fd1b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1448</TotalTime>
  <Words>1603</Words>
  <Application>Microsoft Office PowerPoint</Application>
  <PresentationFormat>Widescreen</PresentationFormat>
  <Paragraphs>116</Paragraphs>
  <Slides>49</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Aptos</vt:lpstr>
      <vt:lpstr>Aptos Display</vt:lpstr>
      <vt:lpstr>Arial</vt:lpstr>
      <vt:lpstr>Calibri</vt:lpstr>
      <vt:lpstr>Georgia Pro Black</vt:lpstr>
      <vt:lpstr>Montserrat</vt:lpstr>
      <vt:lpstr>Paperlane</vt:lpstr>
      <vt:lpstr>Office Theme</vt:lpstr>
      <vt:lpstr>PowerPoint Presentation</vt:lpstr>
      <vt:lpstr>PowerPoint Presentation</vt:lpstr>
      <vt:lpstr>PowerPoint Presentation</vt:lpstr>
      <vt:lpstr>PowerPoint Presentation</vt:lpstr>
      <vt:lpstr>PowerPoint Presentation</vt:lpstr>
      <vt:lpstr>PowerPoint Presentation</vt:lpstr>
      <vt:lpstr>Teacher:  Ita Fischer</vt:lpstr>
      <vt:lpstr>PowerPoint Presentation</vt:lpstr>
      <vt:lpstr>PowerPoint Presentation</vt:lpstr>
      <vt:lpstr>PowerPoint Presentation</vt:lpstr>
      <vt:lpstr>PowerPoint Presentation</vt:lpstr>
      <vt:lpstr>James 5:7-11</vt:lpstr>
      <vt:lpstr>Steadfast Hope</vt:lpstr>
      <vt:lpstr>Hope</vt:lpstr>
      <vt:lpstr>Philippians 4:19</vt:lpstr>
      <vt:lpstr>I John 3:1</vt:lpstr>
      <vt:lpstr>PowerPoint Presentation</vt:lpstr>
      <vt:lpstr>Hope</vt:lpstr>
      <vt:lpstr>Luke 1:37</vt:lpstr>
      <vt:lpstr>Steadfast Hope</vt:lpstr>
      <vt:lpstr>PowerPoint Presentation</vt:lpstr>
      <vt:lpstr>Romans 5:3-5</vt:lpstr>
      <vt:lpstr>PowerPoint Presentation</vt:lpstr>
      <vt:lpstr>PowerPoint Presentation</vt:lpstr>
      <vt:lpstr>Redemptive Suffering</vt:lpstr>
      <vt:lpstr>Reason for Suffering</vt:lpstr>
      <vt:lpstr>Jesus is with you in your suffering</vt:lpstr>
      <vt:lpstr>Jesus is with you in your suffering</vt:lpstr>
      <vt:lpstr>PowerPoint Presentation</vt:lpstr>
      <vt:lpstr>PowerPoint Presentation</vt:lpstr>
      <vt:lpstr>PowerPoint Presentation</vt:lpstr>
      <vt:lpstr>PowerPoint Presentation</vt:lpstr>
      <vt:lpstr>PowerPoint Presentation</vt:lpstr>
      <vt:lpstr>PowerPoint Presentation</vt:lpstr>
      <vt:lpstr>Steadfast Hope</vt:lpstr>
      <vt:lpstr>Romans 5:3-5</vt:lpstr>
      <vt:lpstr>PowerPoint Presentation</vt:lpstr>
      <vt:lpstr>PowerPoint Presentation</vt:lpstr>
      <vt:lpstr>PowerPoint Presentation</vt:lpstr>
      <vt:lpstr>James 5:7-11</vt:lpstr>
      <vt:lpstr>PowerPoint Presentation</vt:lpstr>
      <vt:lpstr>PowerPoint Presentation</vt:lpstr>
      <vt:lpstr>James 1:12</vt:lpstr>
      <vt:lpstr>PowerPoint Presentation</vt:lpstr>
      <vt:lpstr>PowerPoint Presentation</vt:lpstr>
      <vt:lpstr>PowerPoint Presentation</vt:lpstr>
      <vt:lpstr>PowerPoint Presentation</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 Lins</dc:creator>
  <cp:lastModifiedBy>Karina Azarov</cp:lastModifiedBy>
  <cp:revision>21</cp:revision>
  <cp:lastPrinted>2025-10-27T17:39:35Z</cp:lastPrinted>
  <dcterms:created xsi:type="dcterms:W3CDTF">2024-07-17T15:35:13Z</dcterms:created>
  <dcterms:modified xsi:type="dcterms:W3CDTF">2025-10-27T19:38:24Z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0x01010089E02959971E5A4999CDD370F2502DDF</vt:lpwstr>
  </property>
  <property fmtid="{D5CDD505-2E9C-101B-9397-08002B2CF9AE}" pid="3" name="MediaServiceImageTags">
    <vt:lpwstr/>
  </property>
</Properties>
</file>