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movie.jpeg" descr="pasted-movi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07" y="-65198"/>
            <a:ext cx="24615814" cy="1384639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ster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2044426" y="12858750"/>
            <a:ext cx="295149" cy="297689"/>
          </a:xfrm>
          <a:prstGeom prst="rect">
            <a:avLst/>
          </a:prstGeom>
        </p:spPr>
        <p:txBody>
          <a:bodyPr lIns="0" tIns="0" rIns="0" bIns="0"/>
          <a:lstStyle>
            <a:lvl1pPr defTabSz="821531">
              <a:defRPr cap="all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1A39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350573" y="355600"/>
            <a:ext cx="23251155" cy="2286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5C5B4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idx="1"/>
          </p:nvPr>
        </p:nvSpPr>
        <p:spPr>
          <a:xfrm>
            <a:off x="350573" y="3149600"/>
            <a:ext cx="23251155" cy="92964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  <a:lvl2pPr marL="0" indent="635000">
              <a:buClrTx/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lvl2pPr>
            <a:lvl3pPr marL="0" indent="1270000">
              <a:buClrTx/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lvl3pPr>
            <a:lvl4pPr marL="0" indent="1905000">
              <a:buClrTx/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lvl4pPr>
            <a:lvl5pPr marL="0" indent="2540000">
              <a:buClrTx/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1A39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350573" y="355600"/>
            <a:ext cx="23251155" cy="24685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5C5B4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350573" y="3149600"/>
            <a:ext cx="23251155" cy="92964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lvl1pPr>
            <a:lvl2pPr marL="0" indent="635000">
              <a:buClrTx/>
              <a:buSz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lvl2pPr>
            <a:lvl3pPr marL="0" indent="1270000">
              <a:buClrTx/>
              <a:buSz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lvl3pPr>
            <a:lvl4pPr marL="0" indent="1905000">
              <a:buClrTx/>
              <a:buSz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lvl4pPr>
            <a:lvl5pPr marL="0" indent="2540000">
              <a:buClrTx/>
              <a:buSz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aracterísticas del Modo Estúpi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11088">
                <a:effectLst>
                  <a:outerShdw sx="100000" sy="100000" kx="0" ky="0" algn="b" rotWithShape="0" blurRad="12573" dist="62864" dir="18900000">
                    <a:srgbClr val="000000"/>
                  </a:outerShdw>
                </a:effectLst>
              </a:defRPr>
            </a:lvl1pPr>
          </a:lstStyle>
          <a:p>
            <a:pPr/>
            <a:r>
              <a:t>Características del Modo Estúpido</a:t>
            </a:r>
          </a:p>
        </p:txBody>
      </p:sp>
      <p:sp>
        <p:nvSpPr>
          <p:cNvPr id="195" name="Falta de pensamiento claro – se pierden la lógica y la empatí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rPr b="1"/>
              <a:t>Falta de pensamiento claro – </a:t>
            </a:r>
            <a:r>
              <a:t>se pierden la lógica y la empatía.</a:t>
            </a:r>
          </a:p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rPr b="1"/>
              <a:t>Reacciones impulsivas – </a:t>
            </a:r>
            <a:r>
              <a:t>se actúa sin considerar consecuencias ni el bienestar de otros.</a:t>
            </a:r>
          </a:p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rPr b="1"/>
              <a:t>Bloqueo de relaciones –</a:t>
            </a:r>
            <a:r>
              <a:t> la persona deja de percibir a los demás como aliados o seres humanos, y responde como si fueran amenazas.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aracterísticas del Modo Estúpi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11088">
                <a:effectLst>
                  <a:outerShdw sx="100000" sy="100000" kx="0" ky="0" algn="b" rotWithShape="0" blurRad="12573" dist="62864" dir="18900000">
                    <a:srgbClr val="000000"/>
                  </a:outerShdw>
                </a:effectLst>
              </a:defRPr>
            </a:lvl1pPr>
          </a:lstStyle>
          <a:p>
            <a:pPr/>
            <a:r>
              <a:t>Características del Modo Estúpido</a:t>
            </a:r>
          </a:p>
        </p:txBody>
      </p:sp>
      <p:sp>
        <p:nvSpPr>
          <p:cNvPr id="198" name="Desconexión del “yo relacional” – el cerebro no accede a sus mejores habilidades sociales ni espiritual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rPr b="1"/>
              <a:t>Desconexión del “yo relacional” –</a:t>
            </a:r>
            <a:r>
              <a:t> el cerebro no accede a sus mejores habilidades sociales ni espirituales.</a:t>
            </a:r>
          </a:p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rPr b="1"/>
              <a:t>Difícil de reconocer – </a:t>
            </a:r>
            <a:r>
              <a:t>una persona en este modo rara vez nota que está en él.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¿Cómo se activa el Modo Estúpido?"/>
          <p:cNvSpPr txBox="1"/>
          <p:nvPr>
            <p:ph type="title"/>
          </p:nvPr>
        </p:nvSpPr>
        <p:spPr>
          <a:xfrm>
            <a:off x="350573" y="264338"/>
            <a:ext cx="23251155" cy="2468524"/>
          </a:xfrm>
          <a:prstGeom prst="rect">
            <a:avLst/>
          </a:prstGeom>
        </p:spPr>
        <p:txBody>
          <a:bodyPr/>
          <a:lstStyle>
            <a:lvl1pPr defTabSz="775969">
              <a:defRPr sz="10528">
                <a:effectLst>
                  <a:outerShdw sx="100000" sy="100000" kx="0" ky="0" algn="b" rotWithShape="0" blurRad="11938" dist="59689" dir="18900000">
                    <a:srgbClr val="000000"/>
                  </a:outerShdw>
                </a:effectLst>
              </a:defRPr>
            </a:lvl1pPr>
          </a:lstStyle>
          <a:p>
            <a:pPr/>
            <a:r>
              <a:t>¿Cómo se activa el Modo Estúpido?</a:t>
            </a:r>
          </a:p>
        </p:txBody>
      </p:sp>
      <p:sp>
        <p:nvSpPr>
          <p:cNvPr id="201" name="Altos niveles de estré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t>Altos niveles de estrés</a:t>
            </a:r>
          </a:p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t>Fatiga emocional o física</a:t>
            </a:r>
          </a:p>
          <a:p>
            <a:pPr marL="926041" indent="-926041">
              <a:buClr>
                <a:srgbClr val="D5BA81"/>
              </a:buClr>
              <a:buSzPct val="125000"/>
              <a:buChar char="•"/>
            </a:pPr>
            <a:r>
              <a:t>Sentimientos de humillación, vergüenza o amenaza relacional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solució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Resolución </a:t>
            </a:r>
          </a:p>
        </p:txBody>
      </p:sp>
      <p:sp>
        <p:nvSpPr>
          <p:cNvPr id="204" name="Intentar hablar abiertamente con tu pareja y expresar cómo te sientes, sin acusaciones, puede ayudar a deshacer los malentendidos y permitir una conversación productiva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Intentar hablar abiertamente con tu pareja y expresar cómo te sientes, sin acusaciones, puede ayudar a deshacer los malentendidos y permitir una conversación productiva.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omanos 12: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Romanos 12:2</a:t>
            </a:r>
          </a:p>
        </p:txBody>
      </p:sp>
      <p:sp>
        <p:nvSpPr>
          <p:cNvPr id="207" name="2 Y no se adapten a este mundo, sino transfórmense mediante la renovación de su mente, para que verifiquen cuál es la voluntad de Dios: lo que es bueno y aceptable y perfecto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solidFill>
                  <a:srgbClr val="E0C6B7"/>
                </a:solidFill>
              </a:rPr>
              <a:t>2</a:t>
            </a:r>
            <a:r>
              <a:t> Y no se adapten a este mundo, sino transfórmense mediante la renovación de su mente, para que verifiquen cuál es la voluntad de Dios: lo que es bueno y aceptable y perfecto.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ilipenses 2:3–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Filipenses 2:3–4</a:t>
            </a:r>
          </a:p>
        </p:txBody>
      </p:sp>
      <p:sp>
        <p:nvSpPr>
          <p:cNvPr id="210" name="3 No hagan nada por egoísmo o por vanagloria, sino que con actitud humilde cada uno de ustedes considere al otro como más importante que a sí mismo, 4 no buscando cada uno sus propios intereses, sino más bien los intereses de los demá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solidFill>
                  <a:srgbClr val="E0C6B7"/>
                </a:solidFill>
              </a:rPr>
              <a:t>3</a:t>
            </a:r>
            <a:r>
              <a:t> No hagan nada por egoísmo o por vanagloria, sino que con actitud humilde cada uno de ustedes considere al otro como más importante que a sí mismo, </a:t>
            </a:r>
            <a:r>
              <a:rPr b="1">
                <a:solidFill>
                  <a:srgbClr val="E0C6B7"/>
                </a:solidFill>
              </a:rPr>
              <a:t>4</a:t>
            </a:r>
            <a:r>
              <a:t> no buscando cada uno sus propios intereses, sino más bien los intereses de los demás.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Efesios 4:31-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Efesios 4:31-32</a:t>
            </a:r>
          </a:p>
        </p:txBody>
      </p:sp>
      <p:sp>
        <p:nvSpPr>
          <p:cNvPr id="213" name="31 Sea quitada de ustedes toda amargura, enojo, ira, gritos, insultos, así como toda malici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solidFill>
                  <a:srgbClr val="E0C6B7"/>
                </a:solidFill>
              </a:rPr>
              <a:t>31</a:t>
            </a:r>
            <a:r>
              <a:t> Sea quitada de ustedes toda amargura, enojo, ira, gritos, insultos, así como toda malicia. </a:t>
            </a:r>
          </a:p>
          <a:p>
            <a:pPr/>
            <a:r>
              <a:rPr b="1">
                <a:solidFill>
                  <a:srgbClr val="E0C6B7"/>
                </a:solidFill>
              </a:rPr>
              <a:t>32</a:t>
            </a:r>
            <a:r>
              <a:t> Sean más bien amables unos con otros, misericordiosos, perdonándose unos a otros, así como también Dios los perdonó en Cristo.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álatas 5:22-23"/>
          <p:cNvSpPr txBox="1"/>
          <p:nvPr>
            <p:ph type="title"/>
          </p:nvPr>
        </p:nvSpPr>
        <p:spPr>
          <a:xfrm>
            <a:off x="350573" y="264338"/>
            <a:ext cx="23251155" cy="2468524"/>
          </a:xfrm>
          <a:prstGeom prst="rect">
            <a:avLst/>
          </a:prstGeom>
        </p:spPr>
        <p:txBody>
          <a:bodyPr/>
          <a:lstStyle/>
          <a:p>
            <a:pPr/>
            <a:r>
              <a:t>Gálatas 5:22-23</a:t>
            </a:r>
          </a:p>
        </p:txBody>
      </p:sp>
      <p:sp>
        <p:nvSpPr>
          <p:cNvPr id="216" name="22 Pero el fruto del Espíritu es amor, gozo, paz, paciencia, benignidad, bondad, fidelidad, 23 mansedumbre, dominio propio; contra tales cosas no hay ley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solidFill>
                  <a:srgbClr val="E0C6B7"/>
                </a:solidFill>
              </a:rPr>
              <a:t>22 </a:t>
            </a:r>
            <a:r>
              <a:t>Pero el fruto del Espíritu es amor, gozo, paz, paciencia, benignidad, bondad, fidelidad, </a:t>
            </a:r>
            <a:r>
              <a:rPr b="1">
                <a:solidFill>
                  <a:srgbClr val="E0C6B7"/>
                </a:solidFill>
              </a:rPr>
              <a:t>23</a:t>
            </a:r>
            <a:r>
              <a:t> mansedumbre, dominio propio; contra tales cosas no hay ley.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antiago 1:19-2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Santiago 1:19-20</a:t>
            </a:r>
          </a:p>
        </p:txBody>
      </p:sp>
      <p:sp>
        <p:nvSpPr>
          <p:cNvPr id="219" name="19 Esto lo saben, mis amados hermanos. Pero que cada uno sea pronto para oír, tardo para hablar, tardo para la ira; 20 pues la ira del hombre no obra la justicia de Dio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solidFill>
                  <a:srgbClr val="E0C6B7"/>
                </a:solidFill>
              </a:rPr>
              <a:t>19</a:t>
            </a:r>
            <a:r>
              <a:rPr b="1"/>
              <a:t> </a:t>
            </a:r>
            <a:r>
              <a:t>Esto lo saben, mis amados hermanos. Pero que cada uno sea pronto para oír, tardo para hablar, tardo para la ira; </a:t>
            </a:r>
            <a:r>
              <a:rPr b="1">
                <a:solidFill>
                  <a:srgbClr val="E0C6B7"/>
                </a:solidFill>
              </a:rPr>
              <a:t>20 </a:t>
            </a:r>
            <a:r>
              <a:t>pues la ira del hombre no obra la justicia de Dios.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505" t="9409" r="3081" b="0"/>
          <a:stretch>
            <a:fillRect/>
          </a:stretch>
        </p:blipFill>
        <p:spPr>
          <a:xfrm>
            <a:off x="-20326" y="-95584"/>
            <a:ext cx="24558676" cy="1390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MODO ENEMIGO"/>
          <p:cNvSpPr txBox="1"/>
          <p:nvPr/>
        </p:nvSpPr>
        <p:spPr>
          <a:xfrm>
            <a:off x="2007454" y="10819200"/>
            <a:ext cx="22098516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b="1" sz="20500">
                <a:blipFill rotWithShape="1">
                  <a:blip r:embed="rId3"/>
                  <a:srcRect l="0" t="0" r="0" b="0"/>
                  <a:stretch>
                    <a:fillRect/>
                  </a:stretch>
                </a:blip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n w="76200" cap="flat">
                  <a:solidFill>
                    <a:srgbClr val="000000"/>
                  </a:solidFill>
                  <a:prstDash val="solid"/>
                  <a:miter lim="400000"/>
                </a:ln>
                <a:blipFill rotWithShape="1">
                  <a:blip r:embed="rId4"/>
                  <a:srcRect l="0" t="0" r="0" b="0"/>
                  <a:stretch>
                    <a:fillRect/>
                  </a:stretch>
                </a:blipFill>
              </a:rPr>
              <a:t>MODO ENEMIGO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roverbios 14:2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Proverbios 14:29</a:t>
            </a:r>
          </a:p>
        </p:txBody>
      </p:sp>
      <p:sp>
        <p:nvSpPr>
          <p:cNvPr id="222" name="El lento para la ira tiene gran prudencia, Pero el que es irascible ensalza la necedad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  El lento para la ira tiene gran prudencia, Pero el que es irascible ensalza la necedad.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roverbios 17:9 (NTV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Proverbios 17:9 (NTV) </a:t>
            </a:r>
          </a:p>
        </p:txBody>
      </p:sp>
      <p:sp>
        <p:nvSpPr>
          <p:cNvPr id="225" name="Cuando se perdona una falta, el amor florece, pero mantenerla presente separa a los amigos íntimo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Cuando se perdona una falta, el amor florece, pero mantenerla presente separa a los amigos íntimos.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bro…"/>
          <p:cNvSpPr txBox="1"/>
          <p:nvPr>
            <p:ph type="title"/>
          </p:nvPr>
        </p:nvSpPr>
        <p:spPr>
          <a:xfrm>
            <a:off x="1939311" y="851540"/>
            <a:ext cx="8546132" cy="12012920"/>
          </a:xfrm>
          <a:prstGeom prst="rect">
            <a:avLst/>
          </a:prstGeom>
        </p:spPr>
        <p:txBody>
          <a:bodyPr/>
          <a:lstStyle/>
          <a:p>
            <a:pPr/>
            <a:r>
              <a:t>Libro </a:t>
            </a:r>
          </a:p>
          <a:p>
            <a:pPr/>
            <a:r>
              <a:t>de referencia 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3600" r="0" b="0"/>
          <a:stretch>
            <a:fillRect/>
          </a:stretch>
        </p:blipFill>
        <p:spPr>
          <a:xfrm>
            <a:off x="13300315" y="-7640"/>
            <a:ext cx="8868194" cy="12823292"/>
          </a:xfrm>
          <a:prstGeom prst="rect">
            <a:avLst/>
          </a:prstGeom>
          <a:ln w="25400">
            <a:miter lim="400000"/>
          </a:ln>
          <a:effectLst>
            <a:reflection blurRad="0" stA="8233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efinició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Definición </a:t>
            </a:r>
          </a:p>
        </p:txBody>
      </p:sp>
      <p:sp>
        <p:nvSpPr>
          <p:cNvPr id="176" name="El “modo enemigo” en el cerebro ocurre cuando, en lugar de ver a los demás como amigos o aliados, los percibimos como amenazas, y eso nos hace reaccionar de forma defensiva o agresiva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 “modo enemigo” en el cerebro ocurre cuando, en lugar de ver a los demás como amigos o aliados, los percibimos como amenazas, y eso nos hace reaccionar de forma defensiva o agresiva.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odo enemig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Modo enemigo </a:t>
            </a:r>
          </a:p>
        </p:txBody>
      </p:sp>
      <p:sp>
        <p:nvSpPr>
          <p:cNvPr id="179" name="Los cuatro aspectos del cerebro que están relacionados con cómo procesamos y reaccionamos ante los conflictos y amenazas en la vida cotidiana son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Los cuatro aspectos del cerebro que están relacionados con cómo procesamos y reaccionamos ante los conflictos y amenazas en la vida cotidiana son: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odo enemig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Modo enemigo </a:t>
            </a:r>
          </a:p>
        </p:txBody>
      </p:sp>
      <p:sp>
        <p:nvSpPr>
          <p:cNvPr id="182" name="1.  Modo Si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solidFill>
                  <a:srgbClr val="E0C6B7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1.</a:t>
            </a:r>
            <a:r>
              <a:t>  Modo Simple</a:t>
            </a:r>
          </a:p>
          <a:p>
            <a:pPr/>
            <a:r>
              <a:rPr b="1">
                <a:solidFill>
                  <a:srgbClr val="E0C6B7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2</a:t>
            </a:r>
            <a:r>
              <a:rPr b="1">
                <a:solidFill>
                  <a:srgbClr val="E0C6B7"/>
                </a:solidFill>
              </a:rPr>
              <a:t>.</a:t>
            </a:r>
            <a:r>
              <a:t>  Modo Estúpido </a:t>
            </a:r>
          </a:p>
          <a:p>
            <a:pPr/>
            <a:r>
              <a:rPr b="1">
                <a:solidFill>
                  <a:srgbClr val="E0C6B7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3</a:t>
            </a:r>
            <a:r>
              <a:rPr b="1">
                <a:solidFill>
                  <a:srgbClr val="E0C6B7"/>
                </a:solidFill>
              </a:rPr>
              <a:t>.</a:t>
            </a:r>
            <a:r>
              <a:t>  Modo Depredador </a:t>
            </a:r>
          </a:p>
          <a:p>
            <a:pPr/>
            <a:r>
              <a:rPr b="1">
                <a:solidFill>
                  <a:srgbClr val="E0C6B7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4.</a:t>
            </a:r>
            <a:r>
              <a:t>  Modo Enemigo No Reactivo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2. Modo Estúpi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 Modo Estúpido</a:t>
            </a:r>
          </a:p>
        </p:txBody>
      </p:sp>
      <p:sp>
        <p:nvSpPr>
          <p:cNvPr id="185" name="Modo Estúpido es una reacción impulsiva y de alta energía, caracterizada por ira intensa, que puede dañar relaciones sin que seamos conscientes del impacto hasta despué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Modo Estúpido es una reacción impulsiva y de alta energía, caracterizada por ira intensa, que puede dañar relaciones sin que seamos conscientes del impacto hasta después.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jemp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Ejemplo</a:t>
            </a:r>
          </a:p>
        </p:txBody>
      </p:sp>
      <p:sp>
        <p:nvSpPr>
          <p:cNvPr id="188" name="Interpretas el olvido de tu pareja como una señal de desinterés, acumulando resentimiento y buscando fallas en sus accion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Interpretas el olvido de tu pareja como una señal de desinterés, acumulando resentimiento y buscando fallas en sus acciones.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Explicació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Explicación </a:t>
            </a:r>
          </a:p>
        </p:txBody>
      </p:sp>
      <p:sp>
        <p:nvSpPr>
          <p:cNvPr id="191" name="Aquí, el cerebro ya no solo reacciona impulsivamente, sino que construye una narrativa que atribuye intenciones negativas a tu parej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Aquí, el cerebro ya no solo reacciona impulsivamente, sino que construye una narrativa que atribuye intenciones negativas a tu pareja. </a:t>
            </a:r>
          </a:p>
          <a:p>
            <a:pPr/>
            <a:r>
              <a:t>La corteza prefrontal refuerza esta percepción y justifica tu malestar.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