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Nunito" pitchFamily="2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9BB8ED-3B8F-4CE3-B3AD-0A054C8B52A0}">
  <a:tblStyle styleId="{D69BB8ED-3B8F-4CE3-B3AD-0A054C8B52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2004" y="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theme" Target="theme/theme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32481d79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32481d79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hyperlink" Target="mailto:csmith@fbalions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bates@fbalions.org" TargetMode="External"/><Relationship Id="rId5" Type="http://schemas.openxmlformats.org/officeDocument/2006/relationships/hyperlink" Target="http://www.fbalions.or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615000" y="83025"/>
            <a:ext cx="5304000" cy="1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610D13"/>
                </a:solidFill>
                <a:latin typeface="Montserrat"/>
                <a:ea typeface="Montserrat"/>
                <a:cs typeface="Montserrat"/>
                <a:sym typeface="Montserrat"/>
              </a:rPr>
              <a:t>First Baptist Academy</a:t>
            </a:r>
            <a:endParaRPr sz="3200" b="1">
              <a:solidFill>
                <a:srgbClr val="610D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HIGH SCHOOL PROFILE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Montserrat"/>
                <a:ea typeface="Montserrat"/>
                <a:cs typeface="Montserrat"/>
                <a:sym typeface="Montserrat"/>
              </a:rPr>
              <a:t>2025-2026</a:t>
            </a:r>
            <a:endParaRPr sz="26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2912150" y="1529350"/>
            <a:ext cx="4680000" cy="22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10D13"/>
                </a:solidFill>
                <a:latin typeface="Nunito"/>
                <a:ea typeface="Nunito"/>
                <a:cs typeface="Nunito"/>
                <a:sym typeface="Nunito"/>
              </a:rPr>
              <a:t>FBA AT A GLANCE</a:t>
            </a: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College Preparatory, Christian School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High School established in 2006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FBA emphasizes the development of a biblical worldview.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246 Total College Acceptances (CO 2025)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Weekly Chapel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870 Students PK-12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251 High School Students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59 Seniors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62 AP Course Exams Taken (CO 2025)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$4.9 Million in earned scholarships (CO 2025)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Nunito"/>
              <a:buChar char="●"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37% Receiving Bright Futures Scholarship (CO 2025)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10D13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67000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 amt="71000"/>
          </a:blip>
          <a:srcRect l="-297052" t="26773" r="341758" b="17931"/>
          <a:stretch/>
        </p:blipFill>
        <p:spPr>
          <a:xfrm>
            <a:off x="-2406525" y="505325"/>
            <a:ext cx="1720203" cy="165353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0" y="0"/>
            <a:ext cx="2689200" cy="10058400"/>
          </a:xfrm>
          <a:prstGeom prst="rect">
            <a:avLst/>
          </a:prstGeom>
          <a:solidFill>
            <a:srgbClr val="67000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>
              <a:solidFill>
                <a:srgbClr val="610D1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ACCREDITATION</a:t>
            </a: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Association of Christian Schools International (ACSI) in grades PreK-12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COGNIA (formally known as AdvancED) in grades K-12.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6100" y="83025"/>
            <a:ext cx="1286702" cy="12867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4000" y="1389825"/>
            <a:ext cx="25110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3000 Orange Blossom Dr. 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Naples, Florida 34109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Tel: 239.597.2233</a:t>
            </a:r>
            <a:endParaRPr sz="8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www.fbalions.org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CEEB Code: 102101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235750" y="3132375"/>
            <a:ext cx="2289900" cy="5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MISSION STATEMENT</a:t>
            </a:r>
            <a:endParaRPr sz="13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To partner with parents to develop students with Christian character and a biblical worldview, equipping them for life, learning, and leadership.</a:t>
            </a:r>
            <a:endParaRPr sz="13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103950" y="6344300"/>
            <a:ext cx="2511000" cy="29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Dr. Ryan </a:t>
            </a:r>
            <a:r>
              <a:rPr lang="en" sz="1300" b="1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Dupeé</a:t>
            </a:r>
            <a:endParaRPr sz="1300" b="1" err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Head of School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/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Mrs. Christina </a:t>
            </a:r>
            <a:r>
              <a:rPr lang="en" sz="1300" b="1" err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Wennlund</a:t>
            </a:r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 High School Principal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Mrs. Leigh Anne Bates</a:t>
            </a: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Director of College and Career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lbates@fbalions.org</a:t>
            </a:r>
            <a:endParaRPr sz="130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Mrs. Caroline Smith</a:t>
            </a:r>
            <a:endParaRPr sz="1300" b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Academic Counselor</a:t>
            </a: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csmith@fbalions.org</a:t>
            </a:r>
            <a:endParaRPr sz="1300">
              <a:solidFill>
                <a:schemeClr val="hlink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62" name="Google Shape;62;p13"/>
          <p:cNvCxnSpPr/>
          <p:nvPr/>
        </p:nvCxnSpPr>
        <p:spPr>
          <a:xfrm>
            <a:off x="3045750" y="3954400"/>
            <a:ext cx="4531500" cy="15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63" name="Google Shape;63;p13"/>
          <p:cNvGraphicFramePr/>
          <p:nvPr/>
        </p:nvGraphicFramePr>
        <p:xfrm>
          <a:off x="2986400" y="3866188"/>
          <a:ext cx="4531500" cy="1976975"/>
        </p:xfrm>
        <a:graphic>
          <a:graphicData uri="http://schemas.openxmlformats.org/drawingml/2006/table">
            <a:tbl>
              <a:tblPr>
                <a:noFill/>
                <a:tableStyleId>{D69BB8ED-3B8F-4CE3-B3AD-0A054C8B52A0}</a:tableStyleId>
              </a:tblPr>
              <a:tblGrid>
                <a:gridCol w="22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3975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CLASS OF 2025 Standardized Mean Scores </a:t>
                      </a:r>
                      <a:r>
                        <a:rPr lang="en" sz="11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</a:t>
                      </a:r>
                      <a:endParaRPr sz="11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                                                    </a:t>
                      </a:r>
                      <a:r>
                        <a:rPr lang="en" sz="12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CO 2025           Top 25% </a:t>
                      </a:r>
                      <a:r>
                        <a:rPr lang="en" sz="1100" b="1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                   </a:t>
                      </a:r>
                      <a:endParaRPr sz="1100" b="1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ACT Composite Mean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21.8                   28.1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SAT ERW Mean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578                   692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SAT Math Mean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Nunito"/>
                          <a:ea typeface="Nunito"/>
                          <a:cs typeface="Nunito"/>
                          <a:sym typeface="Nunito"/>
                        </a:rPr>
                        <a:t>       554                   660</a:t>
                      </a:r>
                      <a:endParaRPr sz="12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" name="Google Shape;64;p13"/>
          <p:cNvSpPr txBox="1"/>
          <p:nvPr/>
        </p:nvSpPr>
        <p:spPr>
          <a:xfrm>
            <a:off x="2910200" y="5888025"/>
            <a:ext cx="46059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PSAT/NMSQT Results</a:t>
            </a:r>
            <a:endParaRPr sz="1200" b="1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highlight>
                  <a:srgbClr val="F9FBFD"/>
                </a:highlight>
                <a:latin typeface="Nunito"/>
                <a:ea typeface="Nunito"/>
                <a:cs typeface="Nunito"/>
                <a:sym typeface="Nunito"/>
              </a:rPr>
              <a:t>Since the graduating class of 2013 FBA has had 4 National Merit Finalists and 7 National Merit Commended Scholars.</a:t>
            </a:r>
            <a:r>
              <a:rPr lang="en" sz="1200">
                <a:solidFill>
                  <a:schemeClr val="dk1"/>
                </a:solidFill>
                <a:highlight>
                  <a:schemeClr val="accent1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1200">
              <a:solidFill>
                <a:schemeClr val="dk1"/>
              </a:solidFill>
              <a:highlight>
                <a:schemeClr val="accent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5" name="Google Shape;65;p13" title="3+ AP Testing.jpg"/>
          <p:cNvPicPr preferRelativeResize="0"/>
          <p:nvPr/>
        </p:nvPicPr>
        <p:blipFill rotWithShape="1">
          <a:blip r:embed="rId8">
            <a:alphaModFix/>
          </a:blip>
          <a:srcRect t="8012" b="8003"/>
          <a:stretch/>
        </p:blipFill>
        <p:spPr>
          <a:xfrm>
            <a:off x="2689200" y="6743750"/>
            <a:ext cx="4977175" cy="31349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2796725" y="8331575"/>
            <a:ext cx="185700" cy="69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/>
          <p:nvPr/>
        </p:nvSpPr>
        <p:spPr>
          <a:xfrm rot="-5400000">
            <a:off x="5091425" y="7103900"/>
            <a:ext cx="261600" cy="698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>
            <a:off x="4431275" y="705100"/>
            <a:ext cx="2049900" cy="169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Social Sciences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Fine Arts             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HOPE                 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Electives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40650" y="295350"/>
            <a:ext cx="7091100" cy="360900"/>
          </a:xfrm>
          <a:prstGeom prst="rect">
            <a:avLst/>
          </a:prstGeom>
          <a:solidFill>
            <a:srgbClr val="610D1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GRAD REQUIREMENTS -24 CREDITS</a:t>
            </a:r>
            <a:endParaRPr sz="18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51175" y="713500"/>
            <a:ext cx="15102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Bible            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English          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Foreign Language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Mathematics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Sciences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 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546925" y="705100"/>
            <a:ext cx="1510200" cy="30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          4 credits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1 credit      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1  credit            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Nunito"/>
                <a:ea typeface="Nunito"/>
                <a:cs typeface="Nunito"/>
                <a:sym typeface="Nunito"/>
              </a:rPr>
              <a:t>1 credit                  </a:t>
            </a: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1064450" y="718050"/>
            <a:ext cx="3000000" cy="22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credits                 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credits               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credits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4 credits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credits                    </a:t>
            </a:r>
            <a:endParaRPr sz="1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340650" y="2638825"/>
            <a:ext cx="7091100" cy="360900"/>
          </a:xfrm>
          <a:prstGeom prst="rect">
            <a:avLst/>
          </a:prstGeom>
          <a:solidFill>
            <a:srgbClr val="610D1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COURSE OFFERINGS</a:t>
            </a:r>
            <a:endParaRPr sz="18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55600" y="3099950"/>
            <a:ext cx="2372400" cy="4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CHRISTIAN STUDIES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Foundations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Apologetics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Worldview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Culture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Old Testament Literature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New Testament Literature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10D13"/>
                </a:highlight>
                <a:latin typeface="Nunito"/>
                <a:ea typeface="Nunito"/>
                <a:cs typeface="Nunito"/>
                <a:sym typeface="Nunito"/>
              </a:rPr>
              <a:t>ENGLISH</a:t>
            </a:r>
            <a:endParaRPr sz="900" b="1">
              <a:solidFill>
                <a:schemeClr val="lt1"/>
              </a:solidFill>
              <a:highlight>
                <a:srgbClr val="610D1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1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1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2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2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3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3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English Language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4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English 4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English Literature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FINE ARTS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2D Art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Draw &amp; Paint 1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Draw &amp; Paint 2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Band/Band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Choir/Choir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Photoshop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Sculpture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Strings/Strings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Theater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Visual Technology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Worship Team/WT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Yearbook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742550" y="3099950"/>
            <a:ext cx="2372400" cy="47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FOREIGN LANGUAGE 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Spanish 1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Spanish 2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Spanish 3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Spanish 3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Spanish 4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Spanish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GENERAL ELECTIVES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ACT/SAT prep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Computer Science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College &amp; Career Connections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Critical Thinking Skills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Financial Literacy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 to Engineering Design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Intro To Law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Marketing Essentials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Psychology/Sociology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Speech (Dual Credit option)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MATHEMATICS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Algebra I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Algebra I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Geometry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Geometry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Algebra 2 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Algebra 2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Pre-Calculus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Calculus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Statistics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Math For College Algebra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College Algebra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277075" y="3099950"/>
            <a:ext cx="2372400" cy="47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PHYSICAL EDUCATION </a:t>
            </a: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Athletic Period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HOPE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SCIENCE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Biology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Biology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Chemistry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Chemistry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Conceptual Physics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Physics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Biology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Anatomy &amp; Physiology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AP Environmental Science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>
              <a:solidFill>
                <a:schemeClr val="lt1"/>
              </a:solidFill>
              <a:highlight>
                <a:srgbClr val="670001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highlight>
                  <a:srgbClr val="670001"/>
                </a:highlight>
                <a:latin typeface="Nunito"/>
                <a:ea typeface="Nunito"/>
                <a:cs typeface="Nunito"/>
                <a:sym typeface="Nunito"/>
              </a:rPr>
              <a:t>SOCIAL STUDIES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 Geography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 Geography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 History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World History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World History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 History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US History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US History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Government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Economics Honors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Government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Microeconomics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Dual Credit Macroeconomics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40650" y="7871100"/>
            <a:ext cx="7091100" cy="360900"/>
          </a:xfrm>
          <a:prstGeom prst="rect">
            <a:avLst/>
          </a:prstGeom>
          <a:solidFill>
            <a:srgbClr val="610D1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GRADING SCALE</a:t>
            </a:r>
            <a:endParaRPr sz="1800"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81000" y="8555175"/>
            <a:ext cx="2190900" cy="8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First Baptist Academy does not rank students.</a:t>
            </a:r>
            <a:r>
              <a:rPr lang="en" sz="10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Honors courses are awarded an additional .5 quality point, and AP/Dual credit courses are awarded an additional 1.0 quality point. </a:t>
            </a:r>
            <a:endParaRPr sz="10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83" name="Google Shape;83;p14"/>
          <p:cNvGraphicFramePr/>
          <p:nvPr/>
        </p:nvGraphicFramePr>
        <p:xfrm>
          <a:off x="3200375" y="8355800"/>
          <a:ext cx="3813450" cy="1523850"/>
        </p:xfrm>
        <a:graphic>
          <a:graphicData uri="http://schemas.openxmlformats.org/drawingml/2006/table">
            <a:tbl>
              <a:tblPr>
                <a:noFill/>
                <a:tableStyleId>{D69BB8ED-3B8F-4CE3-B3AD-0A054C8B52A0}</a:tableStyleId>
              </a:tblPr>
              <a:tblGrid>
                <a:gridCol w="127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74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A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90-100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4.0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B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80-89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3.0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C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70-79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2.0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D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60-69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1.0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73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F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0-59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latin typeface="Nunito"/>
                          <a:ea typeface="Nunito"/>
                          <a:cs typeface="Nunito"/>
                          <a:sym typeface="Nunito"/>
                        </a:rPr>
                        <a:t>0</a:t>
                      </a:r>
                      <a:endParaRPr sz="80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4" name="Google Shape;84;p14"/>
          <p:cNvSpPr txBox="1"/>
          <p:nvPr/>
        </p:nvSpPr>
        <p:spPr>
          <a:xfrm>
            <a:off x="1176525" y="3674375"/>
            <a:ext cx="4389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565</Words>
  <Application>Microsoft Office PowerPoint</Application>
  <PresentationFormat>Custom</PresentationFormat>
  <Paragraphs>220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Simple Light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Christina Wennlund</cp:lastModifiedBy>
  <cp:revision>7</cp:revision>
  <dcterms:modified xsi:type="dcterms:W3CDTF">2025-12-16T19:35:17Z</dcterms:modified>
</cp:coreProperties>
</file>